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44_2B2417A3.xml" ContentType="application/vnd.ms-powerpoint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135_FBE1747D.xml" ContentType="application/vnd.ms-powerpoint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6"/>
  </p:notesMasterIdLst>
  <p:handoutMasterIdLst>
    <p:handoutMasterId r:id="rId27"/>
  </p:handoutMasterIdLst>
  <p:sldIdLst>
    <p:sldId id="256" r:id="rId6"/>
    <p:sldId id="257" r:id="rId7"/>
    <p:sldId id="306" r:id="rId8"/>
    <p:sldId id="258" r:id="rId9"/>
    <p:sldId id="315" r:id="rId10"/>
    <p:sldId id="324" r:id="rId11"/>
    <p:sldId id="276" r:id="rId12"/>
    <p:sldId id="309" r:id="rId13"/>
    <p:sldId id="278" r:id="rId14"/>
    <p:sldId id="318" r:id="rId15"/>
    <p:sldId id="259" r:id="rId16"/>
    <p:sldId id="261" r:id="rId17"/>
    <p:sldId id="302" r:id="rId18"/>
    <p:sldId id="322" r:id="rId19"/>
    <p:sldId id="303" r:id="rId20"/>
    <p:sldId id="314" r:id="rId21"/>
    <p:sldId id="310" r:id="rId22"/>
    <p:sldId id="325" r:id="rId23"/>
    <p:sldId id="305" r:id="rId24"/>
    <p:sldId id="301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196F07-DF72-1280-EBFD-6C18C873E230}" name="ONGOMBE UTCHUDI, Albert" initials="AO" userId="S::albert.ongombe@enabel.be::13293feb-dcf5-40d6-9b18-6615838b0917" providerId="AD"/>
  <p188:author id="{3CA7AAD9-A6A4-3240-E97E-7FF1AE96B92F}" name="BAJANGIBABO, Marie-alice" initials="MB" userId="S::marie-alice.bajangibabo@enabel.be::438981ca-2c56-4bbd-9444-ebad909311e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NGOMBE UTCHUDI, Albert" initials="OUA" lastIdx="1" clrIdx="0">
    <p:extLst>
      <p:ext uri="{19B8F6BF-5375-455C-9EA6-DF929625EA0E}">
        <p15:presenceInfo xmlns:p15="http://schemas.microsoft.com/office/powerpoint/2012/main" userId="S::albert.ongombe@enabel.be::13293feb-dcf5-40d6-9b18-6615838b09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1A1A"/>
    <a:srgbClr val="58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70F06A-570A-4352-83D4-B92AC66325FC}" v="10" dt="2026-03-12T08:30:07.5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9" autoAdjust="0"/>
    <p:restoredTop sz="86405" autoAdjust="0"/>
  </p:normalViewPr>
  <p:slideViewPr>
    <p:cSldViewPr snapToGrid="0" showGuides="1">
      <p:cViewPr varScale="1">
        <p:scale>
          <a:sx n="64" d="100"/>
          <a:sy n="64" d="100"/>
        </p:scale>
        <p:origin x="118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35"/>
    </p:cViewPr>
  </p:sorterViewPr>
  <p:notesViewPr>
    <p:cSldViewPr snapToGrid="0">
      <p:cViewPr varScale="1">
        <p:scale>
          <a:sx n="63" d="100"/>
          <a:sy n="63" d="100"/>
        </p:scale>
        <p:origin x="2270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8" Type="http://schemas.openxmlformats.org/officeDocument/2006/relationships/slide" Target="slides/slide3.xml"/></Relationships>
</file>

<file path=ppt/comments/modernComment_135_FBE1747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67F49E1-E743-414B-B4FC-CAB1F9C4A5F7}" authorId="{9C196F07-DF72-1280-EBFD-6C18C873E230}" created="2026-03-12T09:50:35.37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225856637" sldId="309"/>
      <ac:spMk id="3" creationId="{AB7BA72E-A57E-6092-E2E2-3278E39C4F70}"/>
      <ac:txMk cp="1" len="51">
        <ac:context len="361" hash="1758524975"/>
      </ac:txMk>
    </ac:txMkLst>
    <p188:pos x="7605283" y="300887"/>
    <p188:txBody>
      <a:bodyPr/>
      <a:lstStyle/>
      <a:p>
        <a:r>
          <a:rPr lang="fr-FR"/>
          <a:t>Insérer la référence de la section sur la déclaration sur l’honneur et indiquer que celle-ci doit être signée, dater +cachet</a:t>
        </a:r>
      </a:p>
    </p188:txBody>
  </p188:cm>
</p188:cmLst>
</file>

<file path=ppt/comments/modernComment_144_2B2417A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97CE56D-C2C5-48A4-A0B3-6567A0EBD55A}" authorId="{9C196F07-DF72-1280-EBFD-6C18C873E230}" created="2026-03-12T09:43:38.96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723785635" sldId="324"/>
      <ac:spMk id="3" creationId="{6299056E-450E-3D3B-9367-387B75D4B92B}"/>
      <ac:txMk cp="0">
        <ac:context len="265" hash="556543480"/>
      </ac:txMk>
    </ac:txMkLst>
    <p188:pos x="6299328" y="300887"/>
    <p188:txBody>
      <a:bodyPr/>
      <a:lstStyle/>
      <a:p>
        <a:r>
          <a:rPr lang="fr-FR"/>
          <a:t>Tu ne copie pas tel que mis dans le CSC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80AC7EF-CDF9-47F9-A8F0-1E45D66BC4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AF170E8-CE59-45B3-A546-CE4F28E556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32922-10E0-445C-A5E1-465E015F4643}" type="datetimeFigureOut">
              <a:rPr lang="fr-BE" smtClean="0"/>
              <a:t>23-03-26</a:t>
            </a:fld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F406BC6-D77A-4A06-8908-67A3AD0CF2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364222" y="8558785"/>
            <a:ext cx="492189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41A62-5F4A-4B5C-B110-5DF0D4AD01A8}" type="slidenum">
              <a:rPr lang="fr-BE" smtClean="0"/>
              <a:t>‹N°›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796743-55B0-4BE9-A67D-7759E4F0BD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024128" y="8575485"/>
            <a:ext cx="505968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fr-FR" sz="900" smtClean="0">
                <a:effectLst/>
              </a:defRPr>
            </a:lvl1pPr>
          </a:lstStyle>
          <a:p>
            <a:r>
              <a:rPr lang="fr-FR" dirty="0" err="1"/>
              <a:t>Enabel</a:t>
            </a:r>
            <a:r>
              <a:rPr lang="fr-FR" dirty="0"/>
              <a:t> • Agence belge de développement • Société anonyme de droit public à finalité sociale</a:t>
            </a:r>
          </a:p>
          <a:p>
            <a:r>
              <a:rPr lang="fr-FR" dirty="0"/>
              <a:t>Rue Haute 147 • 1000 Bruxelles • T. +32 (0)2 505 37 00 • enabel.be</a:t>
            </a:r>
          </a:p>
        </p:txBody>
      </p:sp>
    </p:spTree>
    <p:extLst>
      <p:ext uri="{BB962C8B-B14F-4D97-AF65-F5344CB8AC3E}">
        <p14:creationId xmlns:p14="http://schemas.microsoft.com/office/powerpoint/2010/main" val="4066380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F85CD-E54C-4546-BEBC-781C2DB58300}" type="datetimeFigureOut">
              <a:rPr lang="fr-BE" smtClean="0"/>
              <a:t>23-03-26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024128" y="8575485"/>
            <a:ext cx="505968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fr-FR" sz="900" smtClean="0">
                <a:effectLst/>
              </a:defRPr>
            </a:lvl1pPr>
          </a:lstStyle>
          <a:p>
            <a:r>
              <a:rPr lang="fr-FR" dirty="0" err="1"/>
              <a:t>Enabel</a:t>
            </a:r>
            <a:r>
              <a:rPr lang="fr-FR" dirty="0"/>
              <a:t> • Agence belge de développement • Société anonyme de droit public à finalité sociale</a:t>
            </a:r>
          </a:p>
          <a:p>
            <a:r>
              <a:rPr lang="fr-FR" dirty="0"/>
              <a:t>Rue Haute 147 • 1000 Bruxelles • T. +32 (0)2 505 37 00 • enabel.be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376415" y="8575485"/>
            <a:ext cx="479997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C261D-1966-411E-9C31-72BA4F47BB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9455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D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4C261D-1966-411E-9C31-72BA4F47BB72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97371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C0B56-2327-44AB-541D-BDE8647DC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ED18D31-2315-46DD-8D5C-1CDF7ACC84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C2B2696-F1C6-B407-6937-77598C1022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D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77995C-E44E-D40D-A642-AD17B0F8FE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4C261D-1966-411E-9C31-72BA4F47BB72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67867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4C261D-1966-411E-9C31-72BA4F47BB72}" type="slidenum">
              <a:rPr lang="fr-BE" smtClean="0"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5069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4C261D-1966-411E-9C31-72BA4F47BB72}" type="slidenum">
              <a:rPr lang="fr-BE" smtClean="0"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51741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couverture 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9228" y="1878917"/>
            <a:ext cx="4962385" cy="1651666"/>
          </a:xfrm>
        </p:spPr>
        <p:txBody>
          <a:bodyPr anchor="b">
            <a:normAutofit/>
          </a:bodyPr>
          <a:lstStyle>
            <a:lvl1pPr marL="92075" indent="0" algn="l">
              <a:defRPr sz="4400">
                <a:solidFill>
                  <a:srgbClr val="D81A1A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9227" y="3679742"/>
            <a:ext cx="4962385" cy="1166607"/>
          </a:xfrm>
        </p:spPr>
        <p:txBody>
          <a:bodyPr>
            <a:normAutofit/>
          </a:bodyPr>
          <a:lstStyle>
            <a:lvl1pPr marL="92075" indent="0" algn="l">
              <a:buNone/>
              <a:defRPr sz="2400">
                <a:solidFill>
                  <a:srgbClr val="58575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8380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puces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9477" y="345462"/>
            <a:ext cx="6478342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349477" y="1825625"/>
            <a:ext cx="6478342" cy="4351338"/>
          </a:xfrm>
        </p:spPr>
        <p:txBody>
          <a:bodyPr/>
          <a:lstStyle>
            <a:lvl1pPr marL="268288" indent="-268288">
              <a:tabLst/>
              <a:defRPr/>
            </a:lvl1pPr>
            <a:lvl2pPr marL="628650" indent="-171450">
              <a:tabLst>
                <a:tab pos="360363" algn="l"/>
              </a:tabLst>
              <a:defRPr/>
            </a:lvl2pPr>
            <a:lvl3pPr marL="1081088" indent="-166688">
              <a:tabLst>
                <a:tab pos="360363" algn="l"/>
              </a:tabLst>
              <a:defRPr/>
            </a:lvl3pPr>
            <a:lvl4pPr marL="1524000" indent="-152400">
              <a:tabLst>
                <a:tab pos="360363" algn="l"/>
              </a:tabLst>
              <a:defRPr/>
            </a:lvl4pPr>
            <a:lvl5pPr marL="1976438" indent="-147638">
              <a:tabLst>
                <a:tab pos="360363" algn="l"/>
              </a:tabLst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/>
              <a:t>Troisième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546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349476" y="1825625"/>
            <a:ext cx="3165374" cy="4351338"/>
          </a:xfrm>
        </p:spPr>
        <p:txBody>
          <a:bodyPr/>
          <a:lstStyle>
            <a:lvl1pPr marL="268288" indent="-268288">
              <a:defRPr/>
            </a:lvl1pPr>
            <a:lvl2pPr marL="628650" indent="-171450">
              <a:defRPr/>
            </a:lvl2pPr>
            <a:lvl3pPr marL="1081088" indent="-166688">
              <a:defRPr/>
            </a:lvl3pPr>
            <a:lvl4pPr marL="1524000" indent="-152400">
              <a:defRPr/>
            </a:lvl4pPr>
            <a:lvl5pPr marL="1976438" indent="-147638"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/>
              <a:t>Troisième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29151" y="1825625"/>
            <a:ext cx="3198668" cy="4351338"/>
          </a:xfrm>
        </p:spPr>
        <p:txBody>
          <a:bodyPr/>
          <a:lstStyle>
            <a:lvl1pPr marL="268288" indent="-268288">
              <a:defRPr/>
            </a:lvl1pPr>
            <a:lvl2pPr marL="628650" indent="-171450">
              <a:defRPr/>
            </a:lvl2pPr>
            <a:lvl3pPr marL="1081088" indent="-166688">
              <a:defRPr/>
            </a:lvl3pPr>
            <a:lvl4pPr marL="1524000" indent="-152400">
              <a:defRPr/>
            </a:lvl4pPr>
            <a:lvl5pPr marL="1976438" indent="-147638"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/>
              <a:t>Troisième niveau</a:t>
            </a:r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5C545CE-72B3-4E12-8B98-DFF480041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77" y="345462"/>
            <a:ext cx="6478342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562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75CF8457-64FC-4063-9862-B0916BDE0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77" y="345462"/>
            <a:ext cx="6478342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5991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 vid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1820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text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23108" y="2057400"/>
            <a:ext cx="3248890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1999" y="2057400"/>
            <a:ext cx="3248893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D5FE63B-9C10-455C-A818-4D3606BB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77" y="345462"/>
            <a:ext cx="6478342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1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/>
              <a:t>Troisième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5389CC9-17CE-4DF9-8474-521CFDDE49E8}" type="datetimeFigureOut">
              <a:rPr lang="fr-BE" smtClean="0"/>
              <a:pPr/>
              <a:t>23-03-26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8C414BF-7573-4B63-9595-FD7681D9969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514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81A1A"/>
          </a:solidFill>
          <a:latin typeface="+mn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lnSpc>
          <a:spcPct val="90000"/>
        </a:lnSpc>
        <a:spcBef>
          <a:spcPts val="1000"/>
        </a:spcBef>
        <a:buClr>
          <a:srgbClr val="D81A1C"/>
        </a:buClr>
        <a:buFont typeface="Arial" panose="020B0604020202020204" pitchFamily="34" charset="0"/>
        <a:buChar char="•"/>
        <a:defRPr sz="2800" kern="1200">
          <a:solidFill>
            <a:srgbClr val="58575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8575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rgbClr val="58575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rgbClr val="58575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44_2B2417A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5_FBE1747D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8800" y="2539400"/>
            <a:ext cx="6250052" cy="3092824"/>
          </a:xfrm>
        </p:spPr>
        <p:txBody>
          <a:bodyPr>
            <a:normAutofit/>
          </a:bodyPr>
          <a:lstStyle/>
          <a:p>
            <a:endParaRPr lang="fr-BE" dirty="0"/>
          </a:p>
          <a:p>
            <a:r>
              <a:rPr lang="fr-FR" sz="2000" dirty="0">
                <a:solidFill>
                  <a:srgbClr val="00B050"/>
                </a:solidFill>
                <a:latin typeface="Aptos Narrow" panose="020B0004020202020204" pitchFamily="34" charset="0"/>
              </a:rPr>
              <a:t>REUNION D’INFORMATIONS : 23/03/2026</a:t>
            </a:r>
            <a:br>
              <a:rPr lang="fr-FR" dirty="0">
                <a:solidFill>
                  <a:srgbClr val="00B050"/>
                </a:solidFill>
              </a:rPr>
            </a:br>
            <a:endParaRPr lang="fr-FR" dirty="0"/>
          </a:p>
          <a:p>
            <a:r>
              <a:rPr lang="fr-BE" dirty="0"/>
              <a:t>Marché de service relatif à la prestation d’un(e) (agence/cabinet) pour la production audiovisuelle &amp; photographie.</a:t>
            </a:r>
          </a:p>
          <a:p>
            <a:r>
              <a:rPr lang="fr-BE" sz="2000" b="1" dirty="0">
                <a:latin typeface="Aptos Narrow" panose="020B0004020202020204" pitchFamily="34" charset="0"/>
              </a:rPr>
              <a:t>Procédure Ouverte (PO)</a:t>
            </a:r>
          </a:p>
          <a:p>
            <a:endParaRPr lang="fr-BE" sz="2000" b="1" dirty="0">
              <a:latin typeface="Aptos Narrow" panose="020B0004020202020204" pitchFamily="34" charset="0"/>
            </a:endParaRPr>
          </a:p>
          <a:p>
            <a:endParaRPr lang="fr-CD" dirty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197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F709B0-CCD2-87E9-3AF0-FE4B03BE5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477" y="536713"/>
            <a:ext cx="6478342" cy="56402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900" b="1" dirty="0"/>
              <a:t>Exigences pour la firme : Capacité technique</a:t>
            </a:r>
          </a:p>
          <a:p>
            <a:pPr lvl="0" algn="just"/>
            <a:r>
              <a:rPr lang="fr-BE" dirty="0"/>
              <a:t>Max 3 pages de présentation de l’expérience de la firme dans le secteur du MP encours  pour les 5 dernières années (2021-2025 et éventuellement 2026</a:t>
            </a:r>
          </a:p>
          <a:p>
            <a:pPr marL="0" indent="0">
              <a:buNone/>
            </a:pPr>
            <a:r>
              <a:rPr lang="fr-FR" b="1" dirty="0"/>
              <a:t>Pour cela </a:t>
            </a:r>
            <a:endParaRPr lang="fr-FR" dirty="0"/>
          </a:p>
          <a:p>
            <a:pPr lvl="0" algn="just"/>
            <a:r>
              <a:rPr lang="fr-FR" dirty="0"/>
              <a:t>Joindre une liste des références similaires des deux clients justifiés par deux PV de réception</a:t>
            </a:r>
          </a:p>
          <a:p>
            <a:pPr lvl="0" algn="just"/>
            <a:r>
              <a:rPr lang="fr-FR" dirty="0"/>
              <a:t>Les exigences de cette liste sont dans la section 3.4.7.2-Critères de sélection</a:t>
            </a:r>
          </a:p>
          <a:p>
            <a:r>
              <a:rPr lang="fr-FR" b="1" i="1" dirty="0"/>
              <a:t>Seuls les soumissionnaires ayant démontré leurs capacités économiques et techniques seront sélectionnés dans le cadre de ce marché.</a:t>
            </a:r>
          </a:p>
          <a:p>
            <a:pPr marL="0" indent="0">
              <a:buNone/>
            </a:pPr>
            <a:r>
              <a:rPr lang="fr-FR" sz="2400" dirty="0"/>
              <a:t>Voir CSC page P. 17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5553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340AA7-2F41-4663-A505-4993603CB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de regularité</a:t>
            </a:r>
            <a:endParaRPr lang="fr-BI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1640A6-EFAE-4930-812F-0A1DB03FD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477" y="1825625"/>
            <a:ext cx="6478342" cy="4298950"/>
          </a:xfrm>
        </p:spPr>
        <p:txBody>
          <a:bodyPr>
            <a:normAutofit/>
          </a:bodyPr>
          <a:lstStyle/>
          <a:p>
            <a:pPr lvl="0"/>
            <a:r>
              <a:rPr lang="fr-BE" sz="2200" dirty="0">
                <a:latin typeface="Aptos Narrow" panose="020B0004020202020204" pitchFamily="34" charset="0"/>
              </a:rPr>
              <a:t>DUME</a:t>
            </a:r>
          </a:p>
          <a:p>
            <a:pPr lvl="0"/>
            <a:r>
              <a:rPr lang="fr-BE" sz="2200" dirty="0">
                <a:latin typeface="Aptos Narrow" panose="020B0004020202020204" pitchFamily="34" charset="0"/>
              </a:rPr>
              <a:t>Formulaire d’entité légale/Formulaire d’identification</a:t>
            </a:r>
          </a:p>
          <a:p>
            <a:pPr lvl="0"/>
            <a:r>
              <a:rPr lang="fr-BE" sz="2200" dirty="0">
                <a:latin typeface="Aptos Narrow" panose="020B0004020202020204" pitchFamily="34" charset="0"/>
              </a:rPr>
              <a:t>Fiche signalétique financière (RIB);</a:t>
            </a:r>
          </a:p>
          <a:p>
            <a:pPr lvl="0"/>
            <a:r>
              <a:rPr lang="fr-BE" sz="2200" dirty="0">
                <a:latin typeface="Aptos Narrow" panose="020B0004020202020204" pitchFamily="34" charset="0"/>
              </a:rPr>
              <a:t>Le formulaire d’offre de prix complété et signé ;</a:t>
            </a:r>
            <a:endParaRPr lang="fr-CD" sz="2200" dirty="0">
              <a:latin typeface="Aptos Narrow" panose="020B0004020202020204" pitchFamily="34" charset="0"/>
            </a:endParaRPr>
          </a:p>
          <a:p>
            <a:pPr lvl="0"/>
            <a:r>
              <a:rPr lang="fr-BE" sz="2200" dirty="0">
                <a:latin typeface="Aptos Narrow" panose="020B0004020202020204" pitchFamily="34" charset="0"/>
              </a:rPr>
              <a:t>Bordereau des prix signé;</a:t>
            </a:r>
          </a:p>
          <a:p>
            <a:pPr lvl="0"/>
            <a:r>
              <a:rPr lang="fr-BE" sz="2200" dirty="0">
                <a:latin typeface="Aptos Narrow" panose="020B0004020202020204" pitchFamily="34" charset="0"/>
              </a:rPr>
              <a:t>RCCM/Statut ou procuration pour autorité de signature</a:t>
            </a:r>
            <a:endParaRPr lang="fr-CD" sz="2200" dirty="0">
              <a:latin typeface="Aptos Narrow" panose="020B0004020202020204" pitchFamily="34" charset="0"/>
            </a:endParaRPr>
          </a:p>
          <a:p>
            <a:pPr lvl="0"/>
            <a:r>
              <a:rPr lang="fr-BE" sz="2200" dirty="0">
                <a:latin typeface="Aptos Narrow" panose="020B0004020202020204" pitchFamily="34" charset="0"/>
              </a:rPr>
              <a:t>La déclaration d’intégrité signée ;</a:t>
            </a:r>
          </a:p>
          <a:p>
            <a:endParaRPr lang="fr-CD" sz="1800" dirty="0"/>
          </a:p>
          <a:p>
            <a:pPr>
              <a:buFont typeface="Wingdings" panose="05000000000000000000" pitchFamily="2" charset="2"/>
              <a:buChar char="§"/>
            </a:pPr>
            <a:endParaRPr lang="fr-FR" i="1" dirty="0"/>
          </a:p>
          <a:p>
            <a:pPr>
              <a:buFont typeface="Wingdings" panose="05000000000000000000" pitchFamily="2" charset="2"/>
              <a:buChar char="§"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589686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80FC15-6E6E-44F7-AD4B-C08DD682D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D" dirty="0"/>
              <a:t>Vérification de prix</a:t>
            </a:r>
            <a:endParaRPr lang="fr-BI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96DF01-EBFB-4364-9F1D-574D1CB2B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477" y="1591512"/>
            <a:ext cx="6819163" cy="435133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000" kern="100" dirty="0">
              <a:effectLst/>
              <a:latin typeface="Aptos Narrow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 d’omission de poste (conformité avec le CSC et annexes);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Tous les prix de chaque poste seront vérifiés par les évaluateurs;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2000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justification</a:t>
            </a:r>
            <a:r>
              <a:rPr lang="fr-FR" sz="2000" kern="100" dirty="0"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prix par le candidat sur demande du comité se fait sur les postes jugés anormalement bas/haut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non l’offre est validée pour d’autres étapes d’analyse</a:t>
            </a:r>
            <a:endParaRPr lang="fr-FR" sz="2000" kern="100" dirty="0">
              <a:effectLst/>
              <a:latin typeface="Aptos Narrow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608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BFACD-F899-06F0-13D2-FFCEF453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D69DC-11A2-F4B3-7356-A968F1BAD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D" dirty="0"/>
              <a:t>Analyse selon les critères d’attribution</a:t>
            </a:r>
            <a:endParaRPr lang="fr-BI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8385D-5449-C4C7-F3EC-B6F5795E6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476" y="1825624"/>
            <a:ext cx="6819163" cy="468691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fr-FR" u="sng" dirty="0"/>
              <a:t>Critères Techniques pour  70 points:</a:t>
            </a:r>
          </a:p>
          <a:p>
            <a:pPr lvl="0"/>
            <a:r>
              <a:rPr lang="fr-FR" dirty="0"/>
              <a:t>Équipe &amp; profils clés (50 points) ; Voir description des profils dans le csc section 3.4.7.4-Critère d’attribution Page 18</a:t>
            </a:r>
          </a:p>
          <a:p>
            <a:pPr lvl="0"/>
            <a:r>
              <a:rPr lang="fr-FR" dirty="0"/>
              <a:t>Capacités logistiques (matériels et équipements) (20 points) ;</a:t>
            </a:r>
          </a:p>
          <a:p>
            <a:pPr marL="0" indent="0">
              <a:buNone/>
            </a:pPr>
            <a:r>
              <a:rPr lang="fr-BE" dirty="0"/>
              <a:t>Seuil éliminatoire technique : 45/70 Toute offre dont le score d’analyse technique sera &lt; à 45/70 ne passera pas à l’étape d’analyse des prix.</a:t>
            </a:r>
            <a:endParaRPr lang="fr-FR" dirty="0"/>
          </a:p>
          <a:p>
            <a:pPr marL="0" indent="0">
              <a:buNone/>
            </a:pPr>
            <a:r>
              <a:rPr lang="fr-BE" u="sng" dirty="0"/>
              <a:t>Critère Prix 30 points </a:t>
            </a:r>
            <a:endParaRPr lang="fr-FR" u="sng" dirty="0"/>
          </a:p>
          <a:p>
            <a:pPr marL="0" indent="0">
              <a:buNone/>
            </a:pPr>
            <a:r>
              <a:rPr lang="fr-FR" dirty="0" err="1"/>
              <a:t>Score_Prix</a:t>
            </a:r>
            <a:r>
              <a:rPr lang="fr-FR" dirty="0"/>
              <a:t> = (Offre moins disant/Offre considérée) x 30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461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5DE0F2-1FA3-6E46-D371-271797C35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D" dirty="0"/>
              <a:t>Analyse selon le critère d’</a:t>
            </a:r>
            <a:r>
              <a:rPr lang="fr-CD" dirty="0" err="1"/>
              <a:t>attribution_Suite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6D9768-8A7A-E006-0AF1-8E3E2EC76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r-FR" kern="100" dirty="0">
              <a:latin typeface="Aptos Narrow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Classement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Décision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Attribution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Notification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9379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52D6A-E1A9-3494-802F-019FFA8B7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8ED250-003A-D87C-6B1D-B75071BEB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D" dirty="0"/>
              <a:t>Eléments du contrat</a:t>
            </a:r>
            <a:endParaRPr lang="fr-BI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40A885-A4A7-D93D-A837-1C980A712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476" y="1825624"/>
            <a:ext cx="6819163" cy="4686913"/>
          </a:xfrm>
        </p:spPr>
        <p:txBody>
          <a:bodyPr>
            <a:normAutofit/>
          </a:bodyPr>
          <a:lstStyle/>
          <a:p>
            <a:pPr lvl="0"/>
            <a:r>
              <a:rPr lang="fr-BE" sz="2000" dirty="0">
                <a:latin typeface="Aptos Narrow" panose="020B0004020202020204" pitchFamily="34" charset="0"/>
              </a:rPr>
              <a:t>Le présent CSC et ses annexes ;</a:t>
            </a:r>
          </a:p>
          <a:p>
            <a:pPr lvl="0"/>
            <a:r>
              <a:rPr lang="fr-BE" sz="2000" dirty="0">
                <a:latin typeface="Aptos Narrow" panose="020B0004020202020204" pitchFamily="34" charset="0"/>
              </a:rPr>
              <a:t>L’offre  initiale</a:t>
            </a:r>
            <a:endParaRPr lang="fr-CD" sz="2000" dirty="0">
              <a:latin typeface="Aptos Narrow" panose="020B0004020202020204" pitchFamily="34" charset="0"/>
            </a:endParaRPr>
          </a:p>
          <a:p>
            <a:pPr lvl="0"/>
            <a:r>
              <a:rPr lang="fr-BE" sz="2000" dirty="0">
                <a:latin typeface="Aptos Narrow" panose="020B0004020202020204" pitchFamily="34" charset="0"/>
              </a:rPr>
              <a:t>La lettre recommandée portant notification de la décision d’attribution ;</a:t>
            </a:r>
            <a:endParaRPr lang="fr-CD" sz="2000" dirty="0">
              <a:latin typeface="Aptos Narrow" panose="020B0004020202020204" pitchFamily="34" charset="0"/>
            </a:endParaRPr>
          </a:p>
          <a:p>
            <a:pPr lvl="0"/>
            <a:r>
              <a:rPr lang="fr-BE" sz="2000" dirty="0">
                <a:latin typeface="Aptos Narrow" panose="020B0004020202020204" pitchFamily="34" charset="0"/>
              </a:rPr>
              <a:t>Le cas échéant, les documents éventuels ultérieurs, acceptés et signés par les deux parties.</a:t>
            </a:r>
            <a:endParaRPr lang="fr-CD" sz="2000" dirty="0">
              <a:latin typeface="Aptos Narrow" panose="020B00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881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60029-B59D-8B7A-D8D4-9D8F59F07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91E7F0-6E31-5CEE-8FFC-7DF33D133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D" dirty="0"/>
              <a:t>QUELQUES ELEMENTS DE RAPPEL</a:t>
            </a:r>
            <a:endParaRPr lang="fr-BI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00F15E-5036-5CC6-1DD8-5952C9032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476" y="1825624"/>
            <a:ext cx="6819163" cy="4686913"/>
          </a:xfrm>
        </p:spPr>
        <p:txBody>
          <a:bodyPr>
            <a:normAutofit/>
          </a:bodyPr>
          <a:lstStyle/>
          <a:p>
            <a:pPr lvl="0"/>
            <a:r>
              <a:rPr lang="fr-BE" sz="2000" dirty="0">
                <a:latin typeface="Aptos Narrow" panose="020B0004020202020204" pitchFamily="34" charset="0"/>
              </a:rPr>
              <a:t>DUME signé +cachet</a:t>
            </a:r>
          </a:p>
          <a:p>
            <a:pPr lvl="0"/>
            <a:r>
              <a:rPr lang="fr-BE" sz="2000" dirty="0">
                <a:latin typeface="Aptos Narrow" panose="020B0004020202020204" pitchFamily="34" charset="0"/>
              </a:rPr>
              <a:t>Le formulaire d’entité légale doit être </a:t>
            </a:r>
            <a:r>
              <a:rPr lang="fr-BE" sz="2000" dirty="0" err="1">
                <a:latin typeface="Aptos Narrow" panose="020B0004020202020204" pitchFamily="34" charset="0"/>
              </a:rPr>
              <a:t>signé+cachet</a:t>
            </a:r>
            <a:endParaRPr lang="fr-BE" sz="2000" dirty="0">
              <a:latin typeface="Aptos Narrow" panose="020B0004020202020204" pitchFamily="34" charset="0"/>
            </a:endParaRPr>
          </a:p>
          <a:p>
            <a:pPr lvl="0"/>
            <a:r>
              <a:rPr lang="fr-BE" sz="2000" dirty="0">
                <a:latin typeface="Aptos Narrow" panose="020B0004020202020204" pitchFamily="34" charset="0"/>
              </a:rPr>
              <a:t>Eviter de collecter les anciens CV non actualisés et sans aval des experts concernés</a:t>
            </a:r>
          </a:p>
          <a:p>
            <a:pPr lvl="0"/>
            <a:r>
              <a:rPr lang="fr-BE" sz="2000" dirty="0">
                <a:latin typeface="Aptos Narrow" panose="020B0004020202020204" pitchFamily="34" charset="0"/>
              </a:rPr>
              <a:t>Eviter les fausses déclarations (attestation, bilans) au risque de nullité de l’offre et d’exclusion  </a:t>
            </a:r>
            <a:r>
              <a:rPr lang="fr-BE" sz="2000" dirty="0">
                <a:highlight>
                  <a:srgbClr val="FFFF00"/>
                </a:highlight>
                <a:latin typeface="Aptos Narrow" panose="020B0004020202020204" pitchFamily="34" charset="0"/>
              </a:rPr>
              <a:t>pendant 3 ans sur tous les processus MP Enabel.</a:t>
            </a:r>
          </a:p>
          <a:p>
            <a:pPr lvl="0"/>
            <a:r>
              <a:rPr lang="fr-BE" sz="2000" dirty="0">
                <a:latin typeface="Aptos Narrow" panose="020B0004020202020204" pitchFamily="34" charset="0"/>
              </a:rPr>
              <a:t>Nécessité de  présenter une offre de qualité et compétitive</a:t>
            </a:r>
          </a:p>
          <a:p>
            <a:pPr lvl="0"/>
            <a:r>
              <a:rPr lang="fr-BE" sz="2000" dirty="0">
                <a:highlight>
                  <a:srgbClr val="FFFF00"/>
                </a:highlight>
                <a:latin typeface="Aptos Narrow" panose="020B0004020202020204" pitchFamily="34" charset="0"/>
              </a:rPr>
              <a:t>Cautionnement (formulaire Enabel à utiliser ):5% de chaque marché subséquent &gt;=50000euros</a:t>
            </a:r>
          </a:p>
          <a:p>
            <a:pPr lvl="0"/>
            <a:r>
              <a:rPr lang="fr-BE" sz="2000" b="1" dirty="0">
                <a:latin typeface="Aptos Narrow" panose="020B0004020202020204" pitchFamily="34" charset="0"/>
              </a:rPr>
              <a:t>Loi belge d’application</a:t>
            </a:r>
          </a:p>
          <a:p>
            <a:pPr lvl="0"/>
            <a:r>
              <a:rPr lang="fr-BE" sz="2000" dirty="0">
                <a:latin typeface="Aptos Narrow" panose="020B0004020202020204" pitchFamily="34" charset="0"/>
              </a:rPr>
              <a:t>Respect délai d’exécution (Amendes de retard/pénalité/mesure d’office)</a:t>
            </a:r>
            <a:endParaRPr lang="fr-CD" sz="2000" dirty="0">
              <a:latin typeface="Aptos Narrow" panose="020B00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922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EA67B3-57FB-14DA-EE2C-A32A6F2C7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D" dirty="0"/>
              <a:t>II.LIVRABLES ATTENDUS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3951CDF-282D-C95D-FA4E-7B144646BF09}"/>
              </a:ext>
            </a:extLst>
          </p:cNvPr>
          <p:cNvSpPr txBox="1"/>
          <p:nvPr/>
        </p:nvSpPr>
        <p:spPr>
          <a:xfrm>
            <a:off x="536713" y="1500809"/>
            <a:ext cx="81202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 </a:t>
            </a:r>
          </a:p>
          <a:p>
            <a:pPr lvl="0"/>
            <a:r>
              <a:rPr lang="fr-BE" b="1" dirty="0"/>
              <a:t>Publi-reportage</a:t>
            </a:r>
            <a:r>
              <a:rPr lang="fr-BE" dirty="0"/>
              <a:t> : Vidéo de max 3 min. retraçant le déroulé et les moments forts d’une activité d’Enabel (inclus des images, tableaux, graphiques animés, transition dynamique, voix off, etc.).</a:t>
            </a:r>
            <a:r>
              <a:rPr lang="fr-FR" dirty="0"/>
              <a:t> </a:t>
            </a:r>
          </a:p>
          <a:p>
            <a:pPr lvl="0"/>
            <a:endParaRPr lang="fr-FR" dirty="0"/>
          </a:p>
          <a:p>
            <a:pPr lvl="0"/>
            <a:r>
              <a:rPr lang="fr-BE" b="1" dirty="0"/>
              <a:t>Documentaire</a:t>
            </a:r>
            <a:r>
              <a:rPr lang="fr-BE" dirty="0"/>
              <a:t> : Mini film/court métrage de </a:t>
            </a:r>
            <a:r>
              <a:rPr lang="fr-CD" dirty="0"/>
              <a:t>± 10 min</a:t>
            </a:r>
            <a:r>
              <a:rPr lang="fr-BE" dirty="0"/>
              <a:t>, retraçant les réalisations d’un programme/projet/action d’Enabel (inclus des images, tableaux, graphiques animés, transition dynamique, voix off, </a:t>
            </a:r>
            <a:r>
              <a:rPr lang="fr-BE" dirty="0" err="1"/>
              <a:t>etc</a:t>
            </a:r>
            <a:r>
              <a:rPr lang="fr-BE" dirty="0"/>
              <a:t>). Le tournage de ce dernier pourrait parfois s’effectuer sur plusieurs jours et différents sites en RDC. Version longue et courtes de 1 à 4min à prévoir dans le rendu.</a:t>
            </a:r>
            <a:r>
              <a:rPr lang="fr-FR" dirty="0"/>
              <a:t> </a:t>
            </a:r>
          </a:p>
          <a:p>
            <a:pPr lvl="0"/>
            <a:endParaRPr lang="fr-FR" dirty="0"/>
          </a:p>
          <a:p>
            <a:pPr lvl="0"/>
            <a:r>
              <a:rPr lang="fr-BE" b="1" dirty="0"/>
              <a:t>Animatique vidéo</a:t>
            </a:r>
            <a:r>
              <a:rPr lang="fr-BE" dirty="0"/>
              <a:t> : Vidéo composée principalement de texte, d’images et d’animation visuelle de 3 min. max (possibilité d’inclure des personnages 2D/3D selon le besoin, et/ou animation motion design).</a:t>
            </a:r>
            <a:r>
              <a:rPr lang="fr-FR" dirty="0"/>
              <a:t> </a:t>
            </a:r>
          </a:p>
          <a:p>
            <a:pPr lvl="0"/>
            <a:r>
              <a:rPr lang="fr-BE" dirty="0"/>
              <a:t>éventuellement.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3197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07032-4970-8F0F-5C85-4C0B8BF29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960C7D0-B606-6222-9F95-68630CF7A182}"/>
              </a:ext>
            </a:extLst>
          </p:cNvPr>
          <p:cNvSpPr txBox="1"/>
          <p:nvPr/>
        </p:nvSpPr>
        <p:spPr>
          <a:xfrm>
            <a:off x="536713" y="1500809"/>
            <a:ext cx="81202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 </a:t>
            </a:r>
          </a:p>
          <a:p>
            <a:pPr lvl="0"/>
            <a:r>
              <a:rPr lang="fr-BE" b="1" dirty="0"/>
              <a:t>Spot TV</a:t>
            </a:r>
            <a:r>
              <a:rPr lang="fr-BE" dirty="0"/>
              <a:t> : Tournage et montage, avec au plus 3 acteurs principaux et figurants, rendu de 60 sec max., version en FR ou combinée </a:t>
            </a:r>
            <a:r>
              <a:rPr lang="fr-BE" dirty="0" err="1"/>
              <a:t>Francais</a:t>
            </a:r>
            <a:r>
              <a:rPr lang="fr-BE" dirty="0"/>
              <a:t>/Langue locale (FR/LL).</a:t>
            </a:r>
            <a:r>
              <a:rPr lang="fr-FR" dirty="0"/>
              <a:t> </a:t>
            </a:r>
          </a:p>
          <a:p>
            <a:pPr lvl="0"/>
            <a:endParaRPr lang="fr-FR" dirty="0"/>
          </a:p>
          <a:p>
            <a:pPr lvl="0"/>
            <a:r>
              <a:rPr lang="fr-BE" b="1" dirty="0"/>
              <a:t>Spot radio</a:t>
            </a:r>
            <a:r>
              <a:rPr lang="fr-BE" dirty="0"/>
              <a:t> : 60 sec max. ; 2 voix maximum, version en FR ou combinée FR/LL.</a:t>
            </a:r>
            <a:r>
              <a:rPr lang="fr-FR" dirty="0"/>
              <a:t> </a:t>
            </a:r>
          </a:p>
          <a:p>
            <a:pPr lvl="0"/>
            <a:endParaRPr lang="fr-FR" dirty="0"/>
          </a:p>
          <a:p>
            <a:pPr lvl="0"/>
            <a:r>
              <a:rPr lang="fr-BE" b="1" dirty="0"/>
              <a:t>Jingle audio</a:t>
            </a:r>
            <a:r>
              <a:rPr lang="fr-BE" dirty="0"/>
              <a:t> : 30 secs. max. ; version en FR ou combinée FR/LL</a:t>
            </a:r>
            <a:r>
              <a:rPr lang="fr-FR" dirty="0"/>
              <a:t> </a:t>
            </a:r>
          </a:p>
          <a:p>
            <a:pPr lvl="0"/>
            <a:endParaRPr lang="fr-FR" dirty="0"/>
          </a:p>
          <a:p>
            <a:pPr lvl="0"/>
            <a:r>
              <a:rPr lang="fr-BE" b="1" dirty="0"/>
              <a:t>Mission/Reportage photo</a:t>
            </a:r>
            <a:r>
              <a:rPr lang="fr-BE" dirty="0"/>
              <a:t> : Couverture photo ou prise de photos des différentes activités et/ou projets d’Enabel; au moins 100 photos pertinentes par activité, dont une dizaine à rendre séance tenante. Sélection complète à retoucher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5485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1000C-5A4D-43E0-6254-60BB688BE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D7A8A-DAED-76EC-FDFD-489F004C2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D" dirty="0"/>
              <a:t>III. Questions et réponses</a:t>
            </a:r>
            <a:endParaRPr lang="fr-BI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390D27-2DDC-E07D-2ABE-4E5F4BAC1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476" y="1825624"/>
            <a:ext cx="6819163" cy="468691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VOIR ANNEXE</a:t>
            </a:r>
          </a:p>
        </p:txBody>
      </p:sp>
    </p:spTree>
    <p:extLst>
      <p:ext uri="{BB962C8B-B14F-4D97-AF65-F5344CB8AC3E}">
        <p14:creationId xmlns:p14="http://schemas.microsoft.com/office/powerpoint/2010/main" val="409861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F74849-4841-4C70-B5EC-345F342C6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  <a:endParaRPr lang="fr-BI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9A4CA4-05CC-4E9F-B00E-82D49C4F6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fr-FR" sz="2400" dirty="0">
                <a:latin typeface="Aptos Narrow" panose="020B0004020202020204" pitchFamily="34" charset="0"/>
              </a:rPr>
              <a:t>Procédures Administratives et contractuelles</a:t>
            </a:r>
          </a:p>
          <a:p>
            <a:pPr marL="514350" indent="-514350">
              <a:buAutoNum type="arabicPeriod"/>
            </a:pPr>
            <a:r>
              <a:rPr lang="fr-FR" sz="2400" dirty="0">
                <a:latin typeface="Aptos Narrow" panose="020B0004020202020204" pitchFamily="34" charset="0"/>
              </a:rPr>
              <a:t>Eléments techniques du marché </a:t>
            </a:r>
          </a:p>
          <a:p>
            <a:pPr marL="514350" indent="-514350">
              <a:buAutoNum type="arabicPeriod"/>
            </a:pPr>
            <a:r>
              <a:rPr lang="fr-FR" sz="2400" dirty="0">
                <a:latin typeface="Aptos Narrow" panose="020B0004020202020204" pitchFamily="34" charset="0"/>
              </a:rPr>
              <a:t>Questions diverses des soumissionnaires</a:t>
            </a:r>
          </a:p>
        </p:txBody>
      </p:sp>
    </p:spTree>
    <p:extLst>
      <p:ext uri="{BB962C8B-B14F-4D97-AF65-F5344CB8AC3E}">
        <p14:creationId xmlns:p14="http://schemas.microsoft.com/office/powerpoint/2010/main" val="726369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2F49787F-54BF-36D4-78AA-CD735EBFC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477" y="904241"/>
            <a:ext cx="6478342" cy="52727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fr-FR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fr-F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MERCI</a:t>
            </a:r>
            <a:endParaRPr lang="fr-FR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002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F676AC-0410-E1C8-5F49-09F587B4A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77" y="925158"/>
            <a:ext cx="6478342" cy="2893807"/>
          </a:xfrm>
        </p:spPr>
        <p:txBody>
          <a:bodyPr>
            <a:normAutofit/>
          </a:bodyPr>
          <a:lstStyle/>
          <a:p>
            <a:r>
              <a:rPr lang="fr-FR" sz="3600" dirty="0"/>
              <a:t>I- </a:t>
            </a:r>
            <a:r>
              <a:rPr lang="fr-FR" sz="3600" dirty="0">
                <a:latin typeface="Aptos Narrow" panose="020B0004020202020204" pitchFamily="34" charset="0"/>
              </a:rPr>
              <a:t>Procédures Administratives et contractuelles</a:t>
            </a:r>
            <a:endParaRPr lang="fr-CD" sz="3600" dirty="0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621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9C9726-1DF8-481C-9920-4BAEE1A1E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77" y="393087"/>
            <a:ext cx="6478342" cy="1112983"/>
          </a:xfrm>
        </p:spPr>
        <p:txBody>
          <a:bodyPr>
            <a:normAutofit fontScale="90000"/>
          </a:bodyPr>
          <a:lstStyle/>
          <a:p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Informations sur le processus</a:t>
            </a:r>
            <a:b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BI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240084-154B-4632-8208-9896203C7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162879"/>
            <a:ext cx="8289234" cy="5302034"/>
          </a:xfrm>
        </p:spPr>
        <p:txBody>
          <a:bodyPr>
            <a:normAutofit lnSpcReduction="10000"/>
          </a:bodyPr>
          <a:lstStyle/>
          <a:p>
            <a:r>
              <a:rPr lang="fr-BE" dirty="0"/>
              <a:t>Marché de service relatif à la prestation d’un(e) (agence/cabinet) pour la production audiovisuelle &amp; photographie.</a:t>
            </a:r>
          </a:p>
          <a:p>
            <a:r>
              <a:rPr lang="fr-FR" dirty="0"/>
              <a:t>Accord cadre avec un seul participant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900" dirty="0">
                <a:latin typeface="Aptos Narrow" panose="020B0004020202020204" pitchFamily="34" charset="0"/>
              </a:rPr>
              <a:t> </a:t>
            </a:r>
            <a:r>
              <a:rPr lang="fr-FR" sz="2900" kern="100" dirty="0"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 de service lancé le 03/03/2026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900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Date de limite de dépôt : 8/04/2026 </a:t>
            </a:r>
            <a:r>
              <a:rPr lang="fr-FR" sz="3200" b="1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10h00’ heure de Kinshasa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900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réunion d’information est organisée en présentiel et en ligne via « teams» en date du lundi 23/mars/2026 de 14h00’-15h00’, heures de Kinshasa.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16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FF2FCF-993D-D376-5A4B-EAEF21E38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Informations sur le processus, suite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AA63CA-D1AB-69AB-62C2-BDB22B7AB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1825625"/>
            <a:ext cx="7424530" cy="435133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/>
              <a:t>Un exemplaire original à présenter en version </a:t>
            </a:r>
            <a:r>
              <a:rPr lang="fr-FR" dirty="0" err="1"/>
              <a:t>papier+Clef</a:t>
            </a:r>
            <a:r>
              <a:rPr lang="fr-FR" dirty="0"/>
              <a:t> USB</a:t>
            </a:r>
          </a:p>
          <a:p>
            <a:r>
              <a:rPr lang="fr-FR" dirty="0"/>
              <a:t>Elle est introduite sous pli définitivement scellé,</a:t>
            </a:r>
          </a:p>
          <a:p>
            <a:r>
              <a:rPr lang="fr-FR" dirty="0"/>
              <a:t>Mentionner le N° de référence du marché+Titre:COD2299611SH6-10373- Marché de Services relatif à la prestation d’un(e) (agence/cabinet) pour la production audiovisuelle &amp; photographie</a:t>
            </a:r>
          </a:p>
          <a:p>
            <a:r>
              <a:rPr lang="fr-FR" dirty="0"/>
              <a:t>Ouverture des offres le 08/04/2026 à 10h00 par la Cellule des marchés publics/Enabel, elle n’est pas publique</a:t>
            </a:r>
          </a:p>
          <a:p>
            <a:r>
              <a:rPr lang="fr-FR" b="1" dirty="0"/>
              <a:t>Les offres reçues au Bureau de Enabel sise Villa 125, boulevard du 30 juin entre l’Ambassade de Belgique et le Bâtiment WALKIKI.</a:t>
            </a:r>
            <a:endParaRPr lang="fr-FR" dirty="0"/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5584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3FBB0-57DF-169E-5428-F23C988BF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37660-4FF1-E056-0892-61D9C78E5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Informations sur le processus, suite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99056E-450E-3D3B-9367-387B75D4B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1825625"/>
            <a:ext cx="7424530" cy="435133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Marché à lot unique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Durée: Un an reconductible une fois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kern="100" dirty="0"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Publication sur BDA  et sur le site Enabel: </a:t>
            </a:r>
            <a:r>
              <a:rPr lang="fr-FR" dirty="0"/>
              <a:t>www.enabel.be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/>
              <a:t>Poser des questions jusqu’à 10 jours avant fin dépôt des offres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/>
              <a:t>Aperçu des réponses disponible  6 jours avant la fin de dépôt des offres 08/04/2026</a:t>
            </a: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378563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9C9726-1DF8-481C-9920-4BAEE1A1E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77" y="393087"/>
            <a:ext cx="6478342" cy="1325563"/>
          </a:xfrm>
        </p:spPr>
        <p:txBody>
          <a:bodyPr/>
          <a:lstStyle/>
          <a:p>
            <a:r>
              <a:rPr lang="fr-FR" dirty="0"/>
              <a:t>Analyse des offres</a:t>
            </a:r>
            <a:endParaRPr lang="fr-BI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240084-154B-4632-8208-9896203C7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496" y="1451113"/>
            <a:ext cx="7692887" cy="46415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r>
              <a:rPr lang="fr-FR" sz="2400" dirty="0">
                <a:latin typeface="Aptos Narrow" panose="020B0004020202020204" pitchFamily="34" charset="0"/>
                <a:sym typeface="Wingdings" panose="05000000000000000000" pitchFamily="2" charset="2"/>
              </a:rPr>
              <a:t>Vérification du DUME;</a:t>
            </a:r>
          </a:p>
          <a:p>
            <a:r>
              <a:rPr lang="fr-FR" sz="2400" dirty="0">
                <a:latin typeface="Aptos Narrow" panose="020B0004020202020204" pitchFamily="34" charset="0"/>
                <a:sym typeface="Wingdings" panose="05000000000000000000" pitchFamily="2" charset="2"/>
              </a:rPr>
              <a:t>Analyse de la sélection qualitative;</a:t>
            </a:r>
          </a:p>
          <a:p>
            <a:r>
              <a:rPr lang="fr-FR" sz="2400" dirty="0">
                <a:latin typeface="Aptos Narrow" panose="020B0004020202020204" pitchFamily="34" charset="0"/>
                <a:sym typeface="Wingdings" panose="05000000000000000000" pitchFamily="2" charset="2"/>
              </a:rPr>
              <a:t>Analyse de la régularité;</a:t>
            </a:r>
          </a:p>
          <a:p>
            <a:r>
              <a:rPr lang="fr-FR" sz="2400" dirty="0">
                <a:latin typeface="Aptos Narrow" panose="020B0004020202020204" pitchFamily="34" charset="0"/>
                <a:sym typeface="Wingdings" panose="05000000000000000000" pitchFamily="2" charset="2"/>
              </a:rPr>
              <a:t>Analyse selon les critères d’attribution;</a:t>
            </a:r>
          </a:p>
          <a:p>
            <a:r>
              <a:rPr lang="fr-FR" sz="2400" dirty="0">
                <a:latin typeface="Aptos Narrow" panose="020B0004020202020204" pitchFamily="34" charset="0"/>
                <a:sym typeface="Wingdings" panose="05000000000000000000" pitchFamily="2" charset="2"/>
              </a:rPr>
              <a:t>Classement des offres;</a:t>
            </a:r>
          </a:p>
          <a:p>
            <a:r>
              <a:rPr lang="fr-CD" sz="2400" dirty="0">
                <a:latin typeface="Aptos Narrow" panose="020B0004020202020204" pitchFamily="34" charset="0"/>
              </a:rPr>
              <a:t>Rapport d’évaluation;</a:t>
            </a:r>
          </a:p>
          <a:p>
            <a:r>
              <a:rPr lang="fr-CD" sz="2400" dirty="0">
                <a:latin typeface="Aptos Narrow" panose="020B0004020202020204" pitchFamily="34" charset="0"/>
              </a:rPr>
              <a:t>Décision d’attribution ;</a:t>
            </a:r>
          </a:p>
          <a:p>
            <a:r>
              <a:rPr lang="fr-FR" sz="2400" dirty="0">
                <a:latin typeface="Aptos Narrow" panose="020B0004020202020204" pitchFamily="34" charset="0"/>
                <a:sym typeface="Wingdings" panose="05000000000000000000" pitchFamily="2" charset="2"/>
              </a:rPr>
              <a:t>Attribution  du marché;</a:t>
            </a:r>
          </a:p>
          <a:p>
            <a:r>
              <a:rPr lang="fr-CD" sz="2400" dirty="0">
                <a:latin typeface="Aptos Narrow" panose="020B0004020202020204" pitchFamily="34" charset="0"/>
              </a:rPr>
              <a:t>Notification.</a:t>
            </a:r>
            <a:endParaRPr lang="fr-BI" sz="2400" dirty="0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009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D7484-8927-7250-A7CC-99912EF04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4E0A4A-86AE-491D-E939-C13211E9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77" y="393087"/>
            <a:ext cx="6478342" cy="1325563"/>
          </a:xfrm>
        </p:spPr>
        <p:txBody>
          <a:bodyPr/>
          <a:lstStyle/>
          <a:p>
            <a:r>
              <a:rPr lang="fr-FR" dirty="0">
                <a:sym typeface="Wingdings" panose="05000000000000000000" pitchFamily="2" charset="2"/>
              </a:rPr>
              <a:t>Vérification de la déclaration sur l’honneur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7BA72E-A57E-6092-E2E2-3278E39C4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070" y="1825625"/>
            <a:ext cx="7603434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000" dirty="0">
                <a:latin typeface="Aptos Narrow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fr-FR" sz="2400" dirty="0">
                <a:latin typeface="Aptos Narrow" panose="020B0004020202020204" pitchFamily="34" charset="0"/>
                <a:sym typeface="Wingdings" panose="05000000000000000000" pitchFamily="2" charset="2"/>
              </a:rPr>
              <a:t>Documents requis pour l’adjudicataire, notamment : </a:t>
            </a:r>
          </a:p>
          <a:p>
            <a:pPr algn="just"/>
            <a:r>
              <a:rPr lang="fr-CD" sz="2400" dirty="0">
                <a:latin typeface="Aptos Narrow" panose="020B0004020202020204" pitchFamily="34" charset="0"/>
              </a:rPr>
              <a:t>Attestation fiscale, Attestation valant Quitus Fiscal valide dans les 6 derniers mois</a:t>
            </a:r>
          </a:p>
          <a:p>
            <a:pPr algn="just"/>
            <a:r>
              <a:rPr lang="fr-CD" sz="2400" dirty="0">
                <a:latin typeface="Aptos Narrow" panose="020B0004020202020204" pitchFamily="34" charset="0"/>
              </a:rPr>
              <a:t> Attestation de regularité de payement des cotisations sociales  valide dans les 6 derniers mois</a:t>
            </a:r>
          </a:p>
          <a:p>
            <a:pPr algn="just"/>
            <a:r>
              <a:rPr lang="fr-CD" sz="2400" dirty="0">
                <a:latin typeface="Aptos Narrow" panose="020B0004020202020204" pitchFamily="34" charset="0"/>
              </a:rPr>
              <a:t>Extrait du casier judiciaire du responsable de la firme/ agence.</a:t>
            </a:r>
          </a:p>
          <a:p>
            <a:pPr algn="just"/>
            <a:r>
              <a:rPr lang="fr-CD" sz="2400" dirty="0">
                <a:latin typeface="Aptos Narrow" panose="020B0004020202020204" pitchFamily="34" charset="0"/>
              </a:rPr>
              <a:t>Attestation de non faillite valide dans les 6 derniers mois</a:t>
            </a:r>
            <a:endParaRPr lang="fr-BI" sz="2400" dirty="0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85663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9C9726-1DF8-481C-9920-4BAEE1A1E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77" y="393087"/>
            <a:ext cx="6478342" cy="1325563"/>
          </a:xfrm>
        </p:spPr>
        <p:txBody>
          <a:bodyPr>
            <a:normAutofit/>
          </a:bodyPr>
          <a:lstStyle/>
          <a:p>
            <a:r>
              <a:rPr lang="fr-FR" sz="3200" dirty="0"/>
              <a:t>Analyse qualitative</a:t>
            </a:r>
            <a:endParaRPr lang="fr-BI" sz="32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240084-154B-4632-8208-9896203C7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583" y="1401417"/>
            <a:ext cx="8001000" cy="495962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fr-FR" sz="2000" b="1" dirty="0">
                <a:latin typeface="Aptos Narrow" panose="020B0004020202020204" pitchFamily="34" charset="0"/>
              </a:rPr>
              <a:t>Capacité Economique</a:t>
            </a:r>
          </a:p>
          <a:p>
            <a:pPr algn="just">
              <a:lnSpc>
                <a:spcPct val="120000"/>
              </a:lnSpc>
            </a:pPr>
            <a:r>
              <a:rPr lang="fr-FR" b="1" dirty="0"/>
              <a:t>Joindre chiffre d’affaires</a:t>
            </a:r>
            <a:r>
              <a:rPr lang="fr-FR" dirty="0"/>
              <a:t> annuel moyen de 2022 à 2024 </a:t>
            </a:r>
          </a:p>
          <a:p>
            <a:pPr algn="just">
              <a:lnSpc>
                <a:spcPct val="120000"/>
              </a:lnSpc>
            </a:pPr>
            <a:r>
              <a:rPr lang="fr-FR" dirty="0"/>
              <a:t>La moyenne doit être &gt;=</a:t>
            </a:r>
            <a:r>
              <a:rPr lang="fr-FR" b="1" u="sng" dirty="0"/>
              <a:t>100 000 euros</a:t>
            </a:r>
            <a:r>
              <a:rPr lang="fr-FR" u="sng" dirty="0"/>
              <a:t> </a:t>
            </a:r>
          </a:p>
          <a:p>
            <a:pPr algn="just">
              <a:lnSpc>
                <a:spcPct val="120000"/>
              </a:lnSpc>
            </a:pPr>
            <a:r>
              <a:rPr lang="fr-FR" u="sng" dirty="0"/>
              <a:t>ou présenter les </a:t>
            </a:r>
            <a:r>
              <a:rPr lang="fr-FR" dirty="0"/>
              <a:t>Etats financiers ou comptes annuels approuvés de 2022 à 2024 par le service compétent. </a:t>
            </a:r>
          </a:p>
          <a:p>
            <a:pPr lvl="0" algn="just" fontAlgn="base">
              <a:lnSpc>
                <a:spcPct val="120000"/>
              </a:lnSpc>
            </a:pPr>
            <a:endParaRPr lang="fr-BE" sz="1900" dirty="0">
              <a:latin typeface="Aptos Narrow" panose="020B0004020202020204" pitchFamily="34" charset="0"/>
            </a:endParaRPr>
          </a:p>
          <a:p>
            <a:pPr lvl="0" fontAlgn="base"/>
            <a:endParaRPr lang="fr-CD" dirty="0"/>
          </a:p>
          <a:p>
            <a:pPr marL="0" indent="0">
              <a:buNone/>
            </a:pPr>
            <a:endParaRPr lang="fr-BI" sz="3600" dirty="0"/>
          </a:p>
        </p:txBody>
      </p:sp>
    </p:spTree>
    <p:extLst>
      <p:ext uri="{BB962C8B-B14F-4D97-AF65-F5344CB8AC3E}">
        <p14:creationId xmlns:p14="http://schemas.microsoft.com/office/powerpoint/2010/main" val="391415916"/>
      </p:ext>
    </p:extLst>
  </p:cSld>
  <p:clrMapOvr>
    <a:masterClrMapping/>
  </p:clrMapOvr>
</p:sld>
</file>

<file path=ppt/theme/theme1.xml><?xml version="1.0" encoding="utf-8"?>
<a:theme xmlns:a="http://schemas.openxmlformats.org/drawingml/2006/main" name="CTB-17-18908-powerpoint 80%-ab-151217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TB-17-18908-Powerpoint FR 4-3-ab-201217" id="{AA8F6CDE-77DD-46F6-A1E0-71C22CF95070}" vid="{DAD7B508-4BE1-4566-83E7-1356ED9121A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5a83289-5bb9-4cd6-b526-334489b57931">
      <Terms xmlns="http://schemas.microsoft.com/office/infopath/2007/PartnerControls"/>
    </lcf76f155ced4ddcb4097134ff3c332f>
    <TaxCatchAll xmlns="15d78002-bc9c-4a72-9b22-72c074cbc93f" xsi:nil="true"/>
    <_dlc_DocId xmlns="508ba6eb-9e09-4fd5-92f2-2d9921329f2d">CODENABEL-1994541664-46165</_dlc_DocId>
    <_dlc_DocIdUrl xmlns="508ba6eb-9e09-4fd5-92f2-2d9921329f2d">
      <Url>https://enabelbe.sharepoint.com/sites/COD/_layouts/15/DocIdRedir.aspx?ID=CODENABEL-1994541664-46165</Url>
      <Description>CODENABEL-1994541664-46165</Description>
    </_dlc_DocIdUrl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D40A30E94ACC4EA6A2B28CD1AF6E24" ma:contentTypeVersion="17" ma:contentTypeDescription="Create a new document." ma:contentTypeScope="" ma:versionID="ce009950ad9b3afea5a41da54ed76c9c">
  <xsd:schema xmlns:xsd="http://www.w3.org/2001/XMLSchema" xmlns:xs="http://www.w3.org/2001/XMLSchema" xmlns:p="http://schemas.microsoft.com/office/2006/metadata/properties" xmlns:ns1="http://schemas.microsoft.com/sharepoint/v3" xmlns:ns2="508ba6eb-9e09-4fd5-92f2-2d9921329f2d" xmlns:ns3="55a83289-5bb9-4cd6-b526-334489b57931" xmlns:ns4="15d78002-bc9c-4a72-9b22-72c074cbc93f" targetNamespace="http://schemas.microsoft.com/office/2006/metadata/properties" ma:root="true" ma:fieldsID="96906609f13d904c0742a6d616656725" ns1:_="" ns2:_="" ns3:_="" ns4:_="">
    <xsd:import namespace="http://schemas.microsoft.com/sharepoint/v3"/>
    <xsd:import namespace="508ba6eb-9e09-4fd5-92f2-2d9921329f2d"/>
    <xsd:import namespace="55a83289-5bb9-4cd6-b526-334489b57931"/>
    <xsd:import namespace="15d78002-bc9c-4a72-9b22-72c074cbc93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ba6eb-9e09-4fd5-92f2-2d9921329f2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Id blijven behouden" ma:description="Id behouden tijdens toevoegen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a83289-5bb9-4cd6-b526-334489b579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0552f54-6c29-411d-8801-9a0c08c1a1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d78002-bc9c-4a72-9b22-72c074cbc93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ce92f01a-a72c-440a-afac-779507502fbd}" ma:internalName="TaxCatchAll" ma:showField="CatchAllData" ma:web="15d78002-bc9c-4a72-9b22-72c074cbc9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7132C9-8FB7-4670-A48E-687A44E7D3E6}">
  <ds:schemaRefs>
    <ds:schemaRef ds:uri="http://schemas.microsoft.com/office/2006/metadata/properties"/>
    <ds:schemaRef ds:uri="http://schemas.microsoft.com/office/infopath/2007/PartnerControls"/>
    <ds:schemaRef ds:uri="55a83289-5bb9-4cd6-b526-334489b57931"/>
    <ds:schemaRef ds:uri="15d78002-bc9c-4a72-9b22-72c074cbc93f"/>
    <ds:schemaRef ds:uri="508ba6eb-9e09-4fd5-92f2-2d9921329f2d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D943A05A-7E0C-44D4-9D3F-6832E5B4DC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08ba6eb-9e09-4fd5-92f2-2d9921329f2d"/>
    <ds:schemaRef ds:uri="55a83289-5bb9-4cd6-b526-334489b57931"/>
    <ds:schemaRef ds:uri="15d78002-bc9c-4a72-9b22-72c074cbc9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B9D89B3-3C21-4D84-A7BA-64CB69FF11E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8BCCCC7-348C-4C5E-AF46-BA545FF1B6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Enabel français 4-3</Template>
  <TotalTime>0</TotalTime>
  <Words>1142</Words>
  <Application>Microsoft Office PowerPoint</Application>
  <PresentationFormat>Affichage à l'écran (4:3)</PresentationFormat>
  <Paragraphs>130</Paragraphs>
  <Slides>20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Aptos Narrow</vt:lpstr>
      <vt:lpstr>Arial</vt:lpstr>
      <vt:lpstr>Calibri</vt:lpstr>
      <vt:lpstr>Times New Roman</vt:lpstr>
      <vt:lpstr>Wingdings</vt:lpstr>
      <vt:lpstr>CTB-17-18908-powerpoint 80%-ab-151217</vt:lpstr>
      <vt:lpstr>Présentation PowerPoint</vt:lpstr>
      <vt:lpstr>SOMMAIRE</vt:lpstr>
      <vt:lpstr>I- Procédures Administratives et contractuelles</vt:lpstr>
      <vt:lpstr>Informations sur le processus </vt:lpstr>
      <vt:lpstr>Informations sur le processus, suite</vt:lpstr>
      <vt:lpstr>Informations sur le processus, suite</vt:lpstr>
      <vt:lpstr>Analyse des offres</vt:lpstr>
      <vt:lpstr>Vérification de la déclaration sur l’honneur</vt:lpstr>
      <vt:lpstr>Analyse qualitative</vt:lpstr>
      <vt:lpstr>Présentation PowerPoint</vt:lpstr>
      <vt:lpstr>Analyse de regularité</vt:lpstr>
      <vt:lpstr>Vérification de prix</vt:lpstr>
      <vt:lpstr>Analyse selon les critères d’attribution</vt:lpstr>
      <vt:lpstr>Analyse selon le critère d’attribution_Suite</vt:lpstr>
      <vt:lpstr>Eléments du contrat</vt:lpstr>
      <vt:lpstr>QUELQUES ELEMENTS DE RAPPEL</vt:lpstr>
      <vt:lpstr>II.LIVRABLES ATTENDUS</vt:lpstr>
      <vt:lpstr>Présentation PowerPoint</vt:lpstr>
      <vt:lpstr>III. Questions et réponses</vt:lpstr>
      <vt:lpstr>Présentation PowerPoint</vt:lpstr>
    </vt:vector>
  </TitlesOfParts>
  <Company>PRIMINFO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JACOBS, Laura</dc:creator>
  <cp:lastModifiedBy>Grâce MALI </cp:lastModifiedBy>
  <cp:revision>121</cp:revision>
  <dcterms:created xsi:type="dcterms:W3CDTF">2018-01-23T12:04:34Z</dcterms:created>
  <dcterms:modified xsi:type="dcterms:W3CDTF">2026-03-23T11:20:22Z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0x010100E8D40A30E94ACC4EA6A2B28CD1AF6E24</vt:lpwstr>
  </property>
  <property fmtid="{D5CDD505-2E9C-101B-9397-08002B2CF9AE}" pid="3" name="_dlc_DocIdItemGuid">
    <vt:lpwstr>9447e917-f44e-4280-9b6c-5f75f7d7fd43</vt:lpwstr>
  </property>
  <property fmtid="{D5CDD505-2E9C-101B-9397-08002B2CF9AE}" pid="4" name="MediaServiceImageTags">
    <vt:lpwstr/>
  </property>
</Properties>
</file>