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62" r:id="rId6"/>
    <p:sldId id="257" r:id="rId7"/>
    <p:sldId id="258" r:id="rId8"/>
    <p:sldId id="259" r:id="rId9"/>
    <p:sldId id="269" r:id="rId10"/>
    <p:sldId id="268" r:id="rId11"/>
    <p:sldId id="267" r:id="rId12"/>
    <p:sldId id="263" r:id="rId13"/>
    <p:sldId id="266" r:id="rId14"/>
    <p:sldId id="275" r:id="rId15"/>
    <p:sldId id="265" r:id="rId16"/>
    <p:sldId id="264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A1A"/>
    <a:srgbClr val="58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A764FD-789E-A568-B9C5-E9FA0BB0F435}" v="22" dt="2026-03-31T06:57:30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384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27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UFAIED, Othman" userId="S::othman.boufaied@enabel.be::f9d919fa-d4ed-4eae-a4de-e2af832fdfaa" providerId="AD" clId="Web-{E1A764FD-789E-A568-B9C5-E9FA0BB0F435}"/>
    <pc:docChg chg="addSld modSld">
      <pc:chgData name="BOUFAIED, Othman" userId="S::othman.boufaied@enabel.be::f9d919fa-d4ed-4eae-a4de-e2af832fdfaa" providerId="AD" clId="Web-{E1A764FD-789E-A568-B9C5-E9FA0BB0F435}" dt="2026-03-31T06:57:30.270" v="20" actId="20577"/>
      <pc:docMkLst>
        <pc:docMk/>
      </pc:docMkLst>
      <pc:sldChg chg="modSp">
        <pc:chgData name="BOUFAIED, Othman" userId="S::othman.boufaied@enabel.be::f9d919fa-d4ed-4eae-a4de-e2af832fdfaa" providerId="AD" clId="Web-{E1A764FD-789E-A568-B9C5-E9FA0BB0F435}" dt="2026-03-31T06:55:35.544" v="9" actId="20577"/>
        <pc:sldMkLst>
          <pc:docMk/>
          <pc:sldMk cId="4280718182" sldId="269"/>
        </pc:sldMkLst>
        <pc:spChg chg="mod">
          <ac:chgData name="BOUFAIED, Othman" userId="S::othman.boufaied@enabel.be::f9d919fa-d4ed-4eae-a4de-e2af832fdfaa" providerId="AD" clId="Web-{E1A764FD-789E-A568-B9C5-E9FA0BB0F435}" dt="2026-03-31T06:55:35.544" v="9" actId="20577"/>
          <ac:spMkLst>
            <pc:docMk/>
            <pc:sldMk cId="4280718182" sldId="269"/>
            <ac:spMk id="3" creationId="{4A5B1100-9FEA-CF39-F6EC-BEDC115FE6D9}"/>
          </ac:spMkLst>
        </pc:spChg>
      </pc:sldChg>
      <pc:sldChg chg="modSp">
        <pc:chgData name="BOUFAIED, Othman" userId="S::othman.boufaied@enabel.be::f9d919fa-d4ed-4eae-a4de-e2af832fdfaa" providerId="AD" clId="Web-{E1A764FD-789E-A568-B9C5-E9FA0BB0F435}" dt="2026-03-31T06:54:28.800" v="3" actId="20577"/>
        <pc:sldMkLst>
          <pc:docMk/>
          <pc:sldMk cId="2609871874" sldId="272"/>
        </pc:sldMkLst>
        <pc:spChg chg="mod">
          <ac:chgData name="BOUFAIED, Othman" userId="S::othman.boufaied@enabel.be::f9d919fa-d4ed-4eae-a4de-e2af832fdfaa" providerId="AD" clId="Web-{E1A764FD-789E-A568-B9C5-E9FA0BB0F435}" dt="2026-03-31T06:54:28.800" v="3" actId="20577"/>
          <ac:spMkLst>
            <pc:docMk/>
            <pc:sldMk cId="2609871874" sldId="272"/>
            <ac:spMk id="3" creationId="{BE0A2CC7-0894-8087-0098-F9F2FC6E3444}"/>
          </ac:spMkLst>
        </pc:spChg>
      </pc:sldChg>
      <pc:sldChg chg="modSp add replId">
        <pc:chgData name="BOUFAIED, Othman" userId="S::othman.boufaied@enabel.be::f9d919fa-d4ed-4eae-a4de-e2af832fdfaa" providerId="AD" clId="Web-{E1A764FD-789E-A568-B9C5-E9FA0BB0F435}" dt="2026-03-31T06:57:30.270" v="20" actId="20577"/>
        <pc:sldMkLst>
          <pc:docMk/>
          <pc:sldMk cId="2342403631" sldId="275"/>
        </pc:sldMkLst>
        <pc:spChg chg="mod">
          <ac:chgData name="BOUFAIED, Othman" userId="S::othman.boufaied@enabel.be::f9d919fa-d4ed-4eae-a4de-e2af832fdfaa" providerId="AD" clId="Web-{E1A764FD-789E-A568-B9C5-E9FA0BB0F435}" dt="2026-03-31T06:56:42.714" v="13" actId="20577"/>
          <ac:spMkLst>
            <pc:docMk/>
            <pc:sldMk cId="2342403631" sldId="275"/>
            <ac:spMk id="2" creationId="{94A92B1A-F45A-F4A5-3729-41877BF3F549}"/>
          </ac:spMkLst>
        </pc:spChg>
        <pc:spChg chg="mod">
          <ac:chgData name="BOUFAIED, Othman" userId="S::othman.boufaied@enabel.be::f9d919fa-d4ed-4eae-a4de-e2af832fdfaa" providerId="AD" clId="Web-{E1A764FD-789E-A568-B9C5-E9FA0BB0F435}" dt="2026-03-31T06:57:30.270" v="20" actId="20577"/>
          <ac:spMkLst>
            <pc:docMk/>
            <pc:sldMk cId="2342403631" sldId="275"/>
            <ac:spMk id="3" creationId="{957B0404-ED6F-101E-F7EF-30232535E47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8CCA4B9-F536-4663-8119-2215FEC079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4C9CC46-D0EA-4183-86C7-1FD55820C9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57A31-665B-48E5-8CA3-226337B57428}" type="datetimeFigureOut">
              <a:rPr lang="fr-BE" smtClean="0"/>
              <a:t>30-03-26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B5B229-A579-4669-A8F0-3FD5B27EA4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036320" y="8416989"/>
            <a:ext cx="5047488" cy="45878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r>
              <a:rPr lang="en-US" dirty="0" err="1"/>
              <a:t>Enabel</a:t>
            </a:r>
            <a:r>
              <a:rPr lang="en-US" dirty="0"/>
              <a:t> • Belgian Development Agency • Public-law company with social purposes</a:t>
            </a:r>
            <a:endParaRPr lang="fr-BE" dirty="0"/>
          </a:p>
          <a:p>
            <a:r>
              <a:rPr lang="fr-BE" dirty="0"/>
              <a:t>Rue Haute 147 • 1000 Brussels • T. +32 (0)2 505 37 00 • enabel.be</a:t>
            </a:r>
          </a:p>
          <a:p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EAEB51-0758-45ED-8C25-BF5E222B8A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193536" y="8404797"/>
            <a:ext cx="479997" cy="45110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261D-1966-411E-9C31-72BA4F47BB72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91942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F85CD-E54C-4546-BEBC-781C2DB58300}" type="datetimeFigureOut">
              <a:rPr lang="fr-BE" smtClean="0"/>
              <a:t>30-03-26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036320" y="8685213"/>
            <a:ext cx="504748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r>
              <a:rPr lang="en-US" dirty="0" err="1"/>
              <a:t>Enabel</a:t>
            </a:r>
            <a:r>
              <a:rPr lang="en-US" dirty="0"/>
              <a:t> • Belgian Development Agency • Public-law company with social purposes</a:t>
            </a:r>
            <a:endParaRPr lang="fr-BE" dirty="0"/>
          </a:p>
          <a:p>
            <a:r>
              <a:rPr lang="fr-BE" dirty="0"/>
              <a:t>Rue Haute 147 • 1000 Brussels • T. +32 (0)2 505 37 00 • enabel.be</a:t>
            </a:r>
          </a:p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376415" y="8522208"/>
            <a:ext cx="479997" cy="4511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261D-1966-411E-9C31-72BA4F47BB72}" type="slidenum">
              <a:rPr lang="fr-BE" smtClean="0"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9455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couverture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95565" y="1887794"/>
            <a:ext cx="6616513" cy="1651666"/>
          </a:xfrm>
        </p:spPr>
        <p:txBody>
          <a:bodyPr anchor="b">
            <a:normAutofit/>
          </a:bodyPr>
          <a:lstStyle>
            <a:lvl1pPr marL="92075" indent="0" algn="l">
              <a:defRPr sz="4400">
                <a:solidFill>
                  <a:srgbClr val="D81A1A"/>
                </a:solidFill>
              </a:defRPr>
            </a:lvl1pPr>
          </a:lstStyle>
          <a:p>
            <a:r>
              <a:rPr lang="fr-FR"/>
              <a:t>Click to edit the title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565" y="3670864"/>
            <a:ext cx="6616513" cy="1166607"/>
          </a:xfrm>
        </p:spPr>
        <p:txBody>
          <a:bodyPr>
            <a:normAutofit/>
          </a:bodyPr>
          <a:lstStyle>
            <a:lvl1pPr marL="92075" indent="0" algn="l">
              <a:buNone/>
              <a:defRPr sz="2400">
                <a:solidFill>
                  <a:srgbClr val="58575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Click to edit the subtitle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380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puc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fr-FR"/>
              <a:t>Change title style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799302" y="1825625"/>
            <a:ext cx="8637789" cy="4351338"/>
          </a:xfrm>
        </p:spPr>
        <p:txBody>
          <a:bodyPr/>
          <a:lstStyle>
            <a:lvl1pPr marL="268288" indent="-268288">
              <a:tabLst/>
              <a:defRPr/>
            </a:lvl1pPr>
            <a:lvl2pPr marL="628650" indent="-171450">
              <a:tabLst>
                <a:tab pos="360363" algn="l"/>
              </a:tabLst>
              <a:defRPr/>
            </a:lvl2pPr>
            <a:lvl3pPr marL="1081088" indent="-166688">
              <a:tabLst>
                <a:tab pos="360363" algn="l"/>
              </a:tabLst>
              <a:defRPr/>
            </a:lvl3pPr>
            <a:lvl4pPr marL="1524000" indent="-152400">
              <a:tabLst>
                <a:tab pos="360363" algn="l"/>
              </a:tabLst>
              <a:defRPr/>
            </a:lvl4pPr>
            <a:lvl5pPr marL="1976438" indent="-147638">
              <a:tabLst>
                <a:tab pos="360363" algn="l"/>
              </a:tabLst>
              <a:defRPr/>
            </a:lvl5pPr>
          </a:lstStyle>
          <a:p>
            <a:pPr lvl="0"/>
            <a:r>
              <a:rPr lang="fr-FR"/>
              <a:t>Change master text style</a:t>
            </a:r>
          </a:p>
          <a:p>
            <a:pPr lvl="1"/>
            <a:r>
              <a:rPr lang="fr-FR"/>
              <a:t>Second level</a:t>
            </a:r>
            <a:endParaRPr lang="fr-FR" dirty="0"/>
          </a:p>
          <a:p>
            <a:pPr lvl="2"/>
            <a:r>
              <a:rPr lang="fr-FR"/>
              <a:t>Third level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5546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799302" y="1825625"/>
            <a:ext cx="4220498" cy="4351338"/>
          </a:xfrm>
        </p:spPr>
        <p:txBody>
          <a:bodyPr/>
          <a:lstStyle>
            <a:lvl1pPr marL="268288" marR="0" indent="-2682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81A1C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431925" indent="-60325">
              <a:defRPr/>
            </a:lvl4pPr>
            <a:lvl5pPr marL="1976438" indent="-147638">
              <a:defRPr/>
            </a:lvl5pPr>
          </a:lstStyle>
          <a:p>
            <a:pPr marL="268288" marR="0" lvl="0" indent="-2682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81A1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/>
              <a:t>Change master text style</a:t>
            </a:r>
          </a:p>
          <a:p>
            <a:pPr lvl="1"/>
            <a:r>
              <a:rPr lang="fr-FR"/>
              <a:t>Second level</a:t>
            </a:r>
            <a:endParaRPr lang="fr-FR" dirty="0"/>
          </a:p>
          <a:p>
            <a:pPr lvl="2"/>
            <a:r>
              <a:rPr lang="fr-FR"/>
              <a:t>Third level</a:t>
            </a:r>
            <a:endParaRPr lang="fr-BE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4264891" cy="4351338"/>
          </a:xfrm>
        </p:spPr>
        <p:txBody>
          <a:bodyPr/>
          <a:lstStyle>
            <a:lvl1pPr marL="268288" marR="0" indent="-2682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81A1C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marL="268288" marR="0" lvl="0" indent="-268288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81A1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/>
              <a:t>Change master text style</a:t>
            </a:r>
            <a:endParaRPr lang="fr-FR" dirty="0"/>
          </a:p>
          <a:p>
            <a:pPr lvl="1"/>
            <a:r>
              <a:rPr lang="fr-FR"/>
              <a:t>Second level</a:t>
            </a:r>
            <a:endParaRPr lang="fr-FR" dirty="0"/>
          </a:p>
          <a:p>
            <a:pPr lvl="2"/>
            <a:r>
              <a:rPr lang="fr-FR"/>
              <a:t>Third level</a:t>
            </a:r>
            <a:endParaRPr lang="fr-BE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5C545CE-72B3-4E12-8B98-DFF4800410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fr-FR"/>
              <a:t>Change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62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5CF8457-64FC-4063-9862-B0916BDE07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fr-FR"/>
              <a:t>Change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99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82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 hasCustomPrompt="1"/>
          </p:nvPr>
        </p:nvSpPr>
        <p:spPr>
          <a:xfrm>
            <a:off x="1764144" y="2057400"/>
            <a:ext cx="4331853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Click on the icon to insert an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095998" y="2057400"/>
            <a:ext cx="433185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Change master text style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D5FE63B-9C10-455C-A818-4D3606BBCE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fr-FR"/>
              <a:t>Change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Change title style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Change master text style</a:t>
            </a:r>
            <a:endParaRPr lang="fr-FR" dirty="0"/>
          </a:p>
          <a:p>
            <a:pPr lvl="1"/>
            <a:r>
              <a:rPr lang="fr-FR"/>
              <a:t>Second level</a:t>
            </a:r>
            <a:endParaRPr lang="fr-FR" dirty="0"/>
          </a:p>
          <a:p>
            <a:pPr lvl="2"/>
            <a:r>
              <a:rPr lang="fr-FR"/>
              <a:t>Third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5389CC9-17CE-4DF9-8474-521CFDDE49E8}" type="datetimeFigureOut">
              <a:rPr lang="fr-BE" smtClean="0"/>
              <a:pPr/>
              <a:t>30-03-26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8C414BF-7573-4B63-9595-FD7681D99699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514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81A1A"/>
          </a:solidFill>
          <a:latin typeface="+mn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Clr>
          <a:srgbClr val="D81A1C"/>
        </a:buClr>
        <a:buFont typeface="Arial" panose="020B0604020202020204" pitchFamily="34" charset="0"/>
        <a:buChar char="•"/>
        <a:defRPr sz="2800" kern="1200">
          <a:solidFill>
            <a:srgbClr val="5857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857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rgbClr val="5857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rgbClr val="5857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procurement.tza@enabel.be" TargetMode="External"/><Relationship Id="rId2" Type="http://schemas.openxmlformats.org/officeDocument/2006/relationships/hyperlink" Target="mailto:alern.mgeni@enabel.be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2BDF8F-8AED-1BC3-8D85-3B5B8E5D9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346CE-A59A-CD02-472E-C751697EDB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Information session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90AD6D-E07D-6BE2-D094-D81B83375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/>
              <a:t>TZA22003-10108 </a:t>
            </a:r>
            <a:r>
              <a:rPr lang="en-GB" dirty="0"/>
              <a:t>Public framework contract for the Supply of furniture.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36965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29B4-C230-7117-A3E1-DD527E6BD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A92B1A-F45A-F4A5-3729-41877BF3F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Technical</a:t>
            </a:r>
            <a:r>
              <a:rPr lang="fr-BE" dirty="0"/>
              <a:t> </a:t>
            </a:r>
            <a:r>
              <a:rPr lang="fr-BE" dirty="0" err="1"/>
              <a:t>Offer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957B0404-ED6F-101E-F7EF-30232535E471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ea typeface="Calibri"/>
                <a:cs typeface="Calibri"/>
              </a:rPr>
              <a:t>Do not copy paste specs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 dirty="0">
                <a:ea typeface="Calibri"/>
                <a:cs typeface="Calibri"/>
              </a:rPr>
              <a:t>Please indicate specs offered for all items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 dirty="0">
                <a:ea typeface="Calibri"/>
                <a:cs typeface="Calibri"/>
              </a:rPr>
              <a:t>The pictures are provided for </a:t>
            </a:r>
            <a:r>
              <a:rPr lang="en-GB">
                <a:ea typeface="Calibri"/>
                <a:cs typeface="Calibri"/>
              </a:rPr>
              <a:t>illustrative purposes</a:t>
            </a:r>
            <a:r>
              <a:rPr lang="en-GB" dirty="0">
                <a:ea typeface="Calibri"/>
                <a:cs typeface="Calibri"/>
              </a:rPr>
              <a:t> only. </a:t>
            </a:r>
            <a:r>
              <a:rPr lang="en-GB">
                <a:ea typeface="Calibri"/>
                <a:cs typeface="Calibri"/>
              </a:rPr>
              <a:t>Technical evaluation shall be conducted</a:t>
            </a:r>
            <a:r>
              <a:rPr lang="en-GB" dirty="0">
                <a:ea typeface="Calibri"/>
                <a:cs typeface="Calibri"/>
              </a:rPr>
              <a:t> exclusively against the required technical specs </a:t>
            </a:r>
            <a:endParaRPr lang="en-US" dirty="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403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36924-F1CA-472F-D0DD-2E17D0E99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ABA2C-7DEC-3DDC-F715-8A2DA7AD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2" y="345462"/>
            <a:ext cx="8637789" cy="1001558"/>
          </a:xfrm>
        </p:spPr>
        <p:txBody>
          <a:bodyPr/>
          <a:lstStyle/>
          <a:p>
            <a:r>
              <a:rPr lang="fr-BE" dirty="0" err="1"/>
              <a:t>Eligibility</a:t>
            </a:r>
            <a:r>
              <a:rPr lang="fr-BE" dirty="0"/>
              <a:t> &amp; </a:t>
            </a:r>
            <a:r>
              <a:rPr lang="fr-BE" dirty="0" err="1"/>
              <a:t>Selection</a:t>
            </a:r>
            <a:r>
              <a:rPr lang="fr-BE" dirty="0"/>
              <a:t> </a:t>
            </a:r>
            <a:r>
              <a:rPr lang="fr-BE" dirty="0" err="1"/>
              <a:t>Criteria</a:t>
            </a:r>
            <a:endParaRPr lang="fr-BE" dirty="0"/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DC95E290-A68A-1F31-87CA-A976D580D184}"/>
              </a:ext>
            </a:extLst>
          </p:cNvPr>
          <p:cNvSpPr txBox="1">
            <a:spLocks/>
          </p:cNvSpPr>
          <p:nvPr/>
        </p:nvSpPr>
        <p:spPr>
          <a:xfrm>
            <a:off x="1754909" y="1347020"/>
            <a:ext cx="8637789" cy="4975122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References (past 3 years):</a:t>
            </a:r>
          </a:p>
          <a:p>
            <a:r>
              <a:rPr lang="en-GB" dirty="0"/>
              <a:t>Lot 1 – Wooden furniture (min. 2 references)</a:t>
            </a:r>
          </a:p>
          <a:p>
            <a:r>
              <a:rPr lang="en-GB" dirty="0"/>
              <a:t>Lot 2 – Steel/metal furniture (min. 2 references)</a:t>
            </a:r>
          </a:p>
          <a:p>
            <a:r>
              <a:rPr lang="en-GB" dirty="0"/>
              <a:t>Lot 3 – Soft furnishings (min. 2 references)</a:t>
            </a:r>
          </a:p>
          <a:p>
            <a:pPr marL="0" indent="0">
              <a:buNone/>
            </a:pPr>
            <a:r>
              <a:rPr lang="en-GB" b="1" dirty="0"/>
              <a:t>Financial Capacity:</a:t>
            </a:r>
          </a:p>
          <a:p>
            <a:r>
              <a:rPr lang="en-GB" dirty="0"/>
              <a:t>Lot 1: ≥ €100,000 annual turnover</a:t>
            </a:r>
          </a:p>
          <a:p>
            <a:r>
              <a:rPr lang="en-GB" dirty="0"/>
              <a:t>Lot 2: ≥ €100,000 annual turnover</a:t>
            </a:r>
          </a:p>
          <a:p>
            <a:r>
              <a:rPr lang="en-GB" dirty="0"/>
              <a:t>Lot 3: ≥ €50,000 annual turnover</a:t>
            </a:r>
          </a:p>
          <a:p>
            <a:r>
              <a:rPr lang="en-GB" dirty="0"/>
              <a:t>Bidders bidding for multiple lots must meet combined turnover requirement.</a:t>
            </a:r>
          </a:p>
        </p:txBody>
      </p:sp>
    </p:spTree>
    <p:extLst>
      <p:ext uri="{BB962C8B-B14F-4D97-AF65-F5344CB8AC3E}">
        <p14:creationId xmlns:p14="http://schemas.microsoft.com/office/powerpoint/2010/main" val="716054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41846-E656-8F66-CB0C-224B3FA25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40F861-EA96-67EF-BB2B-A278CF45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Required</a:t>
            </a:r>
            <a:r>
              <a:rPr lang="fr-BE" dirty="0"/>
              <a:t> Documents (Exhaustive List)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F3E50AEF-A50D-1164-DDBA-65793397E631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686914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Legal identification forms &amp; Financial identification form</a:t>
            </a:r>
          </a:p>
          <a:p>
            <a:r>
              <a:rPr lang="en-GB" dirty="0"/>
              <a:t>Technical offer (fully filled tables)</a:t>
            </a:r>
          </a:p>
          <a:p>
            <a:r>
              <a:rPr lang="en-GB" dirty="0"/>
              <a:t>Price form</a:t>
            </a:r>
          </a:p>
          <a:p>
            <a:r>
              <a:rPr lang="en-GB" dirty="0"/>
              <a:t>Declaration on honour &amp; Integrity statement</a:t>
            </a:r>
          </a:p>
          <a:p>
            <a:r>
              <a:rPr lang="en-GB" dirty="0"/>
              <a:t>Financial statements (3 years)</a:t>
            </a:r>
          </a:p>
          <a:p>
            <a:r>
              <a:rPr lang="en-GB" dirty="0"/>
              <a:t>Client references (2)</a:t>
            </a:r>
          </a:p>
          <a:p>
            <a:r>
              <a:rPr lang="en-GB" dirty="0"/>
              <a:t>Business registration certificate, Tax compliance certificate, ESPD, Power of attorney and other items listed in Section 6.7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65947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D3132-758D-2BA5-F987-CA7863A9E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F87E1F-812A-756F-0A98-68F6DC06C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Tender </a:t>
            </a:r>
            <a:r>
              <a:rPr lang="fr-BE" dirty="0" err="1"/>
              <a:t>Submission</a:t>
            </a:r>
            <a:r>
              <a:rPr lang="fr-BE" dirty="0"/>
              <a:t> Instructions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4C32ED7C-0A4F-0E44-BDEA-A90B0D1FEEBE}"/>
              </a:ext>
            </a:extLst>
          </p:cNvPr>
          <p:cNvSpPr txBox="1">
            <a:spLocks/>
          </p:cNvSpPr>
          <p:nvPr/>
        </p:nvSpPr>
        <p:spPr>
          <a:xfrm>
            <a:off x="1563327" y="1510993"/>
            <a:ext cx="8637789" cy="5001546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 err="1"/>
              <a:t>Language</a:t>
            </a:r>
            <a:r>
              <a:rPr lang="fr-BE" dirty="0"/>
              <a:t>: English</a:t>
            </a:r>
          </a:p>
          <a:p>
            <a:r>
              <a:rPr lang="fr-BE" dirty="0"/>
              <a:t>Currency: Euros (€) </a:t>
            </a:r>
          </a:p>
          <a:p>
            <a:r>
              <a:rPr lang="fr-BE" dirty="0" err="1"/>
              <a:t>Submission</a:t>
            </a:r>
            <a:r>
              <a:rPr lang="fr-BE" dirty="0"/>
              <a:t> format: 1 original hard copy, USB </a:t>
            </a:r>
            <a:r>
              <a:rPr lang="fr-BE" dirty="0" err="1"/>
              <a:t>with</a:t>
            </a:r>
            <a:r>
              <a:rPr lang="fr-BE" dirty="0"/>
              <a:t> full PDF copies </a:t>
            </a:r>
          </a:p>
          <a:p>
            <a:r>
              <a:rPr lang="fr-BE" dirty="0" err="1"/>
              <a:t>Separate</a:t>
            </a:r>
            <a:r>
              <a:rPr lang="fr-BE" dirty="0"/>
              <a:t> </a:t>
            </a:r>
            <a:r>
              <a:rPr lang="fr-BE" dirty="0" err="1"/>
              <a:t>envelope</a:t>
            </a:r>
            <a:r>
              <a:rPr lang="fr-BE" dirty="0"/>
              <a:t> for EACH lot</a:t>
            </a:r>
          </a:p>
          <a:p>
            <a:r>
              <a:rPr lang="fr-BE" dirty="0"/>
              <a:t>Deadline: 22 April 2026, 4:00 PM (EAT)</a:t>
            </a:r>
          </a:p>
          <a:p>
            <a:r>
              <a:rPr lang="fr-BE" dirty="0" err="1"/>
              <a:t>Submission</a:t>
            </a:r>
            <a:r>
              <a:rPr lang="fr-BE" dirty="0"/>
              <a:t> </a:t>
            </a:r>
            <a:r>
              <a:rPr lang="fr-BE" dirty="0" err="1"/>
              <a:t>methods</a:t>
            </a:r>
            <a:r>
              <a:rPr lang="fr-BE" dirty="0"/>
              <a:t>: </a:t>
            </a:r>
          </a:p>
          <a:p>
            <a:pPr marL="0" indent="0">
              <a:buNone/>
            </a:pPr>
            <a:r>
              <a:rPr lang="fr-BE" dirty="0"/>
              <a:t>        By hand (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acknowledgment</a:t>
            </a:r>
            <a:r>
              <a:rPr lang="fr-BE" dirty="0"/>
              <a:t>)</a:t>
            </a:r>
          </a:p>
          <a:p>
            <a:pPr marL="0" indent="0">
              <a:buNone/>
            </a:pPr>
            <a:r>
              <a:rPr lang="fr-BE" dirty="0"/>
              <a:t>        By mail (</a:t>
            </a:r>
            <a:r>
              <a:rPr lang="fr-BE" dirty="0" err="1"/>
              <a:t>sealed</a:t>
            </a:r>
            <a:r>
              <a:rPr lang="fr-BE" dirty="0"/>
              <a:t> double </a:t>
            </a:r>
            <a:r>
              <a:rPr lang="fr-BE" dirty="0" err="1"/>
              <a:t>envelope</a:t>
            </a:r>
            <a:r>
              <a:rPr lang="fr-BE" dirty="0"/>
              <a:t>)</a:t>
            </a:r>
          </a:p>
          <a:p>
            <a:pPr marL="0" indent="0">
              <a:buNone/>
            </a:pPr>
            <a:r>
              <a:rPr lang="fr-BE" b="1" dirty="0"/>
              <a:t>No email  </a:t>
            </a:r>
            <a:r>
              <a:rPr lang="fr-BE" b="1" dirty="0" err="1"/>
              <a:t>submissions</a:t>
            </a:r>
            <a:r>
              <a:rPr lang="fr-BE" b="1" dirty="0"/>
              <a:t> </a:t>
            </a:r>
            <a:r>
              <a:rPr lang="fr-BE" b="1" dirty="0" err="1"/>
              <a:t>allowed</a:t>
            </a:r>
            <a:r>
              <a:rPr lang="fr-BE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226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E2DF4-EE4A-7A13-5E4C-4B19CB557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AC493D-DB03-EA51-4383-D54B5DA3C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Awarding</a:t>
            </a:r>
            <a:r>
              <a:rPr lang="fr-BE" dirty="0"/>
              <a:t> Method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CEC2C8B0-659D-09E1-4E16-1B1EBEA84232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686914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Evaluation based on 100% price</a:t>
            </a:r>
          </a:p>
          <a:p>
            <a:r>
              <a:rPr lang="en-GB" dirty="0"/>
              <a:t>Formula:</a:t>
            </a:r>
          </a:p>
          <a:p>
            <a:pPr marL="0" indent="0">
              <a:buNone/>
            </a:pPr>
            <a:r>
              <a:rPr lang="en-GB" dirty="0"/>
              <a:t>       ✓ Score = (Lowest Price / Bid Price) × 100</a:t>
            </a:r>
          </a:p>
          <a:p>
            <a:r>
              <a:rPr lang="en-GB" dirty="0"/>
              <a:t>Award is not mandatory; contracting authority may cancel or restart procedure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1712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4BD9-18A0-F5F3-A11D-C1BE5006B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CAA6FF-4F6B-EC24-B98B-54C6EFCAD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Key Rules to </a:t>
            </a:r>
            <a:r>
              <a:rPr lang="fr-BE" dirty="0" err="1"/>
              <a:t>Pay</a:t>
            </a:r>
            <a:r>
              <a:rPr lang="fr-BE" dirty="0"/>
              <a:t> Attention to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BE0A2CC7-0894-8087-0098-F9F2FC6E3444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917860" cy="468691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All prices DDP, excluding VAT</a:t>
            </a:r>
            <a:endParaRPr lang="en-US"/>
          </a:p>
          <a:p>
            <a:r>
              <a:rPr lang="en-GB" dirty="0"/>
              <a:t>All items in a lot must be priced → partial lots = rejection</a:t>
            </a:r>
          </a:p>
          <a:p>
            <a:r>
              <a:rPr lang="en-GB" dirty="0"/>
              <a:t>Tender validity: 90 days</a:t>
            </a:r>
          </a:p>
          <a:p>
            <a:r>
              <a:rPr lang="en-GB" dirty="0"/>
              <a:t>All communication strictly via: Until 5 days before the final date of receipt of tenders, candidate-tenderers may ask questions about these Tender Specifications and the public contract</a:t>
            </a:r>
          </a:p>
          <a:p>
            <a:r>
              <a:rPr lang="en-GB" dirty="0">
                <a:hlinkClick r:id="rId2"/>
              </a:rPr>
              <a:t>alern.mgeni@enabel.be</a:t>
            </a:r>
            <a:r>
              <a:rPr lang="en-GB" dirty="0"/>
              <a:t> &amp; </a:t>
            </a:r>
            <a:r>
              <a:rPr lang="en-GB" dirty="0">
                <a:hlinkClick r:id="rId3"/>
              </a:rPr>
              <a:t>procurement.tza@enabel.be</a:t>
            </a:r>
            <a:endParaRPr lang="en-GB" dirty="0"/>
          </a:p>
          <a:p>
            <a:r>
              <a:rPr lang="en-GB" dirty="0"/>
              <a:t>Zero tolerance on corruption, fraud, SEA, and conflicts of interest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09871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4C8FC-4891-6DFE-CBB0-EF432B31A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B85ED-85AB-836B-AF7B-8F716B39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Q&amp;A Session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E0773884-8B25-F465-AEC8-B17BEBBEC8B7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917860" cy="4686914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Clarification will be provided for procedural questions only;</a:t>
            </a:r>
          </a:p>
          <a:p>
            <a:r>
              <a:rPr lang="en-GB" dirty="0"/>
              <a:t>No guidance on competitiveness or pricing.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53853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80C7E-F288-0E72-580E-A295E813D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0CE83-5791-2806-A547-BFC611D30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270" y="2488894"/>
            <a:ext cx="8637789" cy="1325563"/>
          </a:xfrm>
        </p:spPr>
        <p:txBody>
          <a:bodyPr>
            <a:noAutofit/>
          </a:bodyPr>
          <a:lstStyle/>
          <a:p>
            <a:pPr algn="ctr"/>
            <a:r>
              <a:rPr lang="fr-BE" sz="9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060173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355C1F-A1B1-4BA5-9265-1FAB3215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E4A472-CAD0-4B08-A44D-B14976830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Public Framework </a:t>
            </a:r>
            <a:r>
              <a:rPr lang="fr-BE" dirty="0" err="1"/>
              <a:t>Contract</a:t>
            </a:r>
            <a:r>
              <a:rPr lang="fr-BE" dirty="0"/>
              <a:t>: </a:t>
            </a:r>
            <a:r>
              <a:rPr lang="fr-BE" dirty="0" err="1"/>
              <a:t>Supply</a:t>
            </a:r>
            <a:r>
              <a:rPr lang="fr-BE" dirty="0"/>
              <a:t>, Delivery &amp; Installation of </a:t>
            </a:r>
            <a:r>
              <a:rPr lang="fr-BE" dirty="0" err="1"/>
              <a:t>Furniture</a:t>
            </a:r>
            <a:endParaRPr lang="fr-BE" dirty="0"/>
          </a:p>
          <a:p>
            <a:r>
              <a:rPr lang="fr-BE" dirty="0"/>
              <a:t>Tender Reference: TZA22003‑10108</a:t>
            </a:r>
          </a:p>
          <a:p>
            <a:r>
              <a:rPr lang="fr-BE" dirty="0" err="1"/>
              <a:t>Procurement</a:t>
            </a:r>
            <a:r>
              <a:rPr lang="fr-BE" dirty="0"/>
              <a:t> Information Session Date: 31 March 2026</a:t>
            </a:r>
          </a:p>
          <a:p>
            <a:r>
              <a:rPr lang="fr-BE" dirty="0" err="1"/>
              <a:t>Organized</a:t>
            </a:r>
            <a:r>
              <a:rPr lang="fr-BE" dirty="0"/>
              <a:t> by: </a:t>
            </a:r>
            <a:r>
              <a:rPr lang="fr-BE" dirty="0" err="1"/>
              <a:t>Enabel</a:t>
            </a:r>
            <a:r>
              <a:rPr lang="fr-BE" dirty="0"/>
              <a:t> </a:t>
            </a:r>
            <a:r>
              <a:rPr lang="fr-BE" dirty="0" err="1"/>
              <a:t>Tanzania</a:t>
            </a:r>
            <a:r>
              <a:rPr lang="fr-BE" dirty="0"/>
              <a:t> </a:t>
            </a:r>
          </a:p>
          <a:p>
            <a:r>
              <a:rPr lang="fr-BE" dirty="0" err="1"/>
              <a:t>Facilitator</a:t>
            </a:r>
            <a:r>
              <a:rPr lang="fr-BE" dirty="0"/>
              <a:t>: Alern </a:t>
            </a:r>
            <a:r>
              <a:rPr lang="fr-BE" dirty="0" err="1"/>
              <a:t>Mgeni</a:t>
            </a:r>
            <a:r>
              <a:rPr lang="fr-BE" dirty="0"/>
              <a:t> – </a:t>
            </a:r>
            <a:r>
              <a:rPr lang="fr-BE" dirty="0" err="1"/>
              <a:t>Procurement</a:t>
            </a:r>
            <a:r>
              <a:rPr lang="fr-BE" dirty="0"/>
              <a:t> </a:t>
            </a:r>
            <a:r>
              <a:rPr lang="fr-BE" dirty="0" err="1"/>
              <a:t>Officer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6921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5807F7D-32BB-4F69-9E5D-E7BE218B6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99301" y="1825625"/>
            <a:ext cx="8637789" cy="4351338"/>
          </a:xfrm>
        </p:spPr>
        <p:txBody>
          <a:bodyPr/>
          <a:lstStyle/>
          <a:p>
            <a:r>
              <a:rPr lang="en-GB" dirty="0"/>
              <a:t>Clarify key requirements of the tender</a:t>
            </a:r>
          </a:p>
          <a:p>
            <a:r>
              <a:rPr lang="en-GB" dirty="0"/>
              <a:t>Guide bidders on submission rules</a:t>
            </a:r>
          </a:p>
          <a:p>
            <a:r>
              <a:rPr lang="en-GB" dirty="0"/>
              <a:t>Highlight mandatory compliance aspects</a:t>
            </a:r>
          </a:p>
          <a:p>
            <a:r>
              <a:rPr lang="en-GB" dirty="0"/>
              <a:t>Explain evaluation, criteria &amp; timelines</a:t>
            </a:r>
          </a:p>
          <a:p>
            <a:r>
              <a:rPr lang="en-GB" dirty="0"/>
              <a:t>Address procedural questions</a:t>
            </a:r>
            <a:endParaRPr lang="fr-BE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28D37719-EC51-4840-B6D6-9D101B0A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Purpose</a:t>
            </a:r>
            <a:r>
              <a:rPr lang="fr-BE" dirty="0"/>
              <a:t> of the Information Session</a:t>
            </a:r>
          </a:p>
        </p:txBody>
      </p:sp>
    </p:spTree>
    <p:extLst>
      <p:ext uri="{BB962C8B-B14F-4D97-AF65-F5344CB8AC3E}">
        <p14:creationId xmlns:p14="http://schemas.microsoft.com/office/powerpoint/2010/main" val="69894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EEAB36-8BBA-46B7-90F0-A6ECDD804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About </a:t>
            </a:r>
            <a:r>
              <a:rPr lang="fr-BE" dirty="0" err="1"/>
              <a:t>Enabel</a:t>
            </a:r>
            <a:endParaRPr lang="fr-BE" dirty="0"/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9949F94F-2A4A-2CCB-298B-4922A558E432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Belgian Agency for International Cooperation implementing bilateral cooperation</a:t>
            </a:r>
          </a:p>
          <a:p>
            <a:r>
              <a:rPr lang="en-GB" dirty="0"/>
              <a:t>Contracting Authority for this procurement</a:t>
            </a:r>
          </a:p>
          <a:p>
            <a:r>
              <a:rPr lang="en-GB" dirty="0"/>
              <a:t>Local representation: Country Director Koen </a:t>
            </a:r>
            <a:r>
              <a:rPr lang="en-GB" dirty="0" err="1"/>
              <a:t>Goekint</a:t>
            </a:r>
            <a:r>
              <a:rPr lang="en-GB" dirty="0"/>
              <a:t>, Contract Manager Othman </a:t>
            </a:r>
            <a:r>
              <a:rPr lang="en-GB" dirty="0" err="1"/>
              <a:t>Boufaied</a:t>
            </a:r>
            <a:endParaRPr lang="en-GB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0214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2D025-0374-7140-0426-E5FEEB034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852B1F-33BB-14BF-684B-853DA6FF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 </a:t>
            </a:r>
            <a:r>
              <a:rPr lang="fr-BE" dirty="0" err="1"/>
              <a:t>Subject</a:t>
            </a:r>
            <a:r>
              <a:rPr lang="fr-BE" dirty="0"/>
              <a:t> &amp; Scope of </a:t>
            </a:r>
            <a:r>
              <a:rPr lang="fr-BE" dirty="0" err="1"/>
              <a:t>Contract</a:t>
            </a:r>
            <a:endParaRPr lang="fr-BE" dirty="0"/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4A5B1100-9FEA-CF39-F6EC-BEDC115FE6D9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Type: Public Supply Framework Contract</a:t>
            </a:r>
          </a:p>
          <a:p>
            <a:r>
              <a:rPr lang="en-GB" dirty="0"/>
              <a:t>Scope: Supply, delivery &amp; Installation of eco-friendly furniture for girls’ dormitories &amp; WASH facilities under the </a:t>
            </a:r>
            <a:r>
              <a:rPr lang="en-GB" dirty="0" err="1"/>
              <a:t>Wezesha</a:t>
            </a:r>
            <a:r>
              <a:rPr lang="en-GB" dirty="0"/>
              <a:t> Binti Programme</a:t>
            </a:r>
          </a:p>
          <a:p>
            <a:r>
              <a:rPr lang="en-GB">
                <a:ea typeface="Calibri"/>
                <a:cs typeface="Calibri"/>
              </a:rPr>
              <a:t>Open procedure: No negotiation 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Irregular bids will be rejected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 dirty="0"/>
              <a:t>Duration: 1 Year + renewable up to 3 additional years</a:t>
            </a:r>
            <a:endParaRPr lang="en-GB" dirty="0">
              <a:ea typeface="Calibri"/>
              <a:cs typeface="Calibri"/>
            </a:endParaRPr>
          </a:p>
          <a:p>
            <a:endParaRPr lang="fr-BE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80718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204AD-77DF-6148-5276-6E8551925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AA5CD-1490-5C0F-50F4-180F9FCE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Lots </a:t>
            </a:r>
            <a:r>
              <a:rPr lang="fr-BE" dirty="0" err="1"/>
              <a:t>Overview</a:t>
            </a:r>
            <a:endParaRPr lang="fr-BE" dirty="0"/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B660A61A-1FE2-F581-C46B-FD072C0C8D3C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Lot 1: Wooden Furniture</a:t>
            </a:r>
          </a:p>
          <a:p>
            <a:r>
              <a:rPr lang="en-GB" dirty="0"/>
              <a:t>Lot 2: Steel &amp; Metal Furniture</a:t>
            </a:r>
          </a:p>
          <a:p>
            <a:r>
              <a:rPr lang="en-GB" dirty="0"/>
              <a:t>Lot 3: Soft Furnishings &amp; Accessories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Bidders may bid for one or more lots, but must quote all items in each lot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2114540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A7E5C-65C9-E7D7-91EC-257182038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14214-F511-04FE-C79B-7AD8AEFFE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Delivery Locations (DDP-Delivery Duty </a:t>
            </a:r>
            <a:r>
              <a:rPr lang="fr-BE" dirty="0" err="1"/>
              <a:t>Paid</a:t>
            </a:r>
            <a:r>
              <a:rPr lang="fr-BE" dirty="0"/>
              <a:t>)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EC51E3FA-101C-D497-3415-88AB2105955B}"/>
              </a:ext>
            </a:extLst>
          </p:cNvPr>
          <p:cNvSpPr txBox="1">
            <a:spLocks/>
          </p:cNvSpPr>
          <p:nvPr/>
        </p:nvSpPr>
        <p:spPr>
          <a:xfrm>
            <a:off x="1799301" y="1825624"/>
            <a:ext cx="8637789" cy="4889807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Deliveries will be made to 7 Schools in Kigoma Region:</a:t>
            </a:r>
          </a:p>
          <a:p>
            <a:r>
              <a:rPr lang="fr-BE" dirty="0" err="1"/>
              <a:t>Kigina</a:t>
            </a:r>
            <a:r>
              <a:rPr lang="fr-BE" dirty="0"/>
              <a:t> Sec-</a:t>
            </a:r>
            <a:r>
              <a:rPr lang="fr-BE" dirty="0" err="1"/>
              <a:t>Kibondo</a:t>
            </a:r>
            <a:endParaRPr lang="fr-BE" dirty="0"/>
          </a:p>
          <a:p>
            <a:r>
              <a:rPr lang="fr-BE" dirty="0" err="1"/>
              <a:t>Kumsenga</a:t>
            </a:r>
            <a:r>
              <a:rPr lang="fr-BE" dirty="0"/>
              <a:t> Sec-</a:t>
            </a:r>
            <a:r>
              <a:rPr lang="fr-BE" dirty="0" err="1"/>
              <a:t>Kibondo</a:t>
            </a:r>
            <a:endParaRPr lang="fr-BE" dirty="0"/>
          </a:p>
          <a:p>
            <a:r>
              <a:rPr lang="fr-BE" dirty="0" err="1"/>
              <a:t>Kumgog</a:t>
            </a:r>
            <a:r>
              <a:rPr lang="fr-BE" dirty="0"/>
              <a:t> Sec-</a:t>
            </a:r>
            <a:r>
              <a:rPr lang="fr-BE" dirty="0" err="1"/>
              <a:t>kibondo</a:t>
            </a:r>
            <a:endParaRPr lang="fr-BE" dirty="0"/>
          </a:p>
          <a:p>
            <a:r>
              <a:rPr lang="fr-BE" dirty="0" err="1"/>
              <a:t>Ntamya</a:t>
            </a:r>
            <a:r>
              <a:rPr lang="fr-BE" dirty="0"/>
              <a:t> Sec-</a:t>
            </a:r>
            <a:r>
              <a:rPr lang="fr-BE" dirty="0" err="1"/>
              <a:t>Kasulu</a:t>
            </a:r>
            <a:r>
              <a:rPr lang="fr-BE" dirty="0"/>
              <a:t> DC</a:t>
            </a:r>
          </a:p>
          <a:p>
            <a:r>
              <a:rPr lang="fr-BE" dirty="0" err="1"/>
              <a:t>Mwanga</a:t>
            </a:r>
            <a:r>
              <a:rPr lang="fr-BE" dirty="0"/>
              <a:t> Sec-</a:t>
            </a:r>
            <a:r>
              <a:rPr lang="fr-BE" dirty="0" err="1"/>
              <a:t>Kasulu</a:t>
            </a:r>
            <a:r>
              <a:rPr lang="fr-BE" dirty="0"/>
              <a:t> TC</a:t>
            </a:r>
          </a:p>
          <a:p>
            <a:r>
              <a:rPr lang="fr-BE" dirty="0" err="1"/>
              <a:t>Kidahwe</a:t>
            </a:r>
            <a:r>
              <a:rPr lang="fr-BE" dirty="0"/>
              <a:t> Sec-Kigoma DC</a:t>
            </a:r>
          </a:p>
          <a:p>
            <a:r>
              <a:rPr lang="fr-BE" dirty="0" err="1"/>
              <a:t>Wakulima</a:t>
            </a:r>
            <a:r>
              <a:rPr lang="fr-BE" dirty="0"/>
              <a:t> Sec-Kigoma MC</a:t>
            </a:r>
          </a:p>
          <a:p>
            <a:pPr marL="0" indent="0">
              <a:buNone/>
            </a:pPr>
            <a:r>
              <a:rPr lang="fr-BE" dirty="0"/>
              <a:t>Unit </a:t>
            </a:r>
            <a:r>
              <a:rPr lang="fr-BE" dirty="0" err="1"/>
              <a:t>prices</a:t>
            </a:r>
            <a:r>
              <a:rPr lang="fr-BE" dirty="0"/>
              <a:t> must </a:t>
            </a:r>
            <a:r>
              <a:rPr lang="fr-BE" dirty="0" err="1"/>
              <a:t>include</a:t>
            </a:r>
            <a:r>
              <a:rPr lang="fr-BE" dirty="0"/>
              <a:t> </a:t>
            </a:r>
            <a:r>
              <a:rPr lang="fr-BE" dirty="0" err="1"/>
              <a:t>delivery</a:t>
            </a:r>
            <a:r>
              <a:rPr lang="fr-BE" dirty="0"/>
              <a:t> and must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same</a:t>
            </a:r>
            <a:r>
              <a:rPr lang="fr-BE" dirty="0"/>
              <a:t> for all locations</a:t>
            </a:r>
          </a:p>
        </p:txBody>
      </p:sp>
    </p:spTree>
    <p:extLst>
      <p:ext uri="{BB962C8B-B14F-4D97-AF65-F5344CB8AC3E}">
        <p14:creationId xmlns:p14="http://schemas.microsoft.com/office/powerpoint/2010/main" val="95700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B7CB1-4445-E836-75C8-F8E6BB88E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F131A1-FEE7-F7AE-AE21-F76FD11F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Delivery Lead Times</a:t>
            </a:r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7A22135F-9DA4-7B2B-F55C-60D666F2AA67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Lot 1 &amp; Lot 2:</a:t>
            </a:r>
          </a:p>
          <a:p>
            <a:pPr marL="0" indent="0">
              <a:buNone/>
            </a:pPr>
            <a:r>
              <a:rPr lang="en-GB" dirty="0"/>
              <a:t>0–50 units → 60 days</a:t>
            </a:r>
          </a:p>
          <a:p>
            <a:pPr marL="0" indent="0">
              <a:buNone/>
            </a:pPr>
            <a:r>
              <a:rPr lang="en-GB" dirty="0"/>
              <a:t>50 units → 90 days</a:t>
            </a:r>
          </a:p>
          <a:p>
            <a:pPr marL="0" indent="0">
              <a:buNone/>
            </a:pPr>
            <a:r>
              <a:rPr lang="en-GB" dirty="0"/>
              <a:t>(Some items fixed at 60 days regardless of quantity)</a:t>
            </a:r>
          </a:p>
          <a:p>
            <a:r>
              <a:rPr lang="en-GB" dirty="0"/>
              <a:t>Lot 3:</a:t>
            </a:r>
          </a:p>
          <a:p>
            <a:pPr marL="0" indent="0">
              <a:buNone/>
            </a:pPr>
            <a:r>
              <a:rPr lang="en-GB" dirty="0"/>
              <a:t>Mattresses → 30–60 days</a:t>
            </a:r>
          </a:p>
          <a:p>
            <a:pPr marL="0" indent="0">
              <a:buNone/>
            </a:pPr>
            <a:r>
              <a:rPr lang="en-GB" dirty="0"/>
              <a:t>Curtains → 60–90 days</a:t>
            </a:r>
          </a:p>
          <a:p>
            <a:pPr marL="0" indent="0">
              <a:buNone/>
            </a:pPr>
            <a:r>
              <a:rPr lang="en-GB" dirty="0"/>
              <a:t>Bins → 30 days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8096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17583-9DF7-3BA5-E447-77227B753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1CB36B-F656-EAD2-25C2-D21FECD3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Technical</a:t>
            </a:r>
            <a:r>
              <a:rPr lang="fr-BE" dirty="0"/>
              <a:t> </a:t>
            </a: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3" name="Espace réservé du contenu 1">
            <a:extLst>
              <a:ext uri="{FF2B5EF4-FFF2-40B4-BE49-F238E27FC236}">
                <a16:creationId xmlns:a16="http://schemas.microsoft.com/office/drawing/2014/main" id="{E424C867-8C98-C960-475C-0398B55BAC51}"/>
              </a:ext>
            </a:extLst>
          </p:cNvPr>
          <p:cNvSpPr txBox="1">
            <a:spLocks/>
          </p:cNvSpPr>
          <p:nvPr/>
        </p:nvSpPr>
        <p:spPr>
          <a:xfrm>
            <a:off x="1799301" y="1825625"/>
            <a:ext cx="8637789" cy="4351338"/>
          </a:xfrm>
          <a:prstGeom prst="rect">
            <a:avLst/>
          </a:prstGeom>
        </p:spPr>
        <p:txBody>
          <a:bodyPr/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50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rgbClr val="5857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/>
              <a:t>All items must </a:t>
            </a:r>
            <a:r>
              <a:rPr lang="fr-BE" dirty="0" err="1"/>
              <a:t>be</a:t>
            </a:r>
            <a:r>
              <a:rPr lang="fr-BE" dirty="0"/>
              <a:t> new, durable, eco‑friendly</a:t>
            </a:r>
          </a:p>
          <a:p>
            <a:r>
              <a:rPr lang="fr-BE" dirty="0" err="1"/>
              <a:t>Wooden</a:t>
            </a:r>
            <a:r>
              <a:rPr lang="fr-BE" dirty="0"/>
              <a:t> items → </a:t>
            </a:r>
            <a:r>
              <a:rPr lang="fr-BE" dirty="0" err="1"/>
              <a:t>well‑kiln‑dried</a:t>
            </a:r>
            <a:r>
              <a:rPr lang="fr-BE" dirty="0"/>
              <a:t> </a:t>
            </a:r>
            <a:r>
              <a:rPr lang="fr-BE" dirty="0" err="1"/>
              <a:t>hardwood</a:t>
            </a:r>
            <a:r>
              <a:rPr lang="fr-BE" dirty="0"/>
              <a:t> (</a:t>
            </a:r>
            <a:r>
              <a:rPr lang="fr-BE" dirty="0" err="1"/>
              <a:t>Mninga</a:t>
            </a:r>
            <a:r>
              <a:rPr lang="fr-BE" dirty="0"/>
              <a:t>, </a:t>
            </a:r>
            <a:r>
              <a:rPr lang="fr-BE" dirty="0" err="1"/>
              <a:t>Mkongo</a:t>
            </a:r>
            <a:r>
              <a:rPr lang="fr-BE" dirty="0"/>
              <a:t>, </a:t>
            </a:r>
            <a:r>
              <a:rPr lang="fr-BE" dirty="0" err="1"/>
              <a:t>Mvule</a:t>
            </a:r>
            <a:r>
              <a:rPr lang="fr-BE" dirty="0"/>
              <a:t>, </a:t>
            </a:r>
            <a:r>
              <a:rPr lang="fr-BE" dirty="0" err="1"/>
              <a:t>Teak</a:t>
            </a:r>
            <a:r>
              <a:rPr lang="fr-BE" dirty="0"/>
              <a:t>, etc.)</a:t>
            </a:r>
          </a:p>
          <a:p>
            <a:r>
              <a:rPr lang="fr-BE" dirty="0" err="1"/>
              <a:t>Metal</a:t>
            </a:r>
            <a:r>
              <a:rPr lang="fr-BE" dirty="0"/>
              <a:t> items → </a:t>
            </a:r>
            <a:r>
              <a:rPr lang="fr-BE" dirty="0" err="1"/>
              <a:t>rust‑protected</a:t>
            </a:r>
            <a:r>
              <a:rPr lang="fr-BE" dirty="0"/>
              <a:t>, </a:t>
            </a:r>
            <a:r>
              <a:rPr lang="fr-BE" dirty="0" err="1"/>
              <a:t>bonderized</a:t>
            </a:r>
            <a:r>
              <a:rPr lang="fr-BE" dirty="0"/>
              <a:t>, </a:t>
            </a:r>
            <a:r>
              <a:rPr lang="fr-BE" dirty="0" err="1"/>
              <a:t>powder‑coated</a:t>
            </a:r>
            <a:endParaRPr lang="fr-BE" dirty="0"/>
          </a:p>
          <a:p>
            <a:r>
              <a:rPr lang="fr-BE" dirty="0"/>
              <a:t>Supplier must </a:t>
            </a:r>
            <a:r>
              <a:rPr lang="fr-BE" dirty="0" err="1"/>
              <a:t>submit</a:t>
            </a:r>
            <a:r>
              <a:rPr lang="fr-BE" dirty="0"/>
              <a:t> </a:t>
            </a:r>
            <a:r>
              <a:rPr lang="fr-BE" dirty="0" err="1"/>
              <a:t>samples</a:t>
            </a:r>
            <a:r>
              <a:rPr lang="fr-BE" dirty="0"/>
              <a:t> </a:t>
            </a:r>
            <a:r>
              <a:rPr lang="fr-BE" dirty="0" err="1"/>
              <a:t>before</a:t>
            </a:r>
            <a:r>
              <a:rPr lang="fr-BE" dirty="0"/>
              <a:t> mass production</a:t>
            </a:r>
          </a:p>
          <a:p>
            <a:r>
              <a:rPr lang="fr-BE" dirty="0"/>
              <a:t>Full installation at all sites </a:t>
            </a:r>
            <a:r>
              <a:rPr lang="fr-BE" dirty="0" err="1"/>
              <a:t>required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90431008"/>
      </p:ext>
    </p:extLst>
  </p:cSld>
  <p:clrMapOvr>
    <a:masterClrMapping/>
  </p:clrMapOvr>
</p:sld>
</file>

<file path=ppt/theme/theme1.xml><?xml version="1.0" encoding="utf-8"?>
<a:theme xmlns:a="http://schemas.openxmlformats.org/drawingml/2006/main" name="CTB-17-18908-powerpoint 80%-ab-15121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16-9_Enabel_TP_EN" id="{CB31942D-CD6C-8D49-9275-8D2039696D3E}" vid="{CE9AB345-03AE-A249-93D5-8B595BF1D2F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ntract_document" ma:contentTypeID="0x0101002C34C447E6454A40A553EE97A6C4718600C0AD85A285FA8C4A8793D430BCEDAA0A" ma:contentTypeVersion="36" ma:contentTypeDescription="" ma:contentTypeScope="" ma:versionID="b53c04f3480892c0778e5a38d6d6e088">
  <xsd:schema xmlns:xsd="http://www.w3.org/2001/XMLSchema" xmlns:xs="http://www.w3.org/2001/XMLSchema" xmlns:p="http://schemas.microsoft.com/office/2006/metadata/properties" xmlns:ns1="http://schemas.microsoft.com/sharepoint/v3" xmlns:ns2="14a9c00f-d9e3-4eb9-aad3-f69239d17d9c" xmlns:ns3="3022d1cc-9911-4d86-8921-f1af51355b6a" xmlns:ns4="508ba6eb-9e09-4fd5-92f2-2d9921329f2d" xmlns:ns5="85bf591c-2bb1-407e-a5a8-c84973aac0eb" targetNamespace="http://schemas.microsoft.com/office/2006/metadata/properties" ma:root="true" ma:fieldsID="7b5682a17d769a0ab58bb9ea40972885" ns1:_="" ns2:_="" ns3:_="" ns4:_="" ns5:_="">
    <xsd:import namespace="http://schemas.microsoft.com/sharepoint/v3"/>
    <xsd:import namespace="14a9c00f-d9e3-4eb9-aad3-f69239d17d9c"/>
    <xsd:import namespace="3022d1cc-9911-4d86-8921-f1af51355b6a"/>
    <xsd:import namespace="508ba6eb-9e09-4fd5-92f2-2d9921329f2d"/>
    <xsd:import namespace="85bf591c-2bb1-407e-a5a8-c84973aac0eb"/>
    <xsd:element name="properties">
      <xsd:complexType>
        <xsd:sequence>
          <xsd:element name="documentManagement">
            <xsd:complexType>
              <xsd:all>
                <xsd:element ref="ns2:o99d250c03344da181939f0145dbc023" minOccurs="0"/>
                <xsd:element ref="ns3:TaxCatchAll" minOccurs="0"/>
                <xsd:element ref="ns3:TaxCatchAllLabel" minOccurs="0"/>
                <xsd:element ref="ns2:kecc0e8a0a3349c79c5d1d6e51bea7c3" minOccurs="0"/>
                <xsd:element ref="ns2:j50cb40f2a0941d2947e6bcbd5d19dce" minOccurs="0"/>
                <xsd:element ref="ns2:jcd7455606374210a964e5d7a999097a" minOccurs="0"/>
                <xsd:element ref="ns2:l9d65098618b4a8fbbe87718e7187e6b" minOccurs="0"/>
                <xsd:element ref="ns2:e2b781e9cad840cd89b90f5a7e989839" minOccurs="0"/>
                <xsd:element ref="ns4:_dlc_DocIdPersistId" minOccurs="0"/>
                <xsd:element ref="ns4:_dlc_DocId" minOccurs="0"/>
                <xsd:element ref="ns4:_dlc_DocIdUrl" minOccurs="0"/>
                <xsd:element ref="ns3:SharedWithUsers" minOccurs="0"/>
                <xsd:element ref="ns3:SharedWithDetails" minOccurs="0"/>
                <xsd:element ref="ns5:MediaServiceMetadata" minOccurs="0"/>
                <xsd:element ref="ns5:MediaServiceFastMetadata" minOccurs="0"/>
                <xsd:element ref="ns5:MediaServiceAutoKeyPoints" minOccurs="0"/>
                <xsd:element ref="ns5:MediaServiceKeyPoints" minOccurs="0"/>
                <xsd:element ref="ns5:lcf76f155ced4ddcb4097134ff3c332f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  <xsd:element ref="ns5:MediaServiceLocation" minOccurs="0"/>
                <xsd:element ref="ns5:MediaServiceObjectDetectorVersions" minOccurs="0"/>
                <xsd:element ref="ns5:MediaLengthInSeconds" minOccurs="0"/>
                <xsd:element ref="ns5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4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a9c00f-d9e3-4eb9-aad3-f69239d17d9c" elementFormDefault="qualified">
    <xsd:import namespace="http://schemas.microsoft.com/office/2006/documentManagement/types"/>
    <xsd:import namespace="http://schemas.microsoft.com/office/infopath/2007/PartnerControls"/>
    <xsd:element name="o99d250c03344da181939f0145dbc023" ma:index="8" nillable="true" ma:taxonomy="true" ma:internalName="o99d250c03344da181939f0145dbc023" ma:taxonomyFieldName="Document_Language" ma:displayName="Document_Language" ma:readOnly="false" ma:default="3;#EN|eb0f068f-7d92-44c4-a2e1-052290512cff" ma:fieldId="{899d250c-0334-4da1-8193-9f0145dbc023}" ma:sspId="60552f54-6c29-411d-8801-9a0c08c1a1a0" ma:termSetId="df09f262-5bd0-48f7-8ff9-66e612052d7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ecc0e8a0a3349c79c5d1d6e51bea7c3" ma:index="12" nillable="true" ma:taxonomy="true" ma:internalName="kecc0e8a0a3349c79c5d1d6e51bea7c3" ma:taxonomyFieldName="Document_Status" ma:displayName="Document_Status" ma:readOnly="false" ma:default="" ma:fieldId="{4ecc0e8a-0a33-49c7-9c5d-1d6e51bea7c3}" ma:sspId="60552f54-6c29-411d-8801-9a0c08c1a1a0" ma:termSetId="44d061db-62b2-4b12-a4d8-975f9639cb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cb40f2a0941d2947e6bcbd5d19dce" ma:index="14" nillable="true" ma:taxonomy="true" ma:internalName="j50cb40f2a0941d2947e6bcbd5d19dce" ma:taxonomyFieldName="Document_Type" ma:displayName="Document_Type" ma:readOnly="false" ma:default="" ma:fieldId="{350cb40f-2a09-41d2-947e-6bcbd5d19dce}" ma:sspId="60552f54-6c29-411d-8801-9a0c08c1a1a0" ma:termSetId="33f81917-df70-4c8b-9cac-ffa47dc2aa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cd7455606374210a964e5d7a999097a" ma:index="16" nillable="true" ma:taxonomy="true" ma:internalName="jcd7455606374210a964e5d7a999097a" ma:taxonomyFieldName="Country" ma:displayName="Country" ma:readOnly="false" ma:default="1;#TZA|dfb3e6fb-85a6-48a3-80f6-c11ba0fe6160" ma:fieldId="{3cd74556-0637-4210-a964-e5d7a999097a}" ma:sspId="60552f54-6c29-411d-8801-9a0c08c1a1a0" ma:termSetId="a5b2ccc0-0626-4c6c-a942-5ad76bcb68f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9d65098618b4a8fbbe87718e7187e6b" ma:index="18" nillable="true" ma:taxonomy="true" ma:internalName="l9d65098618b4a8fbbe87718e7187e6b" ma:taxonomyFieldName="Contract_reference" ma:displayName="Contract_reference" ma:readOnly="false" ma:default="" ma:fieldId="{59d65098-618b-4a8f-bbe8-7718e7187e6b}" ma:sspId="60552f54-6c29-411d-8801-9a0c08c1a1a0" ma:termSetId="6b2ff0ad-1426-4170-972c-650f8b36e8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2b781e9cad840cd89b90f5a7e989839" ma:index="20" nillable="true" ma:taxonomy="true" ma:internalName="e2b781e9cad840cd89b90f5a7e989839" ma:taxonomyFieldName="Project_code" ma:displayName="Project_code" ma:readOnly="false" ma:default="" ma:fieldId="{e2b781e9-cad8-40cd-89b9-0f5a7e989839}" ma:sspId="60552f54-6c29-411d-8801-9a0c08c1a1a0" ma:termSetId="8587b757-e1df-402e-8661-395e63ee946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22d1cc-9911-4d86-8921-f1af51355b6a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hidden="true" ma:list="{03c943f6-feb1-4864-8ef7-3367d7534576}" ma:internalName="TaxCatchAll" ma:showField="CatchAllData" ma:web="3022d1cc-9911-4d86-8921-f1af51355b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03c943f6-feb1-4864-8ef7-3367d7534576}" ma:internalName="TaxCatchAllLabel" ma:readOnly="true" ma:showField="CatchAllDataLabel" ma:web="3022d1cc-9911-4d86-8921-f1af51355b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ba6eb-9e09-4fd5-92f2-2d9921329f2d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22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bf591c-2bb1-407e-a5a8-c84973aac0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60552f54-6c29-411d-8801-9a0c08c1a1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3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22d1cc-9911-4d86-8921-f1af51355b6a">
      <Value>97</Value>
      <Value>397</Value>
      <Value>3</Value>
      <Value>1</Value>
    </TaxCatchAll>
    <lcf76f155ced4ddcb4097134ff3c332f xmlns="85bf591c-2bb1-407e-a5a8-c84973aac0eb">
      <Terms xmlns="http://schemas.microsoft.com/office/infopath/2007/PartnerControls"/>
    </lcf76f155ced4ddcb4097134ff3c332f>
    <SharedWithUsers xmlns="3022d1cc-9911-4d86-8921-f1af51355b6a">
      <UserInfo>
        <DisplayName/>
        <AccountId xsi:nil="true"/>
        <AccountType/>
      </UserInfo>
    </SharedWithUsers>
    <_dlc_DocId xmlns="508ba6eb-9e09-4fd5-92f2-2d9921329f2d">TZAENABEL-129756839-125092</_dlc_DocId>
    <_dlc_DocIdUrl xmlns="508ba6eb-9e09-4fd5-92f2-2d9921329f2d">
      <Url>https://enabelbe.sharepoint.com/sites/TZA/_layouts/15/DocIdRedir.aspx?ID=TZAENABEL-129756839-125092</Url>
      <Description>TZAENABEL-129756839-125092</Description>
    </_dlc_DocIdUrl>
    <_ip_UnifiedCompliancePolicyUIAction xmlns="http://schemas.microsoft.com/sharepoint/v3" xsi:nil="true"/>
    <o99d250c03344da181939f0145dbc023 xmlns="14a9c00f-d9e3-4eb9-aad3-f69239d17d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</TermName>
          <TermId xmlns="http://schemas.microsoft.com/office/infopath/2007/PartnerControls">eb0f068f-7d92-44c4-a2e1-052290512cff</TermId>
        </TermInfo>
      </Terms>
    </o99d250c03344da181939f0145dbc023>
    <e2b781e9cad840cd89b90f5a7e989839 xmlns="14a9c00f-d9e3-4eb9-aad3-f69239d17d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TZA22003</TermName>
          <TermId xmlns="http://schemas.microsoft.com/office/infopath/2007/PartnerControls">b9b7ad52-de2d-4ba5-b069-0a68d8cec3ed</TermId>
        </TermInfo>
      </Terms>
    </e2b781e9cad840cd89b90f5a7e989839>
    <jcd7455606374210a964e5d7a999097a xmlns="14a9c00f-d9e3-4eb9-aad3-f69239d17d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TZA</TermName>
          <TermId xmlns="http://schemas.microsoft.com/office/infopath/2007/PartnerControls">dfb3e6fb-85a6-48a3-80f6-c11ba0fe6160</TermId>
        </TermInfo>
      </Terms>
    </jcd7455606374210a964e5d7a999097a>
    <_ip_UnifiedCompliancePolicyProperties xmlns="http://schemas.microsoft.com/sharepoint/v3" xsi:nil="true"/>
    <j50cb40f2a0941d2947e6bcbd5d19dce xmlns="14a9c00f-d9e3-4eb9-aad3-f69239d17d9c">
      <Terms xmlns="http://schemas.microsoft.com/office/infopath/2007/PartnerControls"/>
    </j50cb40f2a0941d2947e6bcbd5d19dce>
    <kecc0e8a0a3349c79c5d1d6e51bea7c3 xmlns="14a9c00f-d9e3-4eb9-aad3-f69239d17d9c">
      <Terms xmlns="http://schemas.microsoft.com/office/infopath/2007/PartnerControls"/>
    </kecc0e8a0a3349c79c5d1d6e51bea7c3>
    <l9d65098618b4a8fbbe87718e7187e6b xmlns="14a9c00f-d9e3-4eb9-aad3-f69239d17d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TZA22003-10108</TermName>
          <TermId xmlns="http://schemas.microsoft.com/office/infopath/2007/PartnerControls">acaec1db-db10-4eba-9731-85a127248143</TermId>
        </TermInfo>
      </Terms>
    </l9d65098618b4a8fbbe87718e7187e6b>
  </documentManagement>
</p:properties>
</file>

<file path=customXml/itemProps1.xml><?xml version="1.0" encoding="utf-8"?>
<ds:datastoreItem xmlns:ds="http://schemas.openxmlformats.org/officeDocument/2006/customXml" ds:itemID="{7956FA35-118A-4C4C-A593-06EC7F2649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a9c00f-d9e3-4eb9-aad3-f69239d17d9c"/>
    <ds:schemaRef ds:uri="3022d1cc-9911-4d86-8921-f1af51355b6a"/>
    <ds:schemaRef ds:uri="508ba6eb-9e09-4fd5-92f2-2d9921329f2d"/>
    <ds:schemaRef ds:uri="85bf591c-2bb1-407e-a5a8-c84973aac0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DEEBFE1-15CF-4131-9A37-D00927799E2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B28CBDE-A8AE-47CE-9858-143143004A7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79F0859-0D2F-4015-8979-1F57A90B3E2B}">
  <ds:schemaRefs>
    <ds:schemaRef ds:uri="http://schemas.microsoft.com/office/2006/metadata/properties"/>
    <ds:schemaRef ds:uri="http://schemas.microsoft.com/office/infopath/2007/PartnerControls"/>
    <ds:schemaRef ds:uri="01658348-5354-4c90-8e64-ece5dffd82bb"/>
    <ds:schemaRef ds:uri="b6df7d5b-c217-44eb-add4-b00859b03a64"/>
    <ds:schemaRef ds:uri="3022d1cc-9911-4d86-8921-f1af51355b6a"/>
    <ds:schemaRef ds:uri="85bf591c-2bb1-407e-a5a8-c84973aac0eb"/>
    <ds:schemaRef ds:uri="508ba6eb-9e09-4fd5-92f2-2d9921329f2d"/>
    <ds:schemaRef ds:uri="http://schemas.microsoft.com/sharepoint/v3"/>
    <ds:schemaRef ds:uri="14a9c00f-d9e3-4eb9-aad3-f69239d17d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Information session TZA22003-10108</Template>
  <TotalTime>0</TotalTime>
  <Words>699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CTB-17-18908-powerpoint 80%-ab-151217</vt:lpstr>
      <vt:lpstr>Information session</vt:lpstr>
      <vt:lpstr>Introduction</vt:lpstr>
      <vt:lpstr>Purpose of the Information Session</vt:lpstr>
      <vt:lpstr>About Enabel</vt:lpstr>
      <vt:lpstr> Subject &amp; Scope of Contract</vt:lpstr>
      <vt:lpstr>Lots Overview</vt:lpstr>
      <vt:lpstr>Delivery Locations (DDP-Delivery Duty Paid)</vt:lpstr>
      <vt:lpstr>Delivery Lead Times</vt:lpstr>
      <vt:lpstr>Technical Requirements</vt:lpstr>
      <vt:lpstr>Technical Offer</vt:lpstr>
      <vt:lpstr>Eligibility &amp; Selection Criteria</vt:lpstr>
      <vt:lpstr>Required Documents (Exhaustive List)</vt:lpstr>
      <vt:lpstr>Tender Submission Instructions</vt:lpstr>
      <vt:lpstr>Awarding Method</vt:lpstr>
      <vt:lpstr>Key Rules to Pay Attention to</vt:lpstr>
      <vt:lpstr>Q&amp;A Session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MGENI, Alern</dc:creator>
  <cp:lastModifiedBy>MGENI, Alern</cp:lastModifiedBy>
  <cp:revision>16</cp:revision>
  <dcterms:created xsi:type="dcterms:W3CDTF">2026-03-31T05:21:13Z</dcterms:created>
  <dcterms:modified xsi:type="dcterms:W3CDTF">2026-03-31T06:57:31Z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0x0101002C34C447E6454A40A553EE97A6C4718600C0AD85A285FA8C4A8793D430BCEDAA0A</vt:lpwstr>
  </property>
  <property fmtid="{D5CDD505-2E9C-101B-9397-08002B2CF9AE}" pid="3" name="Type_Document">
    <vt:lpwstr>2;#Template|507c20e7-7939-4ae2-9a5d-822aa0fd4f74</vt:lpwstr>
  </property>
  <property fmtid="{D5CDD505-2E9C-101B-9397-08002B2CF9AE}" pid="4" name="Owner">
    <vt:lpwstr>1;#COMM|71cc63eb-1c0b-4b3d-bbcf-81c5a99f1bc8</vt:lpwstr>
  </property>
  <property fmtid="{D5CDD505-2E9C-101B-9397-08002B2CF9AE}" pid="5" name="Language">
    <vt:lpwstr>3;#EN|eb0f068f-7d92-44c4-a2e1-052290512cff</vt:lpwstr>
  </property>
  <property fmtid="{D5CDD505-2E9C-101B-9397-08002B2CF9AE}" pid="6" name="InvolvLanguage">
    <vt:lpwstr>EN</vt:lpwstr>
  </property>
  <property fmtid="{D5CDD505-2E9C-101B-9397-08002B2CF9AE}" pid="7" name="_dlc_DocIdItemGuid">
    <vt:lpwstr>c77b8519-f864-4120-948d-061322f5911f</vt:lpwstr>
  </property>
  <property fmtid="{D5CDD505-2E9C-101B-9397-08002B2CF9AE}" pid="8" name="MediaServiceImageTags">
    <vt:lpwstr/>
  </property>
  <property fmtid="{D5CDD505-2E9C-101B-9397-08002B2CF9AE}" pid="9" name="ENABEL_Service">
    <vt:lpwstr>62;#10. COMMUNICATION|b9c8a480-b8a6-4a6e-acd6-edbcefd224dc</vt:lpwstr>
  </property>
  <property fmtid="{D5CDD505-2E9C-101B-9397-08002B2CF9AE}" pid="10" name="Order">
    <vt:r8>1189900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SourceUrl">
    <vt:lpwstr/>
  </property>
  <property fmtid="{D5CDD505-2E9C-101B-9397-08002B2CF9AE}" pid="14" name="_SharedFileIndex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Document_Language">
    <vt:lpwstr>3</vt:lpwstr>
  </property>
  <property fmtid="{D5CDD505-2E9C-101B-9397-08002B2CF9AE}" pid="20" name="Document_Type">
    <vt:lpwstr/>
  </property>
  <property fmtid="{D5CDD505-2E9C-101B-9397-08002B2CF9AE}" pid="21" name="Country">
    <vt:lpwstr>1;#TZA|dfb3e6fb-85a6-48a3-80f6-c11ba0fe6160</vt:lpwstr>
  </property>
  <property fmtid="{D5CDD505-2E9C-101B-9397-08002B2CF9AE}" pid="22" name="Document_Status">
    <vt:lpwstr/>
  </property>
  <property fmtid="{D5CDD505-2E9C-101B-9397-08002B2CF9AE}" pid="23" name="Contract_reference">
    <vt:lpwstr>397</vt:lpwstr>
  </property>
  <property fmtid="{D5CDD505-2E9C-101B-9397-08002B2CF9AE}" pid="24" name="Project_code">
    <vt:lpwstr>97</vt:lpwstr>
  </property>
</Properties>
</file>