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72" r:id="rId2"/>
    <p:sldId id="273" r:id="rId3"/>
    <p:sldId id="274" r:id="rId4"/>
    <p:sldId id="285" r:id="rId5"/>
    <p:sldId id="275" r:id="rId6"/>
    <p:sldId id="276" r:id="rId7"/>
    <p:sldId id="284" r:id="rId8"/>
    <p:sldId id="286" r:id="rId9"/>
    <p:sldId id="287" r:id="rId10"/>
    <p:sldId id="278" r:id="rId11"/>
    <p:sldId id="280" r:id="rId12"/>
    <p:sldId id="279" r:id="rId13"/>
    <p:sldId id="281" r:id="rId14"/>
    <p:sldId id="288" r:id="rId15"/>
    <p:sldId id="268" r:id="rId16"/>
    <p:sldId id="282" r:id="rId17"/>
    <p:sldId id="283" r:id="rId18"/>
    <p:sldId id="271" r:id="rId19"/>
  </p:sldIdLst>
  <p:sldSz cx="18288000" cy="10287000"/>
  <p:notesSz cx="6858000" cy="9144000"/>
  <p:embeddedFontLst>
    <p:embeddedFont>
      <p:font typeface="Cormorant Garamond" panose="020B0604020202020204" charset="0"/>
      <p:regular r:id="rId21"/>
    </p:embeddedFont>
    <p:embeddedFont>
      <p:font typeface="Cormorant Garamond Bold" panose="020B0604020202020204" charset="0"/>
      <p:regular r:id="rId22"/>
      <p:bold r:id="rId23"/>
    </p:embeddedFont>
    <p:embeddedFont>
      <p:font typeface="Cormorant Garamond Bold Italics" panose="020B0604020202020204" charset="0"/>
      <p:regular r:id="rId24"/>
      <p:bold r:id="rId25"/>
      <p:italic r:id="rId26"/>
      <p:boldItalic r:id="rId27"/>
    </p:embeddedFont>
    <p:embeddedFont>
      <p:font typeface="Cormorant Garamond Italics" panose="020B0604020202020204" charset="0"/>
      <p:regular r:id="rId28"/>
      <p:italic r:id="rId29"/>
    </p:embeddedFont>
    <p:embeddedFont>
      <p:font typeface="Cormorant Garamond Semi-Bold" panose="020B0604020202020204" charset="0"/>
      <p:regular r:id="rId30"/>
      <p:bold r:id="rId31"/>
      <p:italic r:id="rId32"/>
      <p:boldItalic r:id="rId33"/>
    </p:embeddedFont>
    <p:embeddedFont>
      <p:font typeface="Intro" panose="02000000000000000000" charset="0"/>
      <p:regular r:id="rId34"/>
    </p:embeddedFont>
    <p:embeddedFont>
      <p:font typeface="Lora" pitchFamily="2" charset="0"/>
      <p:regular r:id="rId35"/>
      <p:bold r:id="rId36"/>
      <p:italic r:id="rId37"/>
      <p:boldItalic r:id="rId38"/>
    </p:embeddedFont>
    <p:embeddedFont>
      <p:font typeface="Lora Bold" charset="0"/>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0A22609-108B-4A42-B4A7-C3AEE4D7E917}">
          <p14:sldIdLst>
            <p14:sldId id="272"/>
            <p14:sldId id="273"/>
            <p14:sldId id="274"/>
            <p14:sldId id="285"/>
            <p14:sldId id="275"/>
            <p14:sldId id="276"/>
          </p14:sldIdLst>
        </p14:section>
        <p14:section name="Untitled Section" id="{574FCF3D-F3D2-4931-AC96-32FBF0067F58}">
          <p14:sldIdLst>
            <p14:sldId id="284"/>
            <p14:sldId id="286"/>
            <p14:sldId id="287"/>
            <p14:sldId id="278"/>
            <p14:sldId id="280"/>
            <p14:sldId id="279"/>
            <p14:sldId id="281"/>
            <p14:sldId id="288"/>
            <p14:sldId id="268"/>
            <p14:sldId id="282"/>
            <p14:sldId id="283"/>
            <p14:sldId id="27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AE1B51-74C1-4FC1-BAE1-B863183347F1}" v="1" dt="2026-06-17T11:25:02.4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985" autoAdjust="0"/>
    <p:restoredTop sz="94574" autoAdjust="0"/>
  </p:normalViewPr>
  <p:slideViewPr>
    <p:cSldViewPr>
      <p:cViewPr varScale="1">
        <p:scale>
          <a:sx n="51" d="100"/>
          <a:sy n="51" d="100"/>
        </p:scale>
        <p:origin x="29" y="-21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viewProps" Target="viewProps.xml"/><Relationship Id="rId47" Type="http://schemas.openxmlformats.org/officeDocument/2006/relationships/customXml" Target="../customXml/item1.xml"/><Relationship Id="rId50" Type="http://schemas.openxmlformats.org/officeDocument/2006/relationships/customXml" Target="../customXml/item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heme" Target="theme/theme1.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microsoft.com/office/2015/10/relationships/revisionInfo" Target="revisionInfo.xml"/><Relationship Id="rId20" Type="http://schemas.openxmlformats.org/officeDocument/2006/relationships/notesMaster" Target="notesMasters/notesMaster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LCHYK, Yana" userId="c39fbe68-988c-4964-bbcf-ca5fe304706b" providerId="ADAL" clId="{B4964925-0EBD-4CF7-B620-14DA0AE542D2}"/>
    <pc:docChg chg="modSld">
      <pc:chgData name="ILCHYK, Yana" userId="c39fbe68-988c-4964-bbcf-ca5fe304706b" providerId="ADAL" clId="{B4964925-0EBD-4CF7-B620-14DA0AE542D2}" dt="2026-06-17T11:25:29.797" v="6"/>
      <pc:docMkLst>
        <pc:docMk/>
      </pc:docMkLst>
      <pc:sldChg chg="modSp mod">
        <pc:chgData name="ILCHYK, Yana" userId="c39fbe68-988c-4964-bbcf-ca5fe304706b" providerId="ADAL" clId="{B4964925-0EBD-4CF7-B620-14DA0AE542D2}" dt="2026-06-17T07:44:27.732" v="3" actId="20577"/>
        <pc:sldMkLst>
          <pc:docMk/>
          <pc:sldMk cId="1238053213" sldId="273"/>
        </pc:sldMkLst>
        <pc:spChg chg="mod">
          <ac:chgData name="ILCHYK, Yana" userId="c39fbe68-988c-4964-bbcf-ca5fe304706b" providerId="ADAL" clId="{B4964925-0EBD-4CF7-B620-14DA0AE542D2}" dt="2026-06-17T07:44:27.732" v="3" actId="20577"/>
          <ac:spMkLst>
            <pc:docMk/>
            <pc:sldMk cId="1238053213" sldId="273"/>
            <ac:spMk id="36" creationId="{218DBB74-CCE6-936D-E45F-C83ED8646D64}"/>
          </ac:spMkLst>
        </pc:spChg>
      </pc:sldChg>
      <pc:sldChg chg="delSp modSp mod">
        <pc:chgData name="ILCHYK, Yana" userId="c39fbe68-988c-4964-bbcf-ca5fe304706b" providerId="ADAL" clId="{B4964925-0EBD-4CF7-B620-14DA0AE542D2}" dt="2026-06-17T11:25:29.797" v="6"/>
        <pc:sldMkLst>
          <pc:docMk/>
          <pc:sldMk cId="3559418918" sldId="280"/>
        </pc:sldMkLst>
        <pc:spChg chg="del mod">
          <ac:chgData name="ILCHYK, Yana" userId="c39fbe68-988c-4964-bbcf-ca5fe304706b" providerId="ADAL" clId="{B4964925-0EBD-4CF7-B620-14DA0AE542D2}" dt="2026-06-17T11:25:29.797" v="6"/>
          <ac:spMkLst>
            <pc:docMk/>
            <pc:sldMk cId="3559418918" sldId="280"/>
            <ac:spMk id="26" creationId="{B49E3A6C-F43A-F033-6133-55AF4DA7DFA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B4C16-EA5C-C245-B914-FC165584817F}" type="datetimeFigureOut">
              <a:rPr lang="ru-UA" smtClean="0"/>
              <a:t>06/17/2026</a:t>
            </a:fld>
            <a:endParaRPr lang="ru-UA"/>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A095AE-84FE-6047-B466-E5B9EB7AF684}" type="slidenum">
              <a:rPr lang="ru-UA" smtClean="0"/>
              <a:t>‹#›</a:t>
            </a:fld>
            <a:endParaRPr lang="ru-UA"/>
          </a:p>
        </p:txBody>
      </p:sp>
    </p:spTree>
    <p:extLst>
      <p:ext uri="{BB962C8B-B14F-4D97-AF65-F5344CB8AC3E}">
        <p14:creationId xmlns:p14="http://schemas.microsoft.com/office/powerpoint/2010/main" val="1307565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ux conten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ce réservé du contenu 2"/>
          <p:cNvSpPr>
            <a:spLocks noGrp="1"/>
          </p:cNvSpPr>
          <p:nvPr>
            <p:ph sz="half" idx="1" hasCustomPrompt="1"/>
          </p:nvPr>
        </p:nvSpPr>
        <p:spPr>
          <a:xfrm>
            <a:off x="2698953" y="2738438"/>
            <a:ext cx="6330747" cy="6527007"/>
          </a:xfrm>
        </p:spPr>
        <p:txBody>
          <a:bodyPr/>
          <a:lstStyle>
            <a:lvl1pPr marL="402432" marR="0" indent="-402432" algn="l" defTabSz="1371600" rtl="0" eaLnBrk="1" fontAlgn="auto" latinLnBrk="0" hangingPunct="1">
              <a:lnSpc>
                <a:spcPct val="90000"/>
              </a:lnSpc>
              <a:spcBef>
                <a:spcPts val="1500"/>
              </a:spcBef>
              <a:spcAft>
                <a:spcPts val="0"/>
              </a:spcAft>
              <a:buClr>
                <a:srgbClr val="D81A1C"/>
              </a:buClr>
              <a:buSzTx/>
              <a:buFont typeface="Arial" panose="020B0604020202020204" pitchFamily="34" charset="0"/>
              <a:buChar char="•"/>
              <a:tabLst/>
              <a:defRPr/>
            </a:lvl1pPr>
            <a:lvl2pPr marL="942975" indent="-257175">
              <a:defRPr/>
            </a:lvl2pPr>
            <a:lvl3pPr marL="1621632" indent="-250032">
              <a:defRPr/>
            </a:lvl3pPr>
            <a:lvl4pPr marL="2147888" indent="-90488">
              <a:defRPr/>
            </a:lvl4pPr>
            <a:lvl5pPr marL="2964657" indent="-221457">
              <a:defRPr/>
            </a:lvl5pPr>
          </a:lstStyle>
          <a:p>
            <a:pPr marL="402432" marR="0" lvl="0" indent="-402432" algn="l" defTabSz="1371600" rtl="0" eaLnBrk="1" fontAlgn="auto" latinLnBrk="0" hangingPunct="1">
              <a:lnSpc>
                <a:spcPct val="90000"/>
              </a:lnSpc>
              <a:spcBef>
                <a:spcPts val="1500"/>
              </a:spcBef>
              <a:spcAft>
                <a:spcPts val="0"/>
              </a:spcAft>
              <a:buClr>
                <a:srgbClr val="D81A1C"/>
              </a:buClr>
              <a:buSzTx/>
              <a:buFont typeface="Arial" panose="020B0604020202020204" pitchFamily="34" charset="0"/>
              <a:buChar char="•"/>
              <a:tabLst/>
              <a:defRPr/>
            </a:pPr>
            <a:r>
              <a:rPr lang="fr-FR"/>
              <a:t>Change master text style</a:t>
            </a:r>
          </a:p>
          <a:p>
            <a:pPr lvl="1"/>
            <a:r>
              <a:rPr lang="fr-FR"/>
              <a:t>Second level</a:t>
            </a:r>
            <a:endParaRPr lang="fr-FR" dirty="0"/>
          </a:p>
          <a:p>
            <a:pPr lvl="2"/>
            <a:r>
              <a:rPr lang="fr-FR"/>
              <a:t>Third level</a:t>
            </a:r>
            <a:endParaRPr lang="fr-BE" dirty="0"/>
          </a:p>
        </p:txBody>
      </p:sp>
      <p:sp>
        <p:nvSpPr>
          <p:cNvPr id="4" name="Espace réservé du contenu 3"/>
          <p:cNvSpPr>
            <a:spLocks noGrp="1"/>
          </p:cNvSpPr>
          <p:nvPr>
            <p:ph sz="half" idx="2" hasCustomPrompt="1"/>
          </p:nvPr>
        </p:nvSpPr>
        <p:spPr>
          <a:xfrm>
            <a:off x="9258301" y="2738438"/>
            <a:ext cx="6397337" cy="6527007"/>
          </a:xfrm>
        </p:spPr>
        <p:txBody>
          <a:bodyPr/>
          <a:lstStyle>
            <a:lvl1pPr marL="402432" marR="0" indent="-402432" algn="l" defTabSz="1371600" rtl="0" eaLnBrk="1" fontAlgn="auto" latinLnBrk="0" hangingPunct="1">
              <a:lnSpc>
                <a:spcPct val="90000"/>
              </a:lnSpc>
              <a:spcBef>
                <a:spcPts val="1500"/>
              </a:spcBef>
              <a:spcAft>
                <a:spcPts val="0"/>
              </a:spcAft>
              <a:buClr>
                <a:srgbClr val="D81A1C"/>
              </a:buClr>
              <a:buSzTx/>
              <a:buFont typeface="Arial" panose="020B0604020202020204" pitchFamily="34" charset="0"/>
              <a:buChar char="•"/>
              <a:tabLst/>
              <a:defRPr/>
            </a:lvl1pPr>
            <a:lvl2pPr marL="942975" indent="-257175">
              <a:defRPr/>
            </a:lvl2pPr>
            <a:lvl3pPr marL="1621632" indent="-250032">
              <a:defRPr/>
            </a:lvl3pPr>
            <a:lvl4pPr marL="2286000" indent="-228600">
              <a:defRPr/>
            </a:lvl4pPr>
            <a:lvl5pPr marL="2964657" indent="-221457">
              <a:defRPr/>
            </a:lvl5pPr>
          </a:lstStyle>
          <a:p>
            <a:pPr marL="402432" marR="0" lvl="0" indent="-402432" algn="l" defTabSz="1371600" rtl="0" eaLnBrk="1" fontAlgn="auto" latinLnBrk="0" hangingPunct="1">
              <a:lnSpc>
                <a:spcPct val="90000"/>
              </a:lnSpc>
              <a:spcBef>
                <a:spcPts val="1500"/>
              </a:spcBef>
              <a:spcAft>
                <a:spcPts val="0"/>
              </a:spcAft>
              <a:buClr>
                <a:srgbClr val="D81A1C"/>
              </a:buClr>
              <a:buSzTx/>
              <a:buFont typeface="Arial" panose="020B0604020202020204" pitchFamily="34" charset="0"/>
              <a:buChar char="•"/>
              <a:tabLst/>
              <a:defRPr/>
            </a:pPr>
            <a:r>
              <a:rPr lang="fr-FR"/>
              <a:t>Change master text style</a:t>
            </a:r>
            <a:endParaRPr lang="fr-FR" dirty="0"/>
          </a:p>
          <a:p>
            <a:pPr lvl="1"/>
            <a:r>
              <a:rPr lang="fr-FR"/>
              <a:t>Second level</a:t>
            </a:r>
            <a:endParaRPr lang="fr-FR" dirty="0"/>
          </a:p>
          <a:p>
            <a:pPr lvl="2"/>
            <a:r>
              <a:rPr lang="fr-FR"/>
              <a:t>Third level</a:t>
            </a:r>
            <a:endParaRPr lang="fr-BE" dirty="0"/>
          </a:p>
        </p:txBody>
      </p:sp>
      <p:sp>
        <p:nvSpPr>
          <p:cNvPr id="5" name="Titre 1">
            <a:extLst>
              <a:ext uri="{FF2B5EF4-FFF2-40B4-BE49-F238E27FC236}">
                <a16:creationId xmlns:a16="http://schemas.microsoft.com/office/drawing/2014/main" id="{35C545CE-72B3-4E12-8B98-DFF48004107A}"/>
              </a:ext>
            </a:extLst>
          </p:cNvPr>
          <p:cNvSpPr>
            <a:spLocks noGrp="1"/>
          </p:cNvSpPr>
          <p:nvPr>
            <p:ph type="title" hasCustomPrompt="1"/>
          </p:nvPr>
        </p:nvSpPr>
        <p:spPr>
          <a:xfrm>
            <a:off x="2698954" y="518192"/>
            <a:ext cx="12956684" cy="1988345"/>
          </a:xfrm>
        </p:spPr>
        <p:txBody>
          <a:bodyPr/>
          <a:lstStyle/>
          <a:p>
            <a:r>
              <a:rPr lang="fr-FR"/>
              <a:t>Change title style</a:t>
            </a:r>
            <a:endParaRPr lang="fr-BE"/>
          </a:p>
        </p:txBody>
      </p:sp>
    </p:spTree>
    <p:extLst>
      <p:ext uri="{BB962C8B-B14F-4D97-AF65-F5344CB8AC3E}">
        <p14:creationId xmlns:p14="http://schemas.microsoft.com/office/powerpoint/2010/main" val="4034454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sv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72.svg"/><Relationship Id="rId2" Type="http://schemas.openxmlformats.org/officeDocument/2006/relationships/image" Target="../media/image62.svg"/><Relationship Id="rId1" Type="http://schemas.openxmlformats.org/officeDocument/2006/relationships/slideLayout" Target="../slideLayouts/slideLayout12.xml"/><Relationship Id="rId6" Type="http://schemas.openxmlformats.org/officeDocument/2006/relationships/image" Target="../media/image66.svg"/><Relationship Id="rId11" Type="http://schemas.openxmlformats.org/officeDocument/2006/relationships/image" Target="../media/image71.svg"/><Relationship Id="rId5" Type="http://schemas.openxmlformats.org/officeDocument/2006/relationships/image" Target="../media/image65.svg"/><Relationship Id="rId15" Type="http://schemas.openxmlformats.org/officeDocument/2006/relationships/image" Target="../media/image75.sv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svg"/><Relationship Id="rId14" Type="http://schemas.openxmlformats.org/officeDocument/2006/relationships/image" Target="../media/image74.svg"/></Relationships>
</file>

<file path=ppt/slides/_rels/slide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svg"/><Relationship Id="rId1" Type="http://schemas.openxmlformats.org/officeDocument/2006/relationships/slideLayout" Target="../slideLayouts/slideLayout12.xml"/><Relationship Id="rId4" Type="http://schemas.openxmlformats.org/officeDocument/2006/relationships/hyperlink" Target="https://enabel.submit.com/show/304"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svg"/><Relationship Id="rId18" Type="http://schemas.openxmlformats.org/officeDocument/2006/relationships/image" Target="../media/image94.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svg"/><Relationship Id="rId17" Type="http://schemas.openxmlformats.org/officeDocument/2006/relationships/image" Target="../media/image93.svg"/><Relationship Id="rId2" Type="http://schemas.openxmlformats.org/officeDocument/2006/relationships/image" Target="../media/image78.jpeg"/><Relationship Id="rId16" Type="http://schemas.openxmlformats.org/officeDocument/2006/relationships/image" Target="../media/image92.svg"/><Relationship Id="rId20" Type="http://schemas.openxmlformats.org/officeDocument/2006/relationships/image" Target="../media/image96.svg"/><Relationship Id="rId1" Type="http://schemas.openxmlformats.org/officeDocument/2006/relationships/slideLayout" Target="../slideLayouts/slideLayout12.xml"/><Relationship Id="rId6" Type="http://schemas.openxmlformats.org/officeDocument/2006/relationships/image" Target="../media/image82.sv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svg"/><Relationship Id="rId19" Type="http://schemas.openxmlformats.org/officeDocument/2006/relationships/image" Target="../media/image95.svg"/><Relationship Id="rId4" Type="http://schemas.openxmlformats.org/officeDocument/2006/relationships/image" Target="../media/image80.svg"/><Relationship Id="rId9" Type="http://schemas.openxmlformats.org/officeDocument/2006/relationships/image" Target="../media/image85.svg"/><Relationship Id="rId14" Type="http://schemas.openxmlformats.org/officeDocument/2006/relationships/image" Target="../media/image90.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9.svg"/></Relationships>
</file>

<file path=ppt/slides/_rels/slide1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svg"/><Relationship Id="rId2" Type="http://schemas.openxmlformats.org/officeDocument/2006/relationships/image" Target="../media/image101.svg"/><Relationship Id="rId1" Type="http://schemas.openxmlformats.org/officeDocument/2006/relationships/slideLayout" Target="../slideLayouts/slideLayout7.xml"/><Relationship Id="rId6" Type="http://schemas.openxmlformats.org/officeDocument/2006/relationships/image" Target="../media/image105.svg"/><Relationship Id="rId5" Type="http://schemas.openxmlformats.org/officeDocument/2006/relationships/image" Target="../media/image104.svg"/><Relationship Id="rId4" Type="http://schemas.openxmlformats.org/officeDocument/2006/relationships/image" Target="../media/image103.svg"/><Relationship Id="rId9" Type="http://schemas.openxmlformats.org/officeDocument/2006/relationships/hyperlink" Target="https://www.enabel.b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svg"/><Relationship Id="rId17" Type="http://schemas.openxmlformats.org/officeDocument/2006/relationships/image" Target="../media/image19.svg"/><Relationship Id="rId2" Type="http://schemas.openxmlformats.org/officeDocument/2006/relationships/image" Target="../media/image4.svg"/><Relationship Id="rId16" Type="http://schemas.openxmlformats.org/officeDocument/2006/relationships/image" Target="../media/image18.svg"/><Relationship Id="rId1" Type="http://schemas.openxmlformats.org/officeDocument/2006/relationships/slideLayout" Target="../slideLayouts/slideLayout12.xml"/><Relationship Id="rId6" Type="http://schemas.openxmlformats.org/officeDocument/2006/relationships/image" Target="../media/image8.sv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svg"/><Relationship Id="rId14" Type="http://schemas.openxmlformats.org/officeDocument/2006/relationships/image" Target="../media/image16.jpeg"/></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30.svg"/><Relationship Id="rId2" Type="http://schemas.openxmlformats.org/officeDocument/2006/relationships/image" Target="../media/image20.svg"/><Relationship Id="rId1" Type="http://schemas.openxmlformats.org/officeDocument/2006/relationships/slideLayout" Target="../slideLayouts/slideLayout12.xml"/><Relationship Id="rId6" Type="http://schemas.openxmlformats.org/officeDocument/2006/relationships/image" Target="../media/image24.sv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svg"/><Relationship Id="rId1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svg"/><Relationship Id="rId1" Type="http://schemas.openxmlformats.org/officeDocument/2006/relationships/slideLayout" Target="../slideLayouts/slideLayout12.xml"/><Relationship Id="rId5" Type="http://schemas.openxmlformats.org/officeDocument/2006/relationships/image" Target="../media/image37.svg"/><Relationship Id="rId4" Type="http://schemas.openxmlformats.org/officeDocument/2006/relationships/image" Target="../media/image36.svg"/></Relationships>
</file>

<file path=ppt/slides/_rels/slide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svg"/><Relationship Id="rId1" Type="http://schemas.openxmlformats.org/officeDocument/2006/relationships/slideLayout" Target="../slideLayouts/slideLayout12.xml"/><Relationship Id="rId4" Type="http://schemas.openxmlformats.org/officeDocument/2006/relationships/image" Target="../media/image40.svg"/></Relationships>
</file>

<file path=ppt/slides/_rels/slide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svg"/><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 Id="rId9" Type="http://schemas.openxmlformats.org/officeDocument/2006/relationships/image" Target="../media/image48.svg"/></Relationships>
</file>

<file path=ppt/slides/_rels/slide8.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svg"/><Relationship Id="rId1" Type="http://schemas.openxmlformats.org/officeDocument/2006/relationships/slideLayout" Target="../slideLayouts/slideLayout12.xml"/><Relationship Id="rId6" Type="http://schemas.openxmlformats.org/officeDocument/2006/relationships/image" Target="../media/image53.svg"/><Relationship Id="rId5" Type="http://schemas.openxmlformats.org/officeDocument/2006/relationships/image" Target="../media/image52.svg"/><Relationship Id="rId4" Type="http://schemas.openxmlformats.org/officeDocument/2006/relationships/image" Target="../media/image51.svg"/></Relationships>
</file>

<file path=ppt/slides/_rels/slide9.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svg"/><Relationship Id="rId1" Type="http://schemas.openxmlformats.org/officeDocument/2006/relationships/slideLayout" Target="../slideLayouts/slideLayout12.xml"/><Relationship Id="rId6" Type="http://schemas.openxmlformats.org/officeDocument/2006/relationships/image" Target="../media/image60.svg"/><Relationship Id="rId5" Type="http://schemas.openxmlformats.org/officeDocument/2006/relationships/image" Target="../media/image59.svg"/><Relationship Id="rId4" Type="http://schemas.openxmlformats.org/officeDocument/2006/relationships/image" Target="../media/image5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822"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ru-UA" dirty="0"/>
          </a:p>
        </p:txBody>
      </p:sp>
      <p:grpSp>
        <p:nvGrpSpPr>
          <p:cNvPr id="3" name="Group 3"/>
          <p:cNvGrpSpPr/>
          <p:nvPr/>
        </p:nvGrpSpPr>
        <p:grpSpPr>
          <a:xfrm>
            <a:off x="9171432" y="646857"/>
            <a:ext cx="8993285" cy="899328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a:stretch>
            </a:blipFill>
            <a:ln w="238125" cap="sq">
              <a:solidFill>
                <a:srgbClr val="FFFFFF"/>
              </a:solidFill>
              <a:prstDash val="solid"/>
              <a:miter/>
            </a:ln>
          </p:spPr>
          <p:txBody>
            <a:bodyPr/>
            <a:lstStyle/>
            <a:p>
              <a:endParaRPr lang="ru-UA"/>
            </a:p>
          </p:txBody>
        </p:sp>
      </p:grpSp>
      <p:sp>
        <p:nvSpPr>
          <p:cNvPr id="5" name="TextBox 5"/>
          <p:cNvSpPr txBox="1"/>
          <p:nvPr/>
        </p:nvSpPr>
        <p:spPr>
          <a:xfrm>
            <a:off x="425334" y="2835280"/>
            <a:ext cx="8718666" cy="5166290"/>
          </a:xfrm>
          <a:prstGeom prst="rect">
            <a:avLst/>
          </a:prstGeom>
        </p:spPr>
        <p:txBody>
          <a:bodyPr lIns="0" tIns="0" rIns="0" bIns="0" rtlCol="0" anchor="t">
            <a:spAutoFit/>
          </a:bodyPr>
          <a:lstStyle/>
          <a:p>
            <a:pPr algn="ctr">
              <a:lnSpc>
                <a:spcPts val="6844"/>
              </a:lnSpc>
            </a:pPr>
            <a:r>
              <a:rPr lang="en-US" sz="4500" dirty="0">
                <a:solidFill>
                  <a:srgbClr val="D12927"/>
                </a:solidFill>
                <a:latin typeface="Intro"/>
                <a:ea typeface="Intro"/>
                <a:cs typeface="Intro"/>
                <a:sym typeface="Intro"/>
              </a:rPr>
              <a:t>КОНКУРС ПРОЄКТНИХ ЗАЯВОК </a:t>
            </a:r>
            <a:r>
              <a:rPr lang="en-US" sz="4500" dirty="0" err="1">
                <a:solidFill>
                  <a:srgbClr val="D12927"/>
                </a:solidFill>
                <a:latin typeface="Intro"/>
                <a:ea typeface="Intro"/>
                <a:cs typeface="Intro"/>
                <a:sym typeface="Intro"/>
              </a:rPr>
              <a:t>У</a:t>
            </a:r>
            <a:r>
              <a:rPr lang="en-US" sz="4500" dirty="0">
                <a:solidFill>
                  <a:srgbClr val="D12927"/>
                </a:solidFill>
                <a:latin typeface="Intro"/>
                <a:ea typeface="Intro"/>
                <a:cs typeface="Intro"/>
                <a:sym typeface="Intro"/>
              </a:rPr>
              <a:t> МЕЖАХ ПРОГРАМИ “БЕЛЬГІЙСЬКА ІНІЦІАТИВА ПІДТРИМКИ ВІДНОВЛЕННЯ УКРАЇНИ (BE-RELIEVE UKRAINE)</a:t>
            </a:r>
          </a:p>
        </p:txBody>
      </p:sp>
      <p:sp>
        <p:nvSpPr>
          <p:cNvPr id="6" name="TextBox 6"/>
          <p:cNvSpPr txBox="1"/>
          <p:nvPr/>
        </p:nvSpPr>
        <p:spPr>
          <a:xfrm>
            <a:off x="268340" y="8252818"/>
            <a:ext cx="5218059" cy="1744067"/>
          </a:xfrm>
          <a:prstGeom prst="rect">
            <a:avLst/>
          </a:prstGeom>
        </p:spPr>
        <p:txBody>
          <a:bodyPr wrap="square" lIns="0" tIns="0" rIns="0" bIns="0" rtlCol="0" anchor="t">
            <a:spAutoFit/>
          </a:bodyPr>
          <a:lstStyle/>
          <a:p>
            <a:pPr algn="ctr">
              <a:lnSpc>
                <a:spcPts val="3403"/>
              </a:lnSpc>
            </a:pPr>
            <a:r>
              <a:rPr lang="uk-UA" sz="2835" b="1" dirty="0">
                <a:solidFill>
                  <a:srgbClr val="9B7E1E"/>
                </a:solidFill>
                <a:latin typeface="Cormorant Garamond Bold"/>
              </a:rPr>
              <a:t>Пілотний проєкт із запровадження механізмів активної політики зайнятості</a:t>
            </a:r>
            <a:r>
              <a:rPr lang="en-GB" sz="2835" b="1" dirty="0">
                <a:solidFill>
                  <a:srgbClr val="9B7E1E"/>
                </a:solidFill>
                <a:latin typeface="Cormorant Garamond Bold"/>
              </a:rPr>
              <a:t> (ALMPF)</a:t>
            </a:r>
            <a:br>
              <a:rPr lang="en-GB" sz="2835" b="1" dirty="0">
                <a:solidFill>
                  <a:srgbClr val="9B7E1E"/>
                </a:solidFill>
                <a:latin typeface="Cormorant Garamond Bold"/>
              </a:rPr>
            </a:br>
            <a:r>
              <a:rPr lang="uk-UA" sz="2835" b="1" dirty="0">
                <a:solidFill>
                  <a:srgbClr val="9B7E1E"/>
                </a:solidFill>
                <a:latin typeface="Cormorant Garamond Bold"/>
              </a:rPr>
              <a:t>«Професії майбутнього»</a:t>
            </a:r>
            <a:r>
              <a:rPr lang="en-GB" sz="2835" b="1" dirty="0">
                <a:solidFill>
                  <a:srgbClr val="9B7E1E"/>
                </a:solidFill>
                <a:latin typeface="Cormorant Garamond Bold"/>
              </a:rPr>
              <a:t> </a:t>
            </a:r>
            <a:endParaRPr lang="en-US" sz="2835" b="1" dirty="0">
              <a:solidFill>
                <a:srgbClr val="9B7E1E"/>
              </a:solidFill>
              <a:latin typeface="Cormorant Garamond Bold"/>
              <a:ea typeface="Cormorant Garamond Bold"/>
              <a:cs typeface="Cormorant Garamond Bold"/>
              <a:sym typeface="Cormorant Garamond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28EA1-6CD1-4E5D-2786-B92E327D6169}"/>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id="{4FBA8BF2-5525-CD85-89A9-56717DA64B2B}"/>
              </a:ext>
            </a:extLst>
          </p:cNvPr>
          <p:cNvGrpSpPr/>
          <p:nvPr/>
        </p:nvGrpSpPr>
        <p:grpSpPr>
          <a:xfrm>
            <a:off x="15754414" y="2539830"/>
            <a:ext cx="2055501" cy="2216394"/>
            <a:chOff x="0" y="0"/>
            <a:chExt cx="2740669" cy="2955192"/>
          </a:xfrm>
        </p:grpSpPr>
        <p:sp>
          <p:nvSpPr>
            <p:cNvPr id="3" name="Freeform 4">
              <a:extLst>
                <a:ext uri="{FF2B5EF4-FFF2-40B4-BE49-F238E27FC236}">
                  <a16:creationId xmlns:a16="http://schemas.microsoft.com/office/drawing/2014/main" id="{14FBE588-C62F-622A-5E71-9E913C8E5C7F}"/>
                </a:ext>
              </a:extLst>
            </p:cNvPr>
            <p:cNvSpPr/>
            <p:nvPr/>
          </p:nvSpPr>
          <p:spPr>
            <a:xfrm>
              <a:off x="2479081" y="897073"/>
              <a:ext cx="261588" cy="261588"/>
            </a:xfrm>
            <a:custGeom>
              <a:avLst/>
              <a:gdLst/>
              <a:ahLst/>
              <a:cxnLst/>
              <a:rect l="l" t="t" r="r" b="b"/>
              <a:pathLst>
                <a:path w="261588" h="261588">
                  <a:moveTo>
                    <a:pt x="0" y="0"/>
                  </a:moveTo>
                  <a:lnTo>
                    <a:pt x="261588" y="0"/>
                  </a:lnTo>
                  <a:lnTo>
                    <a:pt x="261588" y="261588"/>
                  </a:lnTo>
                  <a:lnTo>
                    <a:pt x="0" y="261588"/>
                  </a:lnTo>
                  <a:lnTo>
                    <a:pt x="0" y="0"/>
                  </a:lnTo>
                  <a:close/>
                </a:path>
              </a:pathLst>
            </a:custGeom>
            <a:blipFill>
              <a:blip>
                <a:alphaModFix amt="19999"/>
                <a:extLst>
                  <a:ext uri="{96DAC541-7B7A-43D3-8B79-37D633B846F1}">
                    <asvg:svgBlip xmlns:asvg="http://schemas.microsoft.com/office/drawing/2016/SVG/main" r:embed="rId2"/>
                  </a:ext>
                </a:extLst>
              </a:blip>
              <a:stretch>
                <a:fillRect l="-526144" t="-65277" r="-295656" b="-559488"/>
              </a:stretch>
            </a:blipFill>
          </p:spPr>
          <p:txBody>
            <a:bodyPr/>
            <a:lstStyle/>
            <a:p>
              <a:endParaRPr lang="ru-UA"/>
            </a:p>
          </p:txBody>
        </p:sp>
        <p:sp>
          <p:nvSpPr>
            <p:cNvPr id="4" name="Freeform 5">
              <a:extLst>
                <a:ext uri="{FF2B5EF4-FFF2-40B4-BE49-F238E27FC236}">
                  <a16:creationId xmlns:a16="http://schemas.microsoft.com/office/drawing/2014/main" id="{673D8B3E-EDD7-B40F-11BF-DEEA71CC7095}"/>
                </a:ext>
              </a:extLst>
            </p:cNvPr>
            <p:cNvSpPr/>
            <p:nvPr/>
          </p:nvSpPr>
          <p:spPr>
            <a:xfrm>
              <a:off x="0" y="1794855"/>
              <a:ext cx="261588" cy="260720"/>
            </a:xfrm>
            <a:custGeom>
              <a:avLst/>
              <a:gdLst/>
              <a:ahLst/>
              <a:cxnLst/>
              <a:rect l="l" t="t" r="r" b="b"/>
              <a:pathLst>
                <a:path w="261588" h="260720">
                  <a:moveTo>
                    <a:pt x="0" y="0"/>
                  </a:moveTo>
                  <a:lnTo>
                    <a:pt x="261588" y="0"/>
                  </a:lnTo>
                  <a:lnTo>
                    <a:pt x="261588" y="260720"/>
                  </a:lnTo>
                  <a:lnTo>
                    <a:pt x="0" y="260720"/>
                  </a:lnTo>
                  <a:lnTo>
                    <a:pt x="0" y="0"/>
                  </a:lnTo>
                  <a:close/>
                </a:path>
              </a:pathLst>
            </a:custGeom>
            <a:blipFill>
              <a:blip>
                <a:alphaModFix amt="19999"/>
                <a:extLst>
                  <a:ext uri="{96DAC541-7B7A-43D3-8B79-37D633B846F1}">
                    <asvg:svgBlip xmlns:asvg="http://schemas.microsoft.com/office/drawing/2016/SVG/main" r:embed="rId3"/>
                  </a:ext>
                </a:extLst>
              </a:blip>
              <a:stretch>
                <a:fillRect l="-196132" t="-68559" r="-196277" b="-384996"/>
              </a:stretch>
            </a:blipFill>
          </p:spPr>
          <p:txBody>
            <a:bodyPr/>
            <a:lstStyle/>
            <a:p>
              <a:endParaRPr lang="ru-UA"/>
            </a:p>
          </p:txBody>
        </p:sp>
        <p:sp>
          <p:nvSpPr>
            <p:cNvPr id="5" name="Freeform 6">
              <a:extLst>
                <a:ext uri="{FF2B5EF4-FFF2-40B4-BE49-F238E27FC236}">
                  <a16:creationId xmlns:a16="http://schemas.microsoft.com/office/drawing/2014/main" id="{06F1C3D0-1873-E7CE-0C12-D49AF7127F53}"/>
                </a:ext>
              </a:extLst>
            </p:cNvPr>
            <p:cNvSpPr/>
            <p:nvPr/>
          </p:nvSpPr>
          <p:spPr>
            <a:xfrm>
              <a:off x="826360" y="204"/>
              <a:ext cx="261588" cy="261097"/>
            </a:xfrm>
            <a:custGeom>
              <a:avLst/>
              <a:gdLst/>
              <a:ahLst/>
              <a:cxnLst/>
              <a:rect l="l" t="t" r="r" b="b"/>
              <a:pathLst>
                <a:path w="261588" h="261097">
                  <a:moveTo>
                    <a:pt x="0" y="0"/>
                  </a:moveTo>
                  <a:lnTo>
                    <a:pt x="261588" y="0"/>
                  </a:lnTo>
                  <a:lnTo>
                    <a:pt x="261588" y="261097"/>
                  </a:lnTo>
                  <a:lnTo>
                    <a:pt x="0" y="261097"/>
                  </a:lnTo>
                  <a:lnTo>
                    <a:pt x="0" y="0"/>
                  </a:lnTo>
                  <a:close/>
                </a:path>
              </a:pathLst>
            </a:custGeom>
            <a:blipFill>
              <a:blip>
                <a:alphaModFix amt="19999"/>
                <a:extLst>
                  <a:ext uri="{96DAC541-7B7A-43D3-8B79-37D633B846F1}">
                    <asvg:svgBlip xmlns:asvg="http://schemas.microsoft.com/office/drawing/2016/SVG/main" r:embed="rId4"/>
                  </a:ext>
                </a:extLst>
              </a:blip>
              <a:stretch>
                <a:fillRect l="-196210" t="-65053" r="-622797" b="-755681"/>
              </a:stretch>
            </a:blipFill>
          </p:spPr>
          <p:txBody>
            <a:bodyPr/>
            <a:lstStyle/>
            <a:p>
              <a:endParaRPr lang="ru-UA"/>
            </a:p>
          </p:txBody>
        </p:sp>
        <p:sp>
          <p:nvSpPr>
            <p:cNvPr id="6" name="Freeform 7">
              <a:extLst>
                <a:ext uri="{FF2B5EF4-FFF2-40B4-BE49-F238E27FC236}">
                  <a16:creationId xmlns:a16="http://schemas.microsoft.com/office/drawing/2014/main" id="{92C828CD-D6F5-3393-2F0D-3132AD4C317E}"/>
                </a:ext>
              </a:extLst>
            </p:cNvPr>
            <p:cNvSpPr/>
            <p:nvPr/>
          </p:nvSpPr>
          <p:spPr>
            <a:xfrm>
              <a:off x="826360" y="2691914"/>
              <a:ext cx="261588" cy="263279"/>
            </a:xfrm>
            <a:custGeom>
              <a:avLst/>
              <a:gdLst/>
              <a:ahLst/>
              <a:cxnLst/>
              <a:rect l="l" t="t" r="r" b="b"/>
              <a:pathLst>
                <a:path w="261588" h="263279">
                  <a:moveTo>
                    <a:pt x="0" y="0"/>
                  </a:moveTo>
                  <a:lnTo>
                    <a:pt x="261588" y="0"/>
                  </a:lnTo>
                  <a:lnTo>
                    <a:pt x="261588" y="263278"/>
                  </a:lnTo>
                  <a:lnTo>
                    <a:pt x="0" y="263278"/>
                  </a:lnTo>
                  <a:lnTo>
                    <a:pt x="0" y="0"/>
                  </a:lnTo>
                  <a:close/>
                </a:path>
              </a:pathLst>
            </a:custGeom>
            <a:blipFill>
              <a:blip>
                <a:alphaModFix amt="19999"/>
                <a:extLst>
                  <a:ext uri="{96DAC541-7B7A-43D3-8B79-37D633B846F1}">
                    <asvg:svgBlip xmlns:asvg="http://schemas.microsoft.com/office/drawing/2016/SVG/main" r:embed="rId5"/>
                  </a:ext>
                </a:extLst>
              </a:blip>
              <a:stretch>
                <a:fillRect l="-596107" t="-296016" b="-295620"/>
              </a:stretch>
            </a:blipFill>
          </p:spPr>
          <p:txBody>
            <a:bodyPr/>
            <a:lstStyle/>
            <a:p>
              <a:endParaRPr lang="ru-UA"/>
            </a:p>
          </p:txBody>
        </p:sp>
        <p:sp>
          <p:nvSpPr>
            <p:cNvPr id="7" name="Freeform 8">
              <a:extLst>
                <a:ext uri="{FF2B5EF4-FFF2-40B4-BE49-F238E27FC236}">
                  <a16:creationId xmlns:a16="http://schemas.microsoft.com/office/drawing/2014/main" id="{A36C3BEC-E09D-535E-A6FF-B288D2507F63}"/>
                </a:ext>
              </a:extLst>
            </p:cNvPr>
            <p:cNvSpPr/>
            <p:nvPr/>
          </p:nvSpPr>
          <p:spPr>
            <a:xfrm>
              <a:off x="1652721" y="0"/>
              <a:ext cx="261588" cy="261588"/>
            </a:xfrm>
            <a:custGeom>
              <a:avLst/>
              <a:gdLst/>
              <a:ahLst/>
              <a:cxnLst/>
              <a:rect l="l" t="t" r="r" b="b"/>
              <a:pathLst>
                <a:path w="261588" h="261588">
                  <a:moveTo>
                    <a:pt x="0" y="0"/>
                  </a:moveTo>
                  <a:lnTo>
                    <a:pt x="261587" y="0"/>
                  </a:lnTo>
                  <a:lnTo>
                    <a:pt x="261587" y="261588"/>
                  </a:lnTo>
                  <a:lnTo>
                    <a:pt x="0" y="261588"/>
                  </a:lnTo>
                  <a:lnTo>
                    <a:pt x="0" y="0"/>
                  </a:lnTo>
                  <a:close/>
                </a:path>
              </a:pathLst>
            </a:custGeom>
            <a:blipFill>
              <a:blip>
                <a:alphaModFix amt="19999"/>
                <a:extLst>
                  <a:ext uri="{96DAC541-7B7A-43D3-8B79-37D633B846F1}">
                    <asvg:svgBlip xmlns:asvg="http://schemas.microsoft.com/office/drawing/2016/SVG/main" r:embed="rId6"/>
                  </a:ext>
                </a:extLst>
              </a:blip>
              <a:stretch>
                <a:fillRect l="-196465" t="-529594" r="-394514" b="-61386"/>
              </a:stretch>
            </a:blipFill>
          </p:spPr>
          <p:txBody>
            <a:bodyPr/>
            <a:lstStyle/>
            <a:p>
              <a:endParaRPr lang="ru-UA"/>
            </a:p>
          </p:txBody>
        </p:sp>
        <p:sp>
          <p:nvSpPr>
            <p:cNvPr id="8" name="Freeform 9">
              <a:extLst>
                <a:ext uri="{FF2B5EF4-FFF2-40B4-BE49-F238E27FC236}">
                  <a16:creationId xmlns:a16="http://schemas.microsoft.com/office/drawing/2014/main" id="{0489697B-75C1-FBF3-DCF2-7DBB5B498CD1}"/>
                </a:ext>
              </a:extLst>
            </p:cNvPr>
            <p:cNvSpPr/>
            <p:nvPr/>
          </p:nvSpPr>
          <p:spPr>
            <a:xfrm>
              <a:off x="1652721" y="2692379"/>
              <a:ext cx="261588" cy="262163"/>
            </a:xfrm>
            <a:custGeom>
              <a:avLst/>
              <a:gdLst/>
              <a:ahLst/>
              <a:cxnLst/>
              <a:rect l="l" t="t" r="r" b="b"/>
              <a:pathLst>
                <a:path w="261588" h="262163">
                  <a:moveTo>
                    <a:pt x="0" y="0"/>
                  </a:moveTo>
                  <a:lnTo>
                    <a:pt x="261587" y="0"/>
                  </a:lnTo>
                  <a:lnTo>
                    <a:pt x="261587" y="262162"/>
                  </a:lnTo>
                  <a:lnTo>
                    <a:pt x="0" y="262162"/>
                  </a:lnTo>
                  <a:lnTo>
                    <a:pt x="0" y="0"/>
                  </a:lnTo>
                  <a:close/>
                </a:path>
              </a:pathLst>
            </a:custGeom>
            <a:blipFill>
              <a:blip>
                <a:alphaModFix amt="19999"/>
                <a:extLst>
                  <a:ext uri="{96DAC541-7B7A-43D3-8B79-37D633B846F1}">
                    <asvg:svgBlip xmlns:asvg="http://schemas.microsoft.com/office/drawing/2016/SVG/main" r:embed="rId7"/>
                  </a:ext>
                </a:extLst>
              </a:blip>
              <a:stretch>
                <a:fillRect l="-104323" t="-68354" r="-651569" b="-784522"/>
              </a:stretch>
            </a:blipFill>
          </p:spPr>
          <p:txBody>
            <a:bodyPr/>
            <a:lstStyle/>
            <a:p>
              <a:endParaRPr lang="ru-UA"/>
            </a:p>
          </p:txBody>
        </p:sp>
        <p:sp>
          <p:nvSpPr>
            <p:cNvPr id="9" name="Freeform 10">
              <a:extLst>
                <a:ext uri="{FF2B5EF4-FFF2-40B4-BE49-F238E27FC236}">
                  <a16:creationId xmlns:a16="http://schemas.microsoft.com/office/drawing/2014/main" id="{034C422F-798A-2BDF-FD4A-84372A88E2F9}"/>
                </a:ext>
              </a:extLst>
            </p:cNvPr>
            <p:cNvSpPr/>
            <p:nvPr/>
          </p:nvSpPr>
          <p:spPr>
            <a:xfrm>
              <a:off x="2479081" y="1793899"/>
              <a:ext cx="261588" cy="263013"/>
            </a:xfrm>
            <a:custGeom>
              <a:avLst/>
              <a:gdLst/>
              <a:ahLst/>
              <a:cxnLst/>
              <a:rect l="l" t="t" r="r" b="b"/>
              <a:pathLst>
                <a:path w="261588" h="263013">
                  <a:moveTo>
                    <a:pt x="0" y="0"/>
                  </a:moveTo>
                  <a:lnTo>
                    <a:pt x="261588" y="0"/>
                  </a:lnTo>
                  <a:lnTo>
                    <a:pt x="261588" y="263014"/>
                  </a:lnTo>
                  <a:lnTo>
                    <a:pt x="0" y="263014"/>
                  </a:lnTo>
                  <a:lnTo>
                    <a:pt x="0" y="0"/>
                  </a:lnTo>
                  <a:close/>
                </a:path>
              </a:pathLst>
            </a:custGeom>
            <a:blipFill>
              <a:blip>
                <a:alphaModFix amt="19999"/>
                <a:extLst>
                  <a:ext uri="{96DAC541-7B7A-43D3-8B79-37D633B846F1}">
                    <asvg:svgBlip xmlns:asvg="http://schemas.microsoft.com/office/drawing/2016/SVG/main" r:embed="rId8"/>
                  </a:ext>
                </a:extLst>
              </a:blip>
              <a:stretch>
                <a:fillRect l="-98511" t="-65015" r="-653707" b="-780703"/>
              </a:stretch>
            </a:blipFill>
          </p:spPr>
          <p:txBody>
            <a:bodyPr/>
            <a:lstStyle/>
            <a:p>
              <a:endParaRPr lang="ru-UA"/>
            </a:p>
          </p:txBody>
        </p:sp>
        <p:sp>
          <p:nvSpPr>
            <p:cNvPr id="10" name="Freeform 11">
              <a:extLst>
                <a:ext uri="{FF2B5EF4-FFF2-40B4-BE49-F238E27FC236}">
                  <a16:creationId xmlns:a16="http://schemas.microsoft.com/office/drawing/2014/main" id="{C36415B4-8B8D-2830-CA36-424247B0F349}"/>
                </a:ext>
              </a:extLst>
            </p:cNvPr>
            <p:cNvSpPr/>
            <p:nvPr/>
          </p:nvSpPr>
          <p:spPr>
            <a:xfrm>
              <a:off x="0" y="897538"/>
              <a:ext cx="261588" cy="260472"/>
            </a:xfrm>
            <a:custGeom>
              <a:avLst/>
              <a:gdLst/>
              <a:ahLst/>
              <a:cxnLst/>
              <a:rect l="l" t="t" r="r" b="b"/>
              <a:pathLst>
                <a:path w="261588" h="260472">
                  <a:moveTo>
                    <a:pt x="0" y="0"/>
                  </a:moveTo>
                  <a:lnTo>
                    <a:pt x="261588" y="0"/>
                  </a:lnTo>
                  <a:lnTo>
                    <a:pt x="261588" y="260472"/>
                  </a:lnTo>
                  <a:lnTo>
                    <a:pt x="0" y="260472"/>
                  </a:lnTo>
                  <a:lnTo>
                    <a:pt x="0" y="0"/>
                  </a:lnTo>
                  <a:close/>
                </a:path>
              </a:pathLst>
            </a:custGeom>
            <a:blipFill>
              <a:blip>
                <a:alphaModFix amt="19999"/>
                <a:extLst>
                  <a:ext uri="{96DAC541-7B7A-43D3-8B79-37D633B846F1}">
                    <asvg:svgBlip xmlns:asvg="http://schemas.microsoft.com/office/drawing/2016/SVG/main" r:embed="rId9"/>
                  </a:ext>
                </a:extLst>
              </a:blip>
              <a:stretch>
                <a:fillRect l="-195868" t="-460480" r="-622732" b="-362054"/>
              </a:stretch>
            </a:blipFill>
          </p:spPr>
          <p:txBody>
            <a:bodyPr/>
            <a:lstStyle/>
            <a:p>
              <a:endParaRPr lang="ru-UA"/>
            </a:p>
          </p:txBody>
        </p:sp>
        <p:sp>
          <p:nvSpPr>
            <p:cNvPr id="11" name="Freeform 12">
              <a:extLst>
                <a:ext uri="{FF2B5EF4-FFF2-40B4-BE49-F238E27FC236}">
                  <a16:creationId xmlns:a16="http://schemas.microsoft.com/office/drawing/2014/main" id="{FCE3FEB4-7A1F-E4BD-52E2-DB4DDA4342FF}"/>
                </a:ext>
              </a:extLst>
            </p:cNvPr>
            <p:cNvSpPr/>
            <p:nvPr/>
          </p:nvSpPr>
          <p:spPr>
            <a:xfrm>
              <a:off x="826360" y="897073"/>
              <a:ext cx="261588" cy="261588"/>
            </a:xfrm>
            <a:custGeom>
              <a:avLst/>
              <a:gdLst/>
              <a:ahLst/>
              <a:cxnLst/>
              <a:rect l="l" t="t" r="r" b="b"/>
              <a:pathLst>
                <a:path w="261588" h="261588">
                  <a:moveTo>
                    <a:pt x="0" y="0"/>
                  </a:moveTo>
                  <a:lnTo>
                    <a:pt x="261588" y="0"/>
                  </a:lnTo>
                  <a:lnTo>
                    <a:pt x="261588" y="261588"/>
                  </a:lnTo>
                  <a:lnTo>
                    <a:pt x="0" y="261588"/>
                  </a:lnTo>
                  <a:lnTo>
                    <a:pt x="0" y="0"/>
                  </a:lnTo>
                  <a:close/>
                </a:path>
              </a:pathLst>
            </a:custGeom>
            <a:blipFill>
              <a:blip>
                <a:alphaModFix amt="19999"/>
                <a:extLst>
                  <a:ext uri="{96DAC541-7B7A-43D3-8B79-37D633B846F1}">
                    <asvg:svgBlip xmlns:asvg="http://schemas.microsoft.com/office/drawing/2016/SVG/main" r:embed="rId10"/>
                  </a:ext>
                </a:extLst>
              </a:blip>
              <a:stretch>
                <a:fillRect l="-179916" t="-32145" r="-180335" b="-328107"/>
              </a:stretch>
            </a:blipFill>
          </p:spPr>
          <p:txBody>
            <a:bodyPr/>
            <a:lstStyle/>
            <a:p>
              <a:endParaRPr lang="ru-UA"/>
            </a:p>
          </p:txBody>
        </p:sp>
        <p:sp>
          <p:nvSpPr>
            <p:cNvPr id="12" name="Freeform 13">
              <a:extLst>
                <a:ext uri="{FF2B5EF4-FFF2-40B4-BE49-F238E27FC236}">
                  <a16:creationId xmlns:a16="http://schemas.microsoft.com/office/drawing/2014/main" id="{25CD8C0D-CEFF-032D-D4D4-037493BF78DB}"/>
                </a:ext>
              </a:extLst>
            </p:cNvPr>
            <p:cNvSpPr/>
            <p:nvPr/>
          </p:nvSpPr>
          <p:spPr>
            <a:xfrm>
              <a:off x="826360" y="1794493"/>
              <a:ext cx="261588" cy="261588"/>
            </a:xfrm>
            <a:custGeom>
              <a:avLst/>
              <a:gdLst/>
              <a:ahLst/>
              <a:cxnLst/>
              <a:rect l="l" t="t" r="r" b="b"/>
              <a:pathLst>
                <a:path w="261588" h="261588">
                  <a:moveTo>
                    <a:pt x="0" y="0"/>
                  </a:moveTo>
                  <a:lnTo>
                    <a:pt x="261588" y="0"/>
                  </a:lnTo>
                  <a:lnTo>
                    <a:pt x="261588" y="261588"/>
                  </a:lnTo>
                  <a:lnTo>
                    <a:pt x="0" y="261588"/>
                  </a:lnTo>
                  <a:lnTo>
                    <a:pt x="0" y="0"/>
                  </a:lnTo>
                  <a:close/>
                </a:path>
              </a:pathLst>
            </a:custGeom>
            <a:blipFill>
              <a:blip>
                <a:alphaModFix amt="19999"/>
                <a:extLst>
                  <a:ext uri="{96DAC541-7B7A-43D3-8B79-37D633B846F1}">
                    <asvg:svgBlip xmlns:asvg="http://schemas.microsoft.com/office/drawing/2016/SVG/main" r:embed="rId11"/>
                  </a:ext>
                </a:extLst>
              </a:blip>
              <a:stretch>
                <a:fillRect l="-596443" t="-202596" r="-128457" b="-571470"/>
              </a:stretch>
            </a:blipFill>
          </p:spPr>
          <p:txBody>
            <a:bodyPr/>
            <a:lstStyle/>
            <a:p>
              <a:endParaRPr lang="ru-UA"/>
            </a:p>
          </p:txBody>
        </p:sp>
        <p:sp>
          <p:nvSpPr>
            <p:cNvPr id="13" name="Freeform 14">
              <a:extLst>
                <a:ext uri="{FF2B5EF4-FFF2-40B4-BE49-F238E27FC236}">
                  <a16:creationId xmlns:a16="http://schemas.microsoft.com/office/drawing/2014/main" id="{D9F7541D-2D9D-9C28-0272-6C3FF14822FC}"/>
                </a:ext>
              </a:extLst>
            </p:cNvPr>
            <p:cNvSpPr/>
            <p:nvPr/>
          </p:nvSpPr>
          <p:spPr>
            <a:xfrm>
              <a:off x="1652721" y="897315"/>
              <a:ext cx="261588" cy="261008"/>
            </a:xfrm>
            <a:custGeom>
              <a:avLst/>
              <a:gdLst/>
              <a:ahLst/>
              <a:cxnLst/>
              <a:rect l="l" t="t" r="r" b="b"/>
              <a:pathLst>
                <a:path w="261588" h="261008">
                  <a:moveTo>
                    <a:pt x="0" y="0"/>
                  </a:moveTo>
                  <a:lnTo>
                    <a:pt x="261587" y="0"/>
                  </a:lnTo>
                  <a:lnTo>
                    <a:pt x="261587" y="261007"/>
                  </a:lnTo>
                  <a:lnTo>
                    <a:pt x="0" y="261007"/>
                  </a:lnTo>
                  <a:lnTo>
                    <a:pt x="0" y="0"/>
                  </a:lnTo>
                  <a:close/>
                </a:path>
              </a:pathLst>
            </a:custGeom>
            <a:blipFill>
              <a:blip>
                <a:alphaModFix amt="19999"/>
                <a:extLst>
                  <a:ext uri="{96DAC541-7B7A-43D3-8B79-37D633B846F1}">
                    <asvg:svgBlip xmlns:asvg="http://schemas.microsoft.com/office/drawing/2016/SVG/main" r:embed="rId12"/>
                  </a:ext>
                </a:extLst>
              </a:blip>
              <a:stretch>
                <a:fillRect l="-737450" t="-393865" r="-81485" b="-427112"/>
              </a:stretch>
            </a:blipFill>
          </p:spPr>
          <p:txBody>
            <a:bodyPr/>
            <a:lstStyle/>
            <a:p>
              <a:endParaRPr lang="ru-UA"/>
            </a:p>
          </p:txBody>
        </p:sp>
        <p:sp>
          <p:nvSpPr>
            <p:cNvPr id="14" name="Freeform 15">
              <a:extLst>
                <a:ext uri="{FF2B5EF4-FFF2-40B4-BE49-F238E27FC236}">
                  <a16:creationId xmlns:a16="http://schemas.microsoft.com/office/drawing/2014/main" id="{3DC0F659-DEBC-89B2-C80E-6EF4E22BFB11}"/>
                </a:ext>
              </a:extLst>
            </p:cNvPr>
            <p:cNvSpPr/>
            <p:nvPr/>
          </p:nvSpPr>
          <p:spPr>
            <a:xfrm>
              <a:off x="1652721" y="1794693"/>
              <a:ext cx="261588" cy="261110"/>
            </a:xfrm>
            <a:custGeom>
              <a:avLst/>
              <a:gdLst/>
              <a:ahLst/>
              <a:cxnLst/>
              <a:rect l="l" t="t" r="r" b="b"/>
              <a:pathLst>
                <a:path w="261588" h="261110">
                  <a:moveTo>
                    <a:pt x="0" y="0"/>
                  </a:moveTo>
                  <a:lnTo>
                    <a:pt x="261587" y="0"/>
                  </a:lnTo>
                  <a:lnTo>
                    <a:pt x="261587" y="261109"/>
                  </a:lnTo>
                  <a:lnTo>
                    <a:pt x="0" y="261109"/>
                  </a:lnTo>
                  <a:lnTo>
                    <a:pt x="0" y="0"/>
                  </a:lnTo>
                  <a:close/>
                </a:path>
              </a:pathLst>
            </a:custGeom>
            <a:blipFill>
              <a:blip>
                <a:alphaModFix amt="19999"/>
                <a:extLst>
                  <a:ext uri="{96DAC541-7B7A-43D3-8B79-37D633B846F1}">
                    <asvg:svgBlip xmlns:asvg="http://schemas.microsoft.com/office/drawing/2016/SVG/main" r:embed="rId13"/>
                  </a:ext>
                </a:extLst>
              </a:blip>
              <a:stretch>
                <a:fillRect l="-221018" t="-56094" r="-584605" b="-705823"/>
              </a:stretch>
            </a:blipFill>
          </p:spPr>
          <p:txBody>
            <a:bodyPr/>
            <a:lstStyle/>
            <a:p>
              <a:endParaRPr lang="ru-UA"/>
            </a:p>
          </p:txBody>
        </p:sp>
      </p:grpSp>
      <p:sp>
        <p:nvSpPr>
          <p:cNvPr id="15" name="Freeform 20">
            <a:extLst>
              <a:ext uri="{FF2B5EF4-FFF2-40B4-BE49-F238E27FC236}">
                <a16:creationId xmlns:a16="http://schemas.microsoft.com/office/drawing/2014/main" id="{A27E4F29-241E-F0C3-98F6-D3DA57EFF6F8}"/>
              </a:ext>
            </a:extLst>
          </p:cNvPr>
          <p:cNvSpPr/>
          <p:nvPr/>
        </p:nvSpPr>
        <p:spPr>
          <a:xfrm>
            <a:off x="15114731" y="575270"/>
            <a:ext cx="3160864" cy="3213447"/>
          </a:xfrm>
          <a:custGeom>
            <a:avLst/>
            <a:gdLst/>
            <a:ahLst/>
            <a:cxnLst/>
            <a:rect l="l" t="t" r="r" b="b"/>
            <a:pathLst>
              <a:path w="3160864" h="3213447">
                <a:moveTo>
                  <a:pt x="0" y="0"/>
                </a:moveTo>
                <a:lnTo>
                  <a:pt x="3160864" y="0"/>
                </a:lnTo>
                <a:lnTo>
                  <a:pt x="3160864" y="3213447"/>
                </a:lnTo>
                <a:lnTo>
                  <a:pt x="0" y="3213447"/>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ru-UA"/>
          </a:p>
        </p:txBody>
      </p:sp>
      <p:sp>
        <p:nvSpPr>
          <p:cNvPr id="16" name="Freeform 21">
            <a:extLst>
              <a:ext uri="{FF2B5EF4-FFF2-40B4-BE49-F238E27FC236}">
                <a16:creationId xmlns:a16="http://schemas.microsoft.com/office/drawing/2014/main" id="{121192BC-017B-B8ED-3E1A-32CDCD0EFBC3}"/>
              </a:ext>
            </a:extLst>
          </p:cNvPr>
          <p:cNvSpPr/>
          <p:nvPr/>
        </p:nvSpPr>
        <p:spPr>
          <a:xfrm>
            <a:off x="881837" y="5684608"/>
            <a:ext cx="5370167" cy="3457045"/>
          </a:xfrm>
          <a:custGeom>
            <a:avLst/>
            <a:gdLst/>
            <a:ahLst/>
            <a:cxnLst/>
            <a:rect l="l" t="t" r="r" b="b"/>
            <a:pathLst>
              <a:path w="5370167" h="3457045">
                <a:moveTo>
                  <a:pt x="0" y="0"/>
                </a:moveTo>
                <a:lnTo>
                  <a:pt x="5370167" y="0"/>
                </a:lnTo>
                <a:lnTo>
                  <a:pt x="5370167" y="3457045"/>
                </a:lnTo>
                <a:lnTo>
                  <a:pt x="0" y="3457045"/>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endParaRPr lang="ru-UA"/>
          </a:p>
        </p:txBody>
      </p:sp>
      <p:sp>
        <p:nvSpPr>
          <p:cNvPr id="17" name="TextBox 22">
            <a:extLst>
              <a:ext uri="{FF2B5EF4-FFF2-40B4-BE49-F238E27FC236}">
                <a16:creationId xmlns:a16="http://schemas.microsoft.com/office/drawing/2014/main" id="{3E6BB6F2-229D-CE64-90BA-22BBE4A803ED}"/>
              </a:ext>
            </a:extLst>
          </p:cNvPr>
          <p:cNvSpPr txBox="1"/>
          <p:nvPr/>
        </p:nvSpPr>
        <p:spPr>
          <a:xfrm>
            <a:off x="2286000" y="1240020"/>
            <a:ext cx="17350689" cy="1012650"/>
          </a:xfrm>
          <a:prstGeom prst="rect">
            <a:avLst/>
          </a:prstGeom>
        </p:spPr>
        <p:txBody>
          <a:bodyPr lIns="0" tIns="0" rIns="0" bIns="0" rtlCol="0" anchor="t">
            <a:spAutoFit/>
          </a:bodyPr>
          <a:lstStyle/>
          <a:p>
            <a:pPr algn="l">
              <a:lnSpc>
                <a:spcPts val="8160"/>
              </a:lnSpc>
            </a:pPr>
            <a:r>
              <a:rPr lang="en-US" sz="6800" b="1" dirty="0">
                <a:solidFill>
                  <a:srgbClr val="D12927"/>
                </a:solidFill>
                <a:latin typeface="Lora Bold"/>
                <a:ea typeface="Lora Bold"/>
                <a:cs typeface="Lora Bold"/>
                <a:sym typeface="Lora Bold"/>
              </a:rPr>
              <a:t>СУМА ФІНАНСОВИХ КОШТІВ</a:t>
            </a:r>
          </a:p>
        </p:txBody>
      </p:sp>
      <p:sp>
        <p:nvSpPr>
          <p:cNvPr id="18" name="TextBox 23">
            <a:extLst>
              <a:ext uri="{FF2B5EF4-FFF2-40B4-BE49-F238E27FC236}">
                <a16:creationId xmlns:a16="http://schemas.microsoft.com/office/drawing/2014/main" id="{80896BD5-A803-28AB-AF17-21AF1D0526C2}"/>
              </a:ext>
            </a:extLst>
          </p:cNvPr>
          <p:cNvSpPr txBox="1"/>
          <p:nvPr/>
        </p:nvSpPr>
        <p:spPr>
          <a:xfrm>
            <a:off x="648939" y="2863886"/>
            <a:ext cx="15105475" cy="2641749"/>
          </a:xfrm>
          <a:prstGeom prst="rect">
            <a:avLst/>
          </a:prstGeom>
        </p:spPr>
        <p:txBody>
          <a:bodyPr lIns="0" tIns="0" rIns="0" bIns="0" rtlCol="0" anchor="t">
            <a:spAutoFit/>
          </a:bodyPr>
          <a:lstStyle/>
          <a:p>
            <a:pPr algn="ctr">
              <a:lnSpc>
                <a:spcPts val="5087"/>
              </a:lnSpc>
            </a:pPr>
            <a:r>
              <a:rPr lang="en-US" sz="4239" b="1" i="1" dirty="0" err="1">
                <a:solidFill>
                  <a:srgbClr val="9B7E1E"/>
                </a:solidFill>
                <a:latin typeface="Cormorant Garamond Bold Italics"/>
                <a:ea typeface="Cormorant Garamond Bold Italics"/>
                <a:cs typeface="Cormorant Garamond Bold Italics"/>
                <a:sym typeface="Cormorant Garamond Bold Italics"/>
              </a:rPr>
              <a:t>Загальна</a:t>
            </a:r>
            <a:r>
              <a:rPr lang="en-US" sz="4239" b="1" i="1" dirty="0">
                <a:solidFill>
                  <a:srgbClr val="9B7E1E"/>
                </a:solidFill>
                <a:latin typeface="Cormorant Garamond Bold Italics"/>
                <a:ea typeface="Cormorant Garamond Bold Italics"/>
                <a:cs typeface="Cormorant Garamond Bold Italics"/>
                <a:sym typeface="Cormorant Garamond Bold Italics"/>
              </a:rPr>
              <a:t> </a:t>
            </a:r>
            <a:r>
              <a:rPr lang="en-US" sz="4239" b="1" i="1" dirty="0" err="1">
                <a:solidFill>
                  <a:srgbClr val="9B7E1E"/>
                </a:solidFill>
                <a:latin typeface="Cormorant Garamond Bold Italics"/>
                <a:ea typeface="Cormorant Garamond Bold Italics"/>
                <a:cs typeface="Cormorant Garamond Bold Italics"/>
                <a:sym typeface="Cormorant Garamond Bold Italics"/>
              </a:rPr>
              <a:t>орієнтовна</a:t>
            </a:r>
            <a:r>
              <a:rPr lang="en-US" sz="4239" b="1" i="1" dirty="0">
                <a:solidFill>
                  <a:srgbClr val="9B7E1E"/>
                </a:solidFill>
                <a:latin typeface="Cormorant Garamond Bold Italics"/>
                <a:ea typeface="Cormorant Garamond Bold Italics"/>
                <a:cs typeface="Cormorant Garamond Bold Italics"/>
                <a:sym typeface="Cormorant Garamond Bold Italics"/>
              </a:rPr>
              <a:t> </a:t>
            </a:r>
            <a:r>
              <a:rPr lang="en-US" sz="4239" b="1" i="1" dirty="0" err="1">
                <a:solidFill>
                  <a:srgbClr val="9B7E1E"/>
                </a:solidFill>
                <a:latin typeface="Cormorant Garamond Bold Italics"/>
                <a:ea typeface="Cormorant Garamond Bold Italics"/>
                <a:cs typeface="Cormorant Garamond Bold Italics"/>
                <a:sym typeface="Cormorant Garamond Bold Italics"/>
              </a:rPr>
              <a:t>сума</a:t>
            </a:r>
            <a:r>
              <a:rPr lang="en-US" sz="4239" b="1" i="1" dirty="0">
                <a:solidFill>
                  <a:srgbClr val="9B7E1E"/>
                </a:solidFill>
                <a:latin typeface="Cormorant Garamond Bold Italics"/>
                <a:ea typeface="Cormorant Garamond Bold Italics"/>
                <a:cs typeface="Cormorant Garamond Bold Italics"/>
                <a:sym typeface="Cormorant Garamond Bold Italics"/>
              </a:rPr>
              <a:t>, </a:t>
            </a:r>
            <a:r>
              <a:rPr lang="en-US" sz="4239" b="1" i="1" dirty="0" err="1">
                <a:solidFill>
                  <a:srgbClr val="9B7E1E"/>
                </a:solidFill>
                <a:latin typeface="Cormorant Garamond Bold Italics"/>
                <a:ea typeface="Cormorant Garamond Bold Italics"/>
                <a:cs typeface="Cormorant Garamond Bold Italics"/>
                <a:sym typeface="Cormorant Garamond Bold Italics"/>
              </a:rPr>
              <a:t>доступна</a:t>
            </a:r>
            <a:r>
              <a:rPr lang="en-US" sz="4239" b="1" i="1" dirty="0">
                <a:solidFill>
                  <a:srgbClr val="9B7E1E"/>
                </a:solidFill>
                <a:latin typeface="Cormorant Garamond Bold Italics"/>
                <a:ea typeface="Cormorant Garamond Bold Italics"/>
                <a:cs typeface="Cormorant Garamond Bold Italics"/>
                <a:sym typeface="Cormorant Garamond Bold Italics"/>
              </a:rPr>
              <a:t> в </a:t>
            </a:r>
            <a:r>
              <a:rPr lang="en-US" sz="4239" b="1" i="1" dirty="0" err="1">
                <a:solidFill>
                  <a:srgbClr val="9B7E1E"/>
                </a:solidFill>
                <a:latin typeface="Cormorant Garamond Bold Italics"/>
                <a:ea typeface="Cormorant Garamond Bold Italics"/>
                <a:cs typeface="Cormorant Garamond Bold Italics"/>
                <a:sym typeface="Cormorant Garamond Bold Italics"/>
              </a:rPr>
              <a:t>рамках</a:t>
            </a:r>
            <a:r>
              <a:rPr lang="en-US" sz="4239" b="1" i="1" dirty="0">
                <a:solidFill>
                  <a:srgbClr val="9B7E1E"/>
                </a:solidFill>
                <a:latin typeface="Cormorant Garamond Bold Italics"/>
                <a:ea typeface="Cormorant Garamond Bold Italics"/>
                <a:cs typeface="Cormorant Garamond Bold Italics"/>
                <a:sym typeface="Cormorant Garamond Bold Italics"/>
              </a:rPr>
              <a:t> </a:t>
            </a:r>
            <a:r>
              <a:rPr lang="en-US" sz="4239" b="1" i="1" dirty="0" err="1">
                <a:solidFill>
                  <a:srgbClr val="9B7E1E"/>
                </a:solidFill>
                <a:latin typeface="Cormorant Garamond Bold Italics"/>
                <a:ea typeface="Cormorant Garamond Bold Italics"/>
                <a:cs typeface="Cormorant Garamond Bold Italics"/>
                <a:sym typeface="Cormorant Garamond Bold Italics"/>
              </a:rPr>
              <a:t>цього</a:t>
            </a:r>
            <a:r>
              <a:rPr lang="en-US" sz="4239" b="1" i="1" dirty="0">
                <a:solidFill>
                  <a:srgbClr val="9B7E1E"/>
                </a:solidFill>
                <a:latin typeface="Cormorant Garamond Bold Italics"/>
                <a:ea typeface="Cormorant Garamond Bold Italics"/>
                <a:cs typeface="Cormorant Garamond Bold Italics"/>
                <a:sym typeface="Cormorant Garamond Bold Italics"/>
              </a:rPr>
              <a:t> </a:t>
            </a:r>
            <a:r>
              <a:rPr lang="en-US" sz="4239" b="1" i="1" dirty="0" err="1">
                <a:solidFill>
                  <a:srgbClr val="9B7E1E"/>
                </a:solidFill>
                <a:latin typeface="Cormorant Garamond Bold Italics"/>
                <a:ea typeface="Cormorant Garamond Bold Italics"/>
                <a:cs typeface="Cormorant Garamond Bold Italics"/>
                <a:sym typeface="Cormorant Garamond Bold Italics"/>
              </a:rPr>
              <a:t>конкурсу</a:t>
            </a:r>
            <a:r>
              <a:rPr lang="en-US" sz="4239" b="1" i="1" dirty="0">
                <a:solidFill>
                  <a:srgbClr val="9B7E1E"/>
                </a:solidFill>
                <a:latin typeface="Cormorant Garamond Bold Italics"/>
                <a:ea typeface="Cormorant Garamond Bold Italics"/>
                <a:cs typeface="Cormorant Garamond Bold Italics"/>
                <a:sym typeface="Cormorant Garamond Bold Italics"/>
              </a:rPr>
              <a:t> </a:t>
            </a:r>
            <a:r>
              <a:rPr lang="en-US" sz="4239" b="1" i="1" dirty="0" err="1">
                <a:solidFill>
                  <a:srgbClr val="9B7E1E"/>
                </a:solidFill>
                <a:latin typeface="Cormorant Garamond Bold Italics"/>
                <a:ea typeface="Cormorant Garamond Bold Italics"/>
                <a:cs typeface="Cormorant Garamond Bold Italics"/>
                <a:sym typeface="Cormorant Garamond Bold Italics"/>
              </a:rPr>
              <a:t>пропозицій</a:t>
            </a:r>
            <a:r>
              <a:rPr lang="en-US" sz="4239" b="1" i="1" dirty="0">
                <a:solidFill>
                  <a:srgbClr val="9B7E1E"/>
                </a:solidFill>
                <a:latin typeface="Cormorant Garamond Bold Italics"/>
                <a:ea typeface="Cormorant Garamond Bold Italics"/>
                <a:cs typeface="Cormorant Garamond Bold Italics"/>
                <a:sym typeface="Cormorant Garamond Bold Italics"/>
              </a:rPr>
              <a:t>, </a:t>
            </a:r>
            <a:r>
              <a:rPr lang="en-US" sz="4239" b="1" i="1" dirty="0" err="1">
                <a:solidFill>
                  <a:srgbClr val="DC281F"/>
                </a:solidFill>
                <a:latin typeface="Cormorant Garamond Bold Italics"/>
                <a:ea typeface="Cormorant Garamond Bold Italics"/>
                <a:cs typeface="Cormorant Garamond Bold Italics"/>
                <a:sym typeface="Cormorant Garamond Bold Italics"/>
              </a:rPr>
              <a:t>становить</a:t>
            </a:r>
            <a:r>
              <a:rPr lang="en-US" sz="4239" b="1" i="1" dirty="0">
                <a:solidFill>
                  <a:srgbClr val="DC281F"/>
                </a:solidFill>
                <a:latin typeface="Cormorant Garamond Bold Italics"/>
                <a:ea typeface="Cormorant Garamond Bold Italics"/>
                <a:cs typeface="Cormorant Garamond Bold Italics"/>
                <a:sym typeface="Cormorant Garamond Bold Italics"/>
              </a:rPr>
              <a:t> </a:t>
            </a:r>
            <a:r>
              <a:rPr lang="uk-UA" sz="4239" b="1" i="1" dirty="0">
                <a:solidFill>
                  <a:srgbClr val="DC281F"/>
                </a:solidFill>
                <a:latin typeface="Cormorant Garamond Bold Italics"/>
                <a:ea typeface="Cormorant Garamond Bold Italics"/>
                <a:cs typeface="Cormorant Garamond Bold Italics"/>
                <a:sym typeface="Cormorant Garamond Bold Italics"/>
              </a:rPr>
              <a:t>2 0</a:t>
            </a:r>
            <a:r>
              <a:rPr lang="en-US" sz="4239" b="1" i="1" dirty="0">
                <a:solidFill>
                  <a:srgbClr val="DC281F"/>
                </a:solidFill>
                <a:latin typeface="Cormorant Garamond Bold Italics"/>
                <a:ea typeface="Cormorant Garamond Bold Italics"/>
                <a:cs typeface="Cormorant Garamond Bold Italics"/>
                <a:sym typeface="Cormorant Garamond Bold Italics"/>
              </a:rPr>
              <a:t>00 000 </a:t>
            </a:r>
            <a:r>
              <a:rPr lang="en-US" sz="4239" b="1" i="1" dirty="0" err="1">
                <a:solidFill>
                  <a:srgbClr val="DC281F"/>
                </a:solidFill>
                <a:latin typeface="Cormorant Garamond Bold Italics"/>
                <a:ea typeface="Cormorant Garamond Bold Italics"/>
                <a:cs typeface="Cormorant Garamond Bold Italics"/>
                <a:sym typeface="Cormorant Garamond Bold Italics"/>
              </a:rPr>
              <a:t>євро</a:t>
            </a:r>
            <a:r>
              <a:rPr lang="en-US" sz="4239" b="1" i="1" dirty="0">
                <a:solidFill>
                  <a:srgbClr val="DC281F"/>
                </a:solidFill>
                <a:latin typeface="Cormorant Garamond Bold Italics"/>
                <a:ea typeface="Cormorant Garamond Bold Italics"/>
                <a:cs typeface="Cormorant Garamond Bold Italics"/>
                <a:sym typeface="Cormorant Garamond Bold Italics"/>
              </a:rPr>
              <a:t>.</a:t>
            </a:r>
          </a:p>
          <a:p>
            <a:pPr algn="ctr">
              <a:lnSpc>
                <a:spcPts val="5233"/>
              </a:lnSpc>
            </a:pPr>
            <a:r>
              <a:rPr lang="en-US" sz="4361" b="1" i="1" dirty="0" err="1">
                <a:solidFill>
                  <a:srgbClr val="9B7E1E"/>
                </a:solidFill>
                <a:latin typeface="Cormorant Garamond Bold Italics"/>
                <a:ea typeface="Cormorant Garamond Bold Italics"/>
                <a:cs typeface="Cormorant Garamond Bold Italics"/>
                <a:sym typeface="Cormorant Garamond Bold Italics"/>
              </a:rPr>
              <a:t>Будь-яка</a:t>
            </a:r>
            <a:r>
              <a:rPr lang="en-US" sz="4361" b="1" i="1" dirty="0">
                <a:solidFill>
                  <a:srgbClr val="9B7E1E"/>
                </a:solidFill>
                <a:latin typeface="Cormorant Garamond Bold Italics"/>
                <a:ea typeface="Cormorant Garamond Bold Italics"/>
                <a:cs typeface="Cormorant Garamond Bold Italics"/>
                <a:sym typeface="Cormorant Garamond Bold Italics"/>
              </a:rPr>
              <a:t> </a:t>
            </a:r>
            <a:r>
              <a:rPr lang="en-US" sz="4361" b="1" i="1" dirty="0" err="1">
                <a:solidFill>
                  <a:srgbClr val="9B7E1E"/>
                </a:solidFill>
                <a:latin typeface="Cormorant Garamond Bold Italics"/>
                <a:ea typeface="Cormorant Garamond Bold Italics"/>
                <a:cs typeface="Cormorant Garamond Bold Italics"/>
                <a:sym typeface="Cormorant Garamond Bold Italics"/>
              </a:rPr>
              <a:t>заявка</a:t>
            </a:r>
            <a:r>
              <a:rPr lang="en-US" sz="4361" b="1" i="1" dirty="0">
                <a:solidFill>
                  <a:srgbClr val="9B7E1E"/>
                </a:solidFill>
                <a:latin typeface="Cormorant Garamond Bold Italics"/>
                <a:ea typeface="Cormorant Garamond Bold Italics"/>
                <a:cs typeface="Cormorant Garamond Bold Italics"/>
                <a:sym typeface="Cormorant Garamond Bold Italics"/>
              </a:rPr>
              <a:t> </a:t>
            </a:r>
            <a:r>
              <a:rPr lang="en-US" sz="4361" b="1" i="1" dirty="0" err="1">
                <a:solidFill>
                  <a:srgbClr val="9B7E1E"/>
                </a:solidFill>
                <a:latin typeface="Cormorant Garamond Bold Italics"/>
                <a:ea typeface="Cormorant Garamond Bold Italics"/>
                <a:cs typeface="Cormorant Garamond Bold Italics"/>
                <a:sym typeface="Cormorant Garamond Bold Italics"/>
              </a:rPr>
              <a:t>на</a:t>
            </a:r>
            <a:r>
              <a:rPr lang="en-US" sz="4361" b="1" i="1" dirty="0">
                <a:solidFill>
                  <a:srgbClr val="9B7E1E"/>
                </a:solidFill>
                <a:latin typeface="Cormorant Garamond Bold Italics"/>
                <a:ea typeface="Cormorant Garamond Bold Italics"/>
                <a:cs typeface="Cormorant Garamond Bold Italics"/>
                <a:sym typeface="Cormorant Garamond Bold Italics"/>
              </a:rPr>
              <a:t> </a:t>
            </a:r>
            <a:r>
              <a:rPr lang="en-US" sz="4361" b="1" i="1" dirty="0" err="1">
                <a:solidFill>
                  <a:srgbClr val="9B7E1E"/>
                </a:solidFill>
                <a:latin typeface="Cormorant Garamond Bold Italics"/>
                <a:ea typeface="Cormorant Garamond Bold Italics"/>
                <a:cs typeface="Cormorant Garamond Bold Italics"/>
                <a:sym typeface="Cormorant Garamond Bold Italics"/>
              </a:rPr>
              <a:t>грант</a:t>
            </a:r>
            <a:r>
              <a:rPr lang="en-US" sz="4361" b="1" i="1" dirty="0">
                <a:solidFill>
                  <a:srgbClr val="9B7E1E"/>
                </a:solidFill>
                <a:latin typeface="Cormorant Garamond Bold Italics"/>
                <a:ea typeface="Cormorant Garamond Bold Italics"/>
                <a:cs typeface="Cormorant Garamond Bold Italics"/>
                <a:sym typeface="Cormorant Garamond Bold Italics"/>
              </a:rPr>
              <a:t> </a:t>
            </a:r>
            <a:r>
              <a:rPr lang="en-US" sz="4361" b="1" i="1" dirty="0" err="1">
                <a:solidFill>
                  <a:srgbClr val="9B7E1E"/>
                </a:solidFill>
                <a:latin typeface="Cormorant Garamond Bold Italics"/>
                <a:ea typeface="Cormorant Garamond Bold Italics"/>
                <a:cs typeface="Cormorant Garamond Bold Italics"/>
                <a:sym typeface="Cormorant Garamond Bold Italics"/>
              </a:rPr>
              <a:t>повинна</a:t>
            </a:r>
            <a:r>
              <a:rPr lang="en-US" sz="4361" b="1" i="1" dirty="0">
                <a:solidFill>
                  <a:srgbClr val="9B7E1E"/>
                </a:solidFill>
                <a:latin typeface="Cormorant Garamond Bold Italics"/>
                <a:ea typeface="Cormorant Garamond Bold Italics"/>
                <a:cs typeface="Cormorant Garamond Bold Italics"/>
                <a:sym typeface="Cormorant Garamond Bold Italics"/>
              </a:rPr>
              <a:t> </a:t>
            </a:r>
            <a:r>
              <a:rPr lang="en-US" sz="4361" b="1" i="1" dirty="0" err="1">
                <a:solidFill>
                  <a:srgbClr val="9B7E1E"/>
                </a:solidFill>
                <a:latin typeface="Cormorant Garamond Bold Italics"/>
                <a:ea typeface="Cormorant Garamond Bold Italics"/>
                <a:cs typeface="Cormorant Garamond Bold Italics"/>
                <a:sym typeface="Cormorant Garamond Bold Italics"/>
              </a:rPr>
              <a:t>передбачати</a:t>
            </a:r>
            <a:r>
              <a:rPr lang="en-US" sz="4361" b="1" i="1" dirty="0">
                <a:solidFill>
                  <a:srgbClr val="9B7E1E"/>
                </a:solidFill>
                <a:latin typeface="Cormorant Garamond Bold Italics"/>
                <a:ea typeface="Cormorant Garamond Bold Italics"/>
                <a:cs typeface="Cormorant Garamond Bold Italics"/>
                <a:sym typeface="Cormorant Garamond Bold Italics"/>
              </a:rPr>
              <a:t> </a:t>
            </a:r>
            <a:r>
              <a:rPr lang="en-US" sz="4361" b="1" i="1" dirty="0" err="1">
                <a:solidFill>
                  <a:srgbClr val="9B7E1E"/>
                </a:solidFill>
                <a:latin typeface="Cormorant Garamond Bold Italics"/>
                <a:ea typeface="Cormorant Garamond Bold Italics"/>
                <a:cs typeface="Cormorant Garamond Bold Italics"/>
                <a:sym typeface="Cormorant Garamond Bold Italics"/>
              </a:rPr>
              <a:t>суму</a:t>
            </a:r>
            <a:endParaRPr lang="en-US" sz="4361" b="1" i="1" dirty="0">
              <a:solidFill>
                <a:srgbClr val="9B7E1E"/>
              </a:solidFill>
              <a:latin typeface="Cormorant Garamond Bold Italics"/>
              <a:ea typeface="Cormorant Garamond Bold Italics"/>
              <a:cs typeface="Cormorant Garamond Bold Italics"/>
              <a:sym typeface="Cormorant Garamond Bold Italics"/>
            </a:endParaRPr>
          </a:p>
          <a:p>
            <a:pPr algn="ctr">
              <a:lnSpc>
                <a:spcPts val="5233"/>
              </a:lnSpc>
            </a:pPr>
            <a:r>
              <a:rPr lang="en-US" sz="4361" b="1" i="1" dirty="0" err="1">
                <a:solidFill>
                  <a:srgbClr val="DC281F"/>
                </a:solidFill>
                <a:latin typeface="Cormorant Garamond Bold Italics"/>
                <a:ea typeface="Cormorant Garamond Bold Italics"/>
                <a:cs typeface="Cormorant Garamond Bold Italics"/>
                <a:sym typeface="Cormorant Garamond Bold Italics"/>
              </a:rPr>
              <a:t>від</a:t>
            </a:r>
            <a:r>
              <a:rPr lang="en-US" sz="4361" b="1" i="1" dirty="0">
                <a:solidFill>
                  <a:srgbClr val="DC281F"/>
                </a:solidFill>
                <a:latin typeface="Cormorant Garamond Bold Italics"/>
                <a:ea typeface="Cormorant Garamond Bold Italics"/>
                <a:cs typeface="Cormorant Garamond Bold Italics"/>
                <a:sym typeface="Cormorant Garamond Bold Italics"/>
              </a:rPr>
              <a:t> </a:t>
            </a:r>
            <a:r>
              <a:rPr lang="uk-UA" sz="4361" b="1" i="1" dirty="0">
                <a:solidFill>
                  <a:srgbClr val="DC281F"/>
                </a:solidFill>
                <a:latin typeface="Cormorant Garamond Bold Italics"/>
                <a:ea typeface="Cormorant Garamond Bold Italics"/>
                <a:cs typeface="Cormorant Garamond Bold Italics"/>
                <a:sym typeface="Cormorant Garamond Bold Italics"/>
              </a:rPr>
              <a:t>1</a:t>
            </a:r>
            <a:r>
              <a:rPr lang="en-US" sz="4361" b="1" i="1" dirty="0">
                <a:solidFill>
                  <a:srgbClr val="DC281F"/>
                </a:solidFill>
                <a:latin typeface="Cormorant Garamond Bold Italics"/>
                <a:ea typeface="Cormorant Garamond Bold Italics"/>
                <a:cs typeface="Cormorant Garamond Bold Italics"/>
                <a:sym typeface="Cormorant Garamond Bold Italics"/>
              </a:rPr>
              <a:t>50 000 </a:t>
            </a:r>
            <a:r>
              <a:rPr lang="en-US" sz="4361" b="1" i="1" dirty="0" err="1">
                <a:solidFill>
                  <a:srgbClr val="DC281F"/>
                </a:solidFill>
                <a:latin typeface="Cormorant Garamond Bold Italics"/>
                <a:ea typeface="Cormorant Garamond Bold Italics"/>
                <a:cs typeface="Cormorant Garamond Bold Italics"/>
                <a:sym typeface="Cormorant Garamond Bold Italics"/>
              </a:rPr>
              <a:t>до</a:t>
            </a:r>
            <a:r>
              <a:rPr lang="en-US" sz="4361" b="1" i="1" dirty="0">
                <a:solidFill>
                  <a:srgbClr val="DC281F"/>
                </a:solidFill>
                <a:latin typeface="Cormorant Garamond Bold Italics"/>
                <a:ea typeface="Cormorant Garamond Bold Italics"/>
                <a:cs typeface="Cormorant Garamond Bold Italics"/>
                <a:sym typeface="Cormorant Garamond Bold Italics"/>
              </a:rPr>
              <a:t> </a:t>
            </a:r>
            <a:r>
              <a:rPr lang="uk-UA" sz="4361" b="1" i="1" dirty="0">
                <a:solidFill>
                  <a:srgbClr val="DC281F"/>
                </a:solidFill>
                <a:latin typeface="Cormorant Garamond Bold Italics"/>
                <a:ea typeface="Cormorant Garamond Bold Italics"/>
                <a:cs typeface="Cormorant Garamond Bold Italics"/>
                <a:sym typeface="Cormorant Garamond Bold Italics"/>
              </a:rPr>
              <a:t>3</a:t>
            </a:r>
            <a:r>
              <a:rPr lang="en-US" sz="4361" b="1" i="1" dirty="0">
                <a:solidFill>
                  <a:srgbClr val="DC281F"/>
                </a:solidFill>
                <a:latin typeface="Cormorant Garamond Bold Italics"/>
                <a:ea typeface="Cormorant Garamond Bold Italics"/>
                <a:cs typeface="Cormorant Garamond Bold Italics"/>
                <a:sym typeface="Cormorant Garamond Bold Italics"/>
              </a:rPr>
              <a:t>00 000 </a:t>
            </a:r>
            <a:r>
              <a:rPr lang="en-US" sz="4361" b="1" i="1" dirty="0" err="1">
                <a:solidFill>
                  <a:srgbClr val="DC281F"/>
                </a:solidFill>
                <a:latin typeface="Cormorant Garamond Bold Italics"/>
                <a:ea typeface="Cormorant Garamond Bold Italics"/>
                <a:cs typeface="Cormorant Garamond Bold Italics"/>
                <a:sym typeface="Cormorant Garamond Bold Italics"/>
              </a:rPr>
              <a:t>євро</a:t>
            </a:r>
            <a:r>
              <a:rPr lang="en-US" sz="4361" b="1" i="1" dirty="0">
                <a:solidFill>
                  <a:srgbClr val="DC281F"/>
                </a:solidFill>
                <a:latin typeface="Cormorant Garamond Bold Italics"/>
                <a:ea typeface="Cormorant Garamond Bold Italics"/>
                <a:cs typeface="Cormorant Garamond Bold Italics"/>
                <a:sym typeface="Cormorant Garamond Bold Italics"/>
              </a:rPr>
              <a:t>.</a:t>
            </a:r>
          </a:p>
        </p:txBody>
      </p:sp>
      <p:grpSp>
        <p:nvGrpSpPr>
          <p:cNvPr id="19" name="Group 24">
            <a:extLst>
              <a:ext uri="{FF2B5EF4-FFF2-40B4-BE49-F238E27FC236}">
                <a16:creationId xmlns:a16="http://schemas.microsoft.com/office/drawing/2014/main" id="{A59DE4DA-C1C8-FBC5-9CBA-A302EE378159}"/>
              </a:ext>
            </a:extLst>
          </p:cNvPr>
          <p:cNvGrpSpPr/>
          <p:nvPr/>
        </p:nvGrpSpPr>
        <p:grpSpPr>
          <a:xfrm>
            <a:off x="1443238" y="6388450"/>
            <a:ext cx="7731919" cy="2197526"/>
            <a:chOff x="0" y="-28575"/>
            <a:chExt cx="10309225" cy="2930034"/>
          </a:xfrm>
        </p:grpSpPr>
        <p:sp>
          <p:nvSpPr>
            <p:cNvPr id="20" name="TextBox 25">
              <a:extLst>
                <a:ext uri="{FF2B5EF4-FFF2-40B4-BE49-F238E27FC236}">
                  <a16:creationId xmlns:a16="http://schemas.microsoft.com/office/drawing/2014/main" id="{88B96C1C-798C-DEA1-4444-0CA01358E763}"/>
                </a:ext>
              </a:extLst>
            </p:cNvPr>
            <p:cNvSpPr txBox="1"/>
            <p:nvPr/>
          </p:nvSpPr>
          <p:spPr>
            <a:xfrm>
              <a:off x="0" y="-28575"/>
              <a:ext cx="7509867" cy="913342"/>
            </a:xfrm>
            <a:prstGeom prst="rect">
              <a:avLst/>
            </a:prstGeom>
          </p:spPr>
          <p:txBody>
            <a:bodyPr lIns="0" tIns="0" rIns="0" bIns="0" rtlCol="0" anchor="t">
              <a:spAutoFit/>
            </a:bodyPr>
            <a:lstStyle/>
            <a:p>
              <a:pPr algn="l">
                <a:lnSpc>
                  <a:spcPts val="5500"/>
                </a:lnSpc>
              </a:pPr>
              <a:r>
                <a:rPr lang="en-US" sz="4375" b="1">
                  <a:solidFill>
                    <a:srgbClr val="DC281F"/>
                  </a:solidFill>
                  <a:latin typeface="Cormorant Garamond Bold"/>
                  <a:ea typeface="Cormorant Garamond Bold"/>
                  <a:cs typeface="Cormorant Garamond Bold"/>
                  <a:sym typeface="Cormorant Garamond Bold"/>
                </a:rPr>
                <a:t>Київська область</a:t>
              </a:r>
            </a:p>
          </p:txBody>
        </p:sp>
        <p:sp>
          <p:nvSpPr>
            <p:cNvPr id="21" name="TextBox 26">
              <a:extLst>
                <a:ext uri="{FF2B5EF4-FFF2-40B4-BE49-F238E27FC236}">
                  <a16:creationId xmlns:a16="http://schemas.microsoft.com/office/drawing/2014/main" id="{A6B3B326-1EC2-AF38-EBAE-921CF717B5C0}"/>
                </a:ext>
              </a:extLst>
            </p:cNvPr>
            <p:cNvSpPr txBox="1"/>
            <p:nvPr/>
          </p:nvSpPr>
          <p:spPr>
            <a:xfrm>
              <a:off x="0" y="1299567"/>
              <a:ext cx="10309225" cy="1601892"/>
            </a:xfrm>
            <a:prstGeom prst="rect">
              <a:avLst/>
            </a:prstGeom>
          </p:spPr>
          <p:txBody>
            <a:bodyPr lIns="0" tIns="0" rIns="0" bIns="0" rtlCol="0" anchor="t">
              <a:spAutoFit/>
            </a:bodyPr>
            <a:lstStyle/>
            <a:p>
              <a:pPr algn="l">
                <a:lnSpc>
                  <a:spcPts val="9562"/>
                </a:lnSpc>
              </a:pPr>
              <a:r>
                <a:rPr lang="uk-UA" sz="7625" b="1" dirty="0">
                  <a:solidFill>
                    <a:srgbClr val="DC281F"/>
                  </a:solidFill>
                  <a:latin typeface="Cormorant Garamond Bold"/>
                  <a:ea typeface="Cormorant Garamond Bold"/>
                  <a:cs typeface="Cormorant Garamond Bold"/>
                  <a:sym typeface="Cormorant Garamond Bold"/>
                </a:rPr>
                <a:t>1 0</a:t>
              </a:r>
              <a:r>
                <a:rPr lang="en-US" sz="7625" b="1" dirty="0">
                  <a:solidFill>
                    <a:srgbClr val="DC281F"/>
                  </a:solidFill>
                  <a:latin typeface="Cormorant Garamond Bold"/>
                  <a:ea typeface="Cormorant Garamond Bold"/>
                  <a:cs typeface="Cormorant Garamond Bold"/>
                  <a:sym typeface="Cormorant Garamond Bold"/>
                </a:rPr>
                <a:t>00 000 €</a:t>
              </a:r>
            </a:p>
          </p:txBody>
        </p:sp>
      </p:grpSp>
      <p:sp>
        <p:nvSpPr>
          <p:cNvPr id="22" name="Freeform 27">
            <a:extLst>
              <a:ext uri="{FF2B5EF4-FFF2-40B4-BE49-F238E27FC236}">
                <a16:creationId xmlns:a16="http://schemas.microsoft.com/office/drawing/2014/main" id="{DD9F90EC-2B9C-911A-D371-79AD6700C88E}"/>
              </a:ext>
            </a:extLst>
          </p:cNvPr>
          <p:cNvSpPr/>
          <p:nvPr/>
        </p:nvSpPr>
        <p:spPr>
          <a:xfrm>
            <a:off x="11200947" y="5600700"/>
            <a:ext cx="5370167" cy="3457045"/>
          </a:xfrm>
          <a:custGeom>
            <a:avLst/>
            <a:gdLst/>
            <a:ahLst/>
            <a:cxnLst/>
            <a:rect l="l" t="t" r="r" b="b"/>
            <a:pathLst>
              <a:path w="5370167" h="3457045">
                <a:moveTo>
                  <a:pt x="0" y="0"/>
                </a:moveTo>
                <a:lnTo>
                  <a:pt x="5370167" y="0"/>
                </a:lnTo>
                <a:lnTo>
                  <a:pt x="5370167" y="3457045"/>
                </a:lnTo>
                <a:lnTo>
                  <a:pt x="0" y="3457045"/>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endParaRPr lang="ru-UA"/>
          </a:p>
        </p:txBody>
      </p:sp>
      <p:grpSp>
        <p:nvGrpSpPr>
          <p:cNvPr id="23" name="Group 28">
            <a:extLst>
              <a:ext uri="{FF2B5EF4-FFF2-40B4-BE49-F238E27FC236}">
                <a16:creationId xmlns:a16="http://schemas.microsoft.com/office/drawing/2014/main" id="{D9C1C27E-9DCE-6701-3609-E0E1091608BC}"/>
              </a:ext>
            </a:extLst>
          </p:cNvPr>
          <p:cNvGrpSpPr/>
          <p:nvPr/>
        </p:nvGrpSpPr>
        <p:grpSpPr>
          <a:xfrm>
            <a:off x="11506200" y="6311430"/>
            <a:ext cx="7731919" cy="2197526"/>
            <a:chOff x="0" y="-28575"/>
            <a:chExt cx="10309225" cy="2930034"/>
          </a:xfrm>
        </p:grpSpPr>
        <p:sp>
          <p:nvSpPr>
            <p:cNvPr id="24" name="TextBox 29">
              <a:extLst>
                <a:ext uri="{FF2B5EF4-FFF2-40B4-BE49-F238E27FC236}">
                  <a16:creationId xmlns:a16="http://schemas.microsoft.com/office/drawing/2014/main" id="{CF98DC79-26F7-0271-F23B-9F16ADC02C25}"/>
                </a:ext>
              </a:extLst>
            </p:cNvPr>
            <p:cNvSpPr txBox="1"/>
            <p:nvPr/>
          </p:nvSpPr>
          <p:spPr>
            <a:xfrm>
              <a:off x="0" y="-28575"/>
              <a:ext cx="7509867" cy="913342"/>
            </a:xfrm>
            <a:prstGeom prst="rect">
              <a:avLst/>
            </a:prstGeom>
          </p:spPr>
          <p:txBody>
            <a:bodyPr lIns="0" tIns="0" rIns="0" bIns="0" rtlCol="0" anchor="t">
              <a:spAutoFit/>
            </a:bodyPr>
            <a:lstStyle/>
            <a:p>
              <a:pPr algn="l">
                <a:lnSpc>
                  <a:spcPts val="5500"/>
                </a:lnSpc>
              </a:pPr>
              <a:r>
                <a:rPr lang="en-US" sz="4375" b="1">
                  <a:solidFill>
                    <a:srgbClr val="DC281F"/>
                  </a:solidFill>
                  <a:latin typeface="Cormorant Garamond Bold"/>
                  <a:ea typeface="Cormorant Garamond Bold"/>
                  <a:cs typeface="Cormorant Garamond Bold"/>
                  <a:sym typeface="Cormorant Garamond Bold"/>
                </a:rPr>
                <a:t>Чернігівська область</a:t>
              </a:r>
            </a:p>
          </p:txBody>
        </p:sp>
        <p:sp>
          <p:nvSpPr>
            <p:cNvPr id="25" name="TextBox 30">
              <a:extLst>
                <a:ext uri="{FF2B5EF4-FFF2-40B4-BE49-F238E27FC236}">
                  <a16:creationId xmlns:a16="http://schemas.microsoft.com/office/drawing/2014/main" id="{4003953F-B16F-8050-E14E-850E4EC59BA9}"/>
                </a:ext>
              </a:extLst>
            </p:cNvPr>
            <p:cNvSpPr txBox="1"/>
            <p:nvPr/>
          </p:nvSpPr>
          <p:spPr>
            <a:xfrm>
              <a:off x="0" y="1299567"/>
              <a:ext cx="10309225" cy="1601892"/>
            </a:xfrm>
            <a:prstGeom prst="rect">
              <a:avLst/>
            </a:prstGeom>
          </p:spPr>
          <p:txBody>
            <a:bodyPr lIns="0" tIns="0" rIns="0" bIns="0" rtlCol="0" anchor="t">
              <a:spAutoFit/>
            </a:bodyPr>
            <a:lstStyle/>
            <a:p>
              <a:pPr algn="l">
                <a:lnSpc>
                  <a:spcPts val="9562"/>
                </a:lnSpc>
              </a:pPr>
              <a:r>
                <a:rPr lang="uk-UA" sz="7625" b="1" dirty="0">
                  <a:solidFill>
                    <a:srgbClr val="DC281F"/>
                  </a:solidFill>
                  <a:latin typeface="Cormorant Garamond Bold"/>
                  <a:ea typeface="Cormorant Garamond Bold"/>
                  <a:cs typeface="Cormorant Garamond Bold"/>
                  <a:sym typeface="Cormorant Garamond Bold"/>
                </a:rPr>
                <a:t>1 0</a:t>
              </a:r>
              <a:r>
                <a:rPr lang="en-US" sz="7625" b="1" dirty="0">
                  <a:solidFill>
                    <a:srgbClr val="DC281F"/>
                  </a:solidFill>
                  <a:latin typeface="Cormorant Garamond Bold"/>
                  <a:ea typeface="Cormorant Garamond Bold"/>
                  <a:cs typeface="Cormorant Garamond Bold"/>
                  <a:sym typeface="Cormorant Garamond Bold"/>
                </a:rPr>
                <a:t>00 000 €</a:t>
              </a:r>
            </a:p>
          </p:txBody>
        </p:sp>
      </p:grpSp>
      <p:sp>
        <p:nvSpPr>
          <p:cNvPr id="26" name="TextBox 25">
            <a:extLst>
              <a:ext uri="{FF2B5EF4-FFF2-40B4-BE49-F238E27FC236}">
                <a16:creationId xmlns:a16="http://schemas.microsoft.com/office/drawing/2014/main" id="{452DB543-184F-A356-C034-D36F0D5FA7F2}"/>
              </a:ext>
            </a:extLst>
          </p:cNvPr>
          <p:cNvSpPr txBox="1"/>
          <p:nvPr/>
        </p:nvSpPr>
        <p:spPr>
          <a:xfrm>
            <a:off x="304800" y="9368845"/>
            <a:ext cx="15449614" cy="923330"/>
          </a:xfrm>
          <a:prstGeom prst="rect">
            <a:avLst/>
          </a:prstGeom>
          <a:noFill/>
        </p:spPr>
        <p:txBody>
          <a:bodyPr wrap="square" rtlCol="0">
            <a:spAutoFit/>
          </a:bodyPr>
          <a:lstStyle/>
          <a:p>
            <a:r>
              <a:rPr lang="uk-UA" dirty="0">
                <a:solidFill>
                  <a:schemeClr val="tx1">
                    <a:lumMod val="50000"/>
                    <a:lumOff val="50000"/>
                  </a:schemeClr>
                </a:solidFill>
              </a:rPr>
              <a:t>*</a:t>
            </a:r>
            <a:r>
              <a:rPr lang="en-GB" dirty="0" err="1">
                <a:solidFill>
                  <a:schemeClr val="tx1">
                    <a:lumMod val="50000"/>
                    <a:lumOff val="50000"/>
                  </a:schemeClr>
                </a:solidFill>
              </a:rPr>
              <a:t>Наведено</a:t>
            </a:r>
            <a:r>
              <a:rPr lang="en-GB" dirty="0">
                <a:solidFill>
                  <a:schemeClr val="tx1">
                    <a:lumMod val="50000"/>
                    <a:lumOff val="50000"/>
                  </a:schemeClr>
                </a:solidFill>
              </a:rPr>
              <a:t> </a:t>
            </a:r>
            <a:r>
              <a:rPr lang="en-GB" dirty="0" err="1">
                <a:solidFill>
                  <a:schemeClr val="tx1">
                    <a:lumMod val="50000"/>
                    <a:lumOff val="50000"/>
                  </a:schemeClr>
                </a:solidFill>
              </a:rPr>
              <a:t>орієнтовний</a:t>
            </a:r>
            <a:r>
              <a:rPr lang="en-GB" dirty="0">
                <a:solidFill>
                  <a:schemeClr val="tx1">
                    <a:lumMod val="50000"/>
                    <a:lumOff val="50000"/>
                  </a:schemeClr>
                </a:solidFill>
              </a:rPr>
              <a:t> </a:t>
            </a:r>
            <a:r>
              <a:rPr lang="en-GB" dirty="0" err="1">
                <a:solidFill>
                  <a:schemeClr val="tx1">
                    <a:lumMod val="50000"/>
                    <a:lumOff val="50000"/>
                  </a:schemeClr>
                </a:solidFill>
              </a:rPr>
              <a:t>розподіл</a:t>
            </a:r>
            <a:r>
              <a:rPr lang="en-GB" dirty="0">
                <a:solidFill>
                  <a:schemeClr val="tx1">
                    <a:lumMod val="50000"/>
                    <a:lumOff val="50000"/>
                  </a:schemeClr>
                </a:solidFill>
              </a:rPr>
              <a:t> </a:t>
            </a:r>
            <a:r>
              <a:rPr lang="en-GB" dirty="0" err="1">
                <a:solidFill>
                  <a:schemeClr val="tx1">
                    <a:lumMod val="50000"/>
                    <a:lumOff val="50000"/>
                  </a:schemeClr>
                </a:solidFill>
              </a:rPr>
              <a:t>коштів</a:t>
            </a:r>
            <a:r>
              <a:rPr lang="en-GB" dirty="0">
                <a:solidFill>
                  <a:schemeClr val="tx1">
                    <a:lumMod val="50000"/>
                    <a:lumOff val="50000"/>
                  </a:schemeClr>
                </a:solidFill>
              </a:rPr>
              <a:t>. </a:t>
            </a:r>
            <a:r>
              <a:rPr lang="en-GB" dirty="0" err="1">
                <a:solidFill>
                  <a:schemeClr val="tx1">
                    <a:lumMod val="50000"/>
                    <a:lumOff val="50000"/>
                  </a:schemeClr>
                </a:solidFill>
              </a:rPr>
              <a:t>Попередньо</a:t>
            </a:r>
            <a:r>
              <a:rPr lang="en-GB" dirty="0">
                <a:solidFill>
                  <a:schemeClr val="tx1">
                    <a:lumMod val="50000"/>
                    <a:lumOff val="50000"/>
                  </a:schemeClr>
                </a:solidFill>
              </a:rPr>
              <a:t> </a:t>
            </a:r>
            <a:r>
              <a:rPr lang="en-GB" dirty="0" err="1">
                <a:solidFill>
                  <a:schemeClr val="tx1">
                    <a:lumMod val="50000"/>
                    <a:lumOff val="50000"/>
                  </a:schemeClr>
                </a:solidFill>
              </a:rPr>
              <a:t>планується</a:t>
            </a:r>
            <a:r>
              <a:rPr lang="en-GB" dirty="0">
                <a:solidFill>
                  <a:schemeClr val="tx1">
                    <a:lumMod val="50000"/>
                    <a:lumOff val="50000"/>
                  </a:schemeClr>
                </a:solidFill>
              </a:rPr>
              <a:t> </a:t>
            </a:r>
            <a:r>
              <a:rPr lang="en-GB" dirty="0" err="1">
                <a:solidFill>
                  <a:schemeClr val="tx1">
                    <a:lumMod val="50000"/>
                    <a:lumOff val="50000"/>
                  </a:schemeClr>
                </a:solidFill>
              </a:rPr>
              <a:t>профінансувати</a:t>
            </a:r>
            <a:r>
              <a:rPr lang="en-GB" dirty="0">
                <a:solidFill>
                  <a:schemeClr val="tx1">
                    <a:lumMod val="50000"/>
                    <a:lumOff val="50000"/>
                  </a:schemeClr>
                </a:solidFill>
              </a:rPr>
              <a:t> </a:t>
            </a:r>
            <a:r>
              <a:rPr lang="en-GB" dirty="0" err="1">
                <a:solidFill>
                  <a:schemeClr val="tx1">
                    <a:lumMod val="50000"/>
                    <a:lumOff val="50000"/>
                  </a:schemeClr>
                </a:solidFill>
              </a:rPr>
              <a:t>по</a:t>
            </a:r>
            <a:r>
              <a:rPr lang="en-GB" dirty="0">
                <a:solidFill>
                  <a:schemeClr val="tx1">
                    <a:lumMod val="50000"/>
                    <a:lumOff val="50000"/>
                  </a:schemeClr>
                </a:solidFill>
              </a:rPr>
              <a:t> </a:t>
            </a:r>
            <a:r>
              <a:rPr lang="en-GB" dirty="0" err="1">
                <a:solidFill>
                  <a:schemeClr val="tx1">
                    <a:lumMod val="50000"/>
                    <a:lumOff val="50000"/>
                  </a:schemeClr>
                </a:solidFill>
              </a:rPr>
              <a:t>три</a:t>
            </a:r>
            <a:r>
              <a:rPr lang="en-GB" dirty="0">
                <a:solidFill>
                  <a:schemeClr val="tx1">
                    <a:lumMod val="50000"/>
                    <a:lumOff val="50000"/>
                  </a:schemeClr>
                </a:solidFill>
              </a:rPr>
              <a:t> </a:t>
            </a:r>
            <a:r>
              <a:rPr lang="en-GB" dirty="0" err="1">
                <a:solidFill>
                  <a:schemeClr val="tx1">
                    <a:lumMod val="50000"/>
                    <a:lumOff val="50000"/>
                  </a:schemeClr>
                </a:solidFill>
              </a:rPr>
              <a:t>проєктні</a:t>
            </a:r>
            <a:r>
              <a:rPr lang="en-GB" dirty="0">
                <a:solidFill>
                  <a:schemeClr val="tx1">
                    <a:lumMod val="50000"/>
                    <a:lumOff val="50000"/>
                  </a:schemeClr>
                </a:solidFill>
              </a:rPr>
              <a:t> </a:t>
            </a:r>
            <a:r>
              <a:rPr lang="en-GB" dirty="0" err="1">
                <a:solidFill>
                  <a:schemeClr val="tx1">
                    <a:lumMod val="50000"/>
                    <a:lumOff val="50000"/>
                  </a:schemeClr>
                </a:solidFill>
              </a:rPr>
              <a:t>заявки</a:t>
            </a:r>
            <a:r>
              <a:rPr lang="en-GB" dirty="0">
                <a:solidFill>
                  <a:schemeClr val="tx1">
                    <a:lumMod val="50000"/>
                    <a:lumOff val="50000"/>
                  </a:schemeClr>
                </a:solidFill>
              </a:rPr>
              <a:t> в </a:t>
            </a:r>
            <a:r>
              <a:rPr lang="en-GB" dirty="0" err="1">
                <a:solidFill>
                  <a:schemeClr val="tx1">
                    <a:lumMod val="50000"/>
                    <a:lumOff val="50000"/>
                  </a:schemeClr>
                </a:solidFill>
              </a:rPr>
              <a:t>кожній</a:t>
            </a:r>
            <a:r>
              <a:rPr lang="en-GB" dirty="0">
                <a:solidFill>
                  <a:schemeClr val="tx1">
                    <a:lumMod val="50000"/>
                    <a:lumOff val="50000"/>
                  </a:schemeClr>
                </a:solidFill>
              </a:rPr>
              <a:t> </a:t>
            </a:r>
            <a:r>
              <a:rPr lang="en-GB" dirty="0" err="1">
                <a:solidFill>
                  <a:schemeClr val="tx1">
                    <a:lumMod val="50000"/>
                    <a:lumOff val="50000"/>
                  </a:schemeClr>
                </a:solidFill>
              </a:rPr>
              <a:t>із</a:t>
            </a:r>
            <a:r>
              <a:rPr lang="en-GB" dirty="0">
                <a:solidFill>
                  <a:schemeClr val="tx1">
                    <a:lumMod val="50000"/>
                    <a:lumOff val="50000"/>
                  </a:schemeClr>
                </a:solidFill>
              </a:rPr>
              <a:t> </a:t>
            </a:r>
            <a:r>
              <a:rPr lang="en-GB" dirty="0" err="1">
                <a:solidFill>
                  <a:schemeClr val="tx1">
                    <a:lumMod val="50000"/>
                    <a:lumOff val="50000"/>
                  </a:schemeClr>
                </a:solidFill>
              </a:rPr>
              <a:t>зазначених</a:t>
            </a:r>
            <a:r>
              <a:rPr lang="en-GB" dirty="0">
                <a:solidFill>
                  <a:schemeClr val="tx1">
                    <a:lumMod val="50000"/>
                    <a:lumOff val="50000"/>
                  </a:schemeClr>
                </a:solidFill>
              </a:rPr>
              <a:t> </a:t>
            </a:r>
            <a:r>
              <a:rPr lang="en-GB" dirty="0" err="1">
                <a:solidFill>
                  <a:schemeClr val="tx1">
                    <a:lumMod val="50000"/>
                    <a:lumOff val="50000"/>
                  </a:schemeClr>
                </a:solidFill>
              </a:rPr>
              <a:t>областей</a:t>
            </a:r>
            <a:r>
              <a:rPr lang="en-GB" dirty="0">
                <a:solidFill>
                  <a:schemeClr val="tx1">
                    <a:lumMod val="50000"/>
                    <a:lumOff val="50000"/>
                  </a:schemeClr>
                </a:solidFill>
              </a:rPr>
              <a:t>. </a:t>
            </a:r>
            <a:r>
              <a:rPr lang="en-GB" dirty="0" err="1">
                <a:solidFill>
                  <a:schemeClr val="tx1">
                    <a:lumMod val="50000"/>
                    <a:lumOff val="50000"/>
                  </a:schemeClr>
                </a:solidFill>
              </a:rPr>
              <a:t>Решта</a:t>
            </a:r>
            <a:r>
              <a:rPr lang="en-GB" dirty="0">
                <a:solidFill>
                  <a:schemeClr val="tx1">
                    <a:lumMod val="50000"/>
                    <a:lumOff val="50000"/>
                  </a:schemeClr>
                </a:solidFill>
              </a:rPr>
              <a:t> </a:t>
            </a:r>
            <a:r>
              <a:rPr lang="en-GB" dirty="0" err="1">
                <a:solidFill>
                  <a:schemeClr val="tx1">
                    <a:lumMod val="50000"/>
                    <a:lumOff val="50000"/>
                  </a:schemeClr>
                </a:solidFill>
              </a:rPr>
              <a:t>коштів</a:t>
            </a:r>
            <a:r>
              <a:rPr lang="en-GB" dirty="0">
                <a:solidFill>
                  <a:schemeClr val="tx1">
                    <a:lumMod val="50000"/>
                    <a:lumOff val="50000"/>
                  </a:schemeClr>
                </a:solidFill>
              </a:rPr>
              <a:t> </a:t>
            </a:r>
            <a:r>
              <a:rPr lang="en-GB" dirty="0" err="1">
                <a:solidFill>
                  <a:schemeClr val="tx1">
                    <a:lumMod val="50000"/>
                    <a:lumOff val="50000"/>
                  </a:schemeClr>
                </a:solidFill>
              </a:rPr>
              <a:t>буде</a:t>
            </a:r>
            <a:r>
              <a:rPr lang="en-GB" dirty="0">
                <a:solidFill>
                  <a:schemeClr val="tx1">
                    <a:lumMod val="50000"/>
                    <a:lumOff val="50000"/>
                  </a:schemeClr>
                </a:solidFill>
              </a:rPr>
              <a:t> </a:t>
            </a:r>
            <a:r>
              <a:rPr lang="en-GB" dirty="0" err="1">
                <a:solidFill>
                  <a:schemeClr val="tx1">
                    <a:lumMod val="50000"/>
                    <a:lumOff val="50000"/>
                  </a:schemeClr>
                </a:solidFill>
              </a:rPr>
              <a:t>розподілена</a:t>
            </a:r>
            <a:r>
              <a:rPr lang="en-GB" dirty="0">
                <a:solidFill>
                  <a:schemeClr val="tx1">
                    <a:lumMod val="50000"/>
                    <a:lumOff val="50000"/>
                  </a:schemeClr>
                </a:solidFill>
              </a:rPr>
              <a:t> </a:t>
            </a:r>
            <a:r>
              <a:rPr lang="en-GB" dirty="0" err="1">
                <a:solidFill>
                  <a:schemeClr val="tx1">
                    <a:lumMod val="50000"/>
                    <a:lumOff val="50000"/>
                  </a:schemeClr>
                </a:solidFill>
              </a:rPr>
              <a:t>між</a:t>
            </a:r>
            <a:r>
              <a:rPr lang="en-GB" dirty="0">
                <a:solidFill>
                  <a:schemeClr val="tx1">
                    <a:lumMod val="50000"/>
                    <a:lumOff val="50000"/>
                  </a:schemeClr>
                </a:solidFill>
              </a:rPr>
              <a:t> </a:t>
            </a:r>
            <a:r>
              <a:rPr lang="en-GB" dirty="0" err="1">
                <a:solidFill>
                  <a:schemeClr val="tx1">
                    <a:lumMod val="50000"/>
                    <a:lumOff val="50000"/>
                  </a:schemeClr>
                </a:solidFill>
              </a:rPr>
              <a:t>проєктними</a:t>
            </a:r>
            <a:r>
              <a:rPr lang="en-GB" dirty="0">
                <a:solidFill>
                  <a:schemeClr val="tx1">
                    <a:lumMod val="50000"/>
                    <a:lumOff val="50000"/>
                  </a:schemeClr>
                </a:solidFill>
              </a:rPr>
              <a:t> </a:t>
            </a:r>
            <a:r>
              <a:rPr lang="en-GB" dirty="0" err="1">
                <a:solidFill>
                  <a:schemeClr val="tx1">
                    <a:lumMod val="50000"/>
                    <a:lumOff val="50000"/>
                  </a:schemeClr>
                </a:solidFill>
              </a:rPr>
              <a:t>заявками</a:t>
            </a:r>
            <a:r>
              <a:rPr lang="en-GB" dirty="0">
                <a:solidFill>
                  <a:schemeClr val="tx1">
                    <a:lumMod val="50000"/>
                    <a:lumOff val="50000"/>
                  </a:schemeClr>
                </a:solidFill>
              </a:rPr>
              <a:t>, </a:t>
            </a:r>
            <a:r>
              <a:rPr lang="en-GB" dirty="0" err="1">
                <a:solidFill>
                  <a:schemeClr val="tx1">
                    <a:lumMod val="50000"/>
                    <a:lumOff val="50000"/>
                  </a:schemeClr>
                </a:solidFill>
              </a:rPr>
              <a:t>які</a:t>
            </a:r>
            <a:r>
              <a:rPr lang="en-GB" dirty="0">
                <a:solidFill>
                  <a:schemeClr val="tx1">
                    <a:lumMod val="50000"/>
                    <a:lumOff val="50000"/>
                  </a:schemeClr>
                </a:solidFill>
              </a:rPr>
              <a:t> </a:t>
            </a:r>
            <a:r>
              <a:rPr lang="en-GB" dirty="0" err="1">
                <a:solidFill>
                  <a:schemeClr val="tx1">
                    <a:lumMod val="50000"/>
                    <a:lumOff val="50000"/>
                  </a:schemeClr>
                </a:solidFill>
              </a:rPr>
              <a:t>отримають</a:t>
            </a:r>
            <a:r>
              <a:rPr lang="en-GB" dirty="0">
                <a:solidFill>
                  <a:schemeClr val="tx1">
                    <a:lumMod val="50000"/>
                    <a:lumOff val="50000"/>
                  </a:schemeClr>
                </a:solidFill>
              </a:rPr>
              <a:t> </a:t>
            </a:r>
            <a:r>
              <a:rPr lang="en-GB" dirty="0" err="1">
                <a:solidFill>
                  <a:schemeClr val="tx1">
                    <a:lumMod val="50000"/>
                    <a:lumOff val="50000"/>
                  </a:schemeClr>
                </a:solidFill>
              </a:rPr>
              <a:t>найвищі</a:t>
            </a:r>
            <a:r>
              <a:rPr lang="en-GB" dirty="0">
                <a:solidFill>
                  <a:schemeClr val="tx1">
                    <a:lumMod val="50000"/>
                    <a:lumOff val="50000"/>
                  </a:schemeClr>
                </a:solidFill>
              </a:rPr>
              <a:t> </a:t>
            </a:r>
            <a:r>
              <a:rPr lang="en-GB" dirty="0" err="1">
                <a:solidFill>
                  <a:schemeClr val="tx1">
                    <a:lumMod val="50000"/>
                    <a:lumOff val="50000"/>
                  </a:schemeClr>
                </a:solidFill>
              </a:rPr>
              <a:t>бали</a:t>
            </a:r>
            <a:r>
              <a:rPr lang="en-GB" dirty="0">
                <a:solidFill>
                  <a:schemeClr val="tx1">
                    <a:lumMod val="50000"/>
                    <a:lumOff val="50000"/>
                  </a:schemeClr>
                </a:solidFill>
              </a:rPr>
              <a:t> </a:t>
            </a:r>
            <a:r>
              <a:rPr lang="en-GB" dirty="0" err="1">
                <a:solidFill>
                  <a:schemeClr val="tx1">
                    <a:lumMod val="50000"/>
                    <a:lumOff val="50000"/>
                  </a:schemeClr>
                </a:solidFill>
              </a:rPr>
              <a:t>за</a:t>
            </a:r>
            <a:r>
              <a:rPr lang="en-GB" dirty="0">
                <a:solidFill>
                  <a:schemeClr val="tx1">
                    <a:lumMod val="50000"/>
                    <a:lumOff val="50000"/>
                  </a:schemeClr>
                </a:solidFill>
              </a:rPr>
              <a:t> </a:t>
            </a:r>
            <a:r>
              <a:rPr lang="en-GB" dirty="0" err="1">
                <a:solidFill>
                  <a:schemeClr val="tx1">
                    <a:lumMod val="50000"/>
                    <a:lumOff val="50000"/>
                  </a:schemeClr>
                </a:solidFill>
              </a:rPr>
              <a:t>результатами</a:t>
            </a:r>
            <a:r>
              <a:rPr lang="en-GB" dirty="0">
                <a:solidFill>
                  <a:schemeClr val="tx1">
                    <a:lumMod val="50000"/>
                    <a:lumOff val="50000"/>
                  </a:schemeClr>
                </a:solidFill>
              </a:rPr>
              <a:t> </a:t>
            </a:r>
            <a:r>
              <a:rPr lang="en-GB" dirty="0" err="1">
                <a:solidFill>
                  <a:schemeClr val="tx1">
                    <a:lumMod val="50000"/>
                    <a:lumOff val="50000"/>
                  </a:schemeClr>
                </a:solidFill>
              </a:rPr>
              <a:t>оцінювання</a:t>
            </a:r>
            <a:r>
              <a:rPr lang="en-GB" dirty="0">
                <a:solidFill>
                  <a:schemeClr val="tx1">
                    <a:lumMod val="50000"/>
                    <a:lumOff val="50000"/>
                  </a:schemeClr>
                </a:solidFill>
              </a:rPr>
              <a:t>.</a:t>
            </a:r>
          </a:p>
          <a:p>
            <a:endParaRPr lang="en-GB" dirty="0">
              <a:solidFill>
                <a:schemeClr val="tx1">
                  <a:lumMod val="50000"/>
                  <a:lumOff val="50000"/>
                </a:schemeClr>
              </a:solidFill>
            </a:endParaRPr>
          </a:p>
        </p:txBody>
      </p:sp>
    </p:spTree>
    <p:extLst>
      <p:ext uri="{BB962C8B-B14F-4D97-AF65-F5344CB8AC3E}">
        <p14:creationId xmlns:p14="http://schemas.microsoft.com/office/powerpoint/2010/main" val="1261840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44C44-0211-B556-F575-255B15D9ACE8}"/>
            </a:ext>
          </a:extLst>
        </p:cNvPr>
        <p:cNvGrpSpPr/>
        <p:nvPr/>
      </p:nvGrpSpPr>
      <p:grpSpPr>
        <a:xfrm>
          <a:off x="0" y="0"/>
          <a:ext cx="0" cy="0"/>
          <a:chOff x="0" y="0"/>
          <a:chExt cx="0" cy="0"/>
        </a:xfrm>
      </p:grpSpPr>
      <p:sp>
        <p:nvSpPr>
          <p:cNvPr id="2" name="Freeform 5">
            <a:extLst>
              <a:ext uri="{FF2B5EF4-FFF2-40B4-BE49-F238E27FC236}">
                <a16:creationId xmlns:a16="http://schemas.microsoft.com/office/drawing/2014/main" id="{BD5895D1-CA94-E3DD-C1E7-CD00924C9359}"/>
              </a:ext>
            </a:extLst>
          </p:cNvPr>
          <p:cNvSpPr/>
          <p:nvPr/>
        </p:nvSpPr>
        <p:spPr>
          <a:xfrm>
            <a:off x="4141946" y="0"/>
            <a:ext cx="10004108" cy="10287000"/>
          </a:xfrm>
          <a:custGeom>
            <a:avLst/>
            <a:gdLst/>
            <a:ahLst/>
            <a:cxnLst/>
            <a:rect l="l" t="t" r="r" b="b"/>
            <a:pathLst>
              <a:path w="10004108" h="10287000">
                <a:moveTo>
                  <a:pt x="0" y="0"/>
                </a:moveTo>
                <a:lnTo>
                  <a:pt x="10004108" y="0"/>
                </a:lnTo>
                <a:lnTo>
                  <a:pt x="10004108" y="10287000"/>
                </a:lnTo>
                <a:lnTo>
                  <a:pt x="0" y="10287000"/>
                </a:lnTo>
                <a:lnTo>
                  <a:pt x="0" y="0"/>
                </a:lnTo>
                <a:close/>
              </a:path>
            </a:pathLst>
          </a:custGeom>
          <a:blipFill>
            <a:blip>
              <a:alphaModFix amt="18000"/>
              <a:extLst>
                <a:ext uri="{96DAC541-7B7A-43D3-8B79-37D633B846F1}">
                  <asvg:svgBlip xmlns:asvg="http://schemas.microsoft.com/office/drawing/2016/SVG/main" r:embed="rId2"/>
                </a:ext>
              </a:extLst>
            </a:blip>
            <a:stretch>
              <a:fillRect/>
            </a:stretch>
          </a:blipFill>
        </p:spPr>
        <p:txBody>
          <a:bodyPr/>
          <a:lstStyle/>
          <a:p>
            <a:endParaRPr lang="ru-UA"/>
          </a:p>
        </p:txBody>
      </p:sp>
      <p:grpSp>
        <p:nvGrpSpPr>
          <p:cNvPr id="3" name="Group 7">
            <a:extLst>
              <a:ext uri="{FF2B5EF4-FFF2-40B4-BE49-F238E27FC236}">
                <a16:creationId xmlns:a16="http://schemas.microsoft.com/office/drawing/2014/main" id="{E4F16FC7-D613-52D1-743E-3F35564F529C}"/>
              </a:ext>
            </a:extLst>
          </p:cNvPr>
          <p:cNvGrpSpPr/>
          <p:nvPr/>
        </p:nvGrpSpPr>
        <p:grpSpPr>
          <a:xfrm>
            <a:off x="194450" y="2710213"/>
            <a:ext cx="8639490" cy="6010424"/>
            <a:chOff x="0" y="0"/>
            <a:chExt cx="11519320" cy="8013898"/>
          </a:xfrm>
        </p:grpSpPr>
        <p:sp>
          <p:nvSpPr>
            <p:cNvPr id="4" name="Freeform 8">
              <a:extLst>
                <a:ext uri="{FF2B5EF4-FFF2-40B4-BE49-F238E27FC236}">
                  <a16:creationId xmlns:a16="http://schemas.microsoft.com/office/drawing/2014/main" id="{B4355D4C-E926-A87C-7EEA-438561EDD787}"/>
                </a:ext>
              </a:extLst>
            </p:cNvPr>
            <p:cNvSpPr/>
            <p:nvPr/>
          </p:nvSpPr>
          <p:spPr>
            <a:xfrm>
              <a:off x="0" y="4817287"/>
              <a:ext cx="11519320" cy="3196611"/>
            </a:xfrm>
            <a:custGeom>
              <a:avLst/>
              <a:gdLst/>
              <a:ahLst/>
              <a:cxnLst/>
              <a:rect l="l" t="t" r="r" b="b"/>
              <a:pathLst>
                <a:path w="11519320" h="3196611">
                  <a:moveTo>
                    <a:pt x="0" y="0"/>
                  </a:moveTo>
                  <a:lnTo>
                    <a:pt x="11519320" y="0"/>
                  </a:lnTo>
                  <a:lnTo>
                    <a:pt x="11519320" y="3196611"/>
                  </a:lnTo>
                  <a:lnTo>
                    <a:pt x="0" y="3196611"/>
                  </a:lnTo>
                  <a:lnTo>
                    <a:pt x="0" y="0"/>
                  </a:lnTo>
                  <a:close/>
                </a:path>
              </a:pathLst>
            </a:custGeom>
            <a:blipFill>
              <a:blip r:embed="rId3">
                <a:alphaModFix amt="60000"/>
              </a:blip>
              <a:stretch>
                <a:fillRect/>
              </a:stretch>
            </a:blipFill>
          </p:spPr>
          <p:txBody>
            <a:bodyPr/>
            <a:lstStyle/>
            <a:p>
              <a:endParaRPr lang="ru-UA"/>
            </a:p>
          </p:txBody>
        </p:sp>
        <p:grpSp>
          <p:nvGrpSpPr>
            <p:cNvPr id="5" name="Group 9">
              <a:extLst>
                <a:ext uri="{FF2B5EF4-FFF2-40B4-BE49-F238E27FC236}">
                  <a16:creationId xmlns:a16="http://schemas.microsoft.com/office/drawing/2014/main" id="{0DE1F7CD-DFC4-2A9E-E1CD-A59A2740A313}"/>
                </a:ext>
              </a:extLst>
            </p:cNvPr>
            <p:cNvGrpSpPr/>
            <p:nvPr/>
          </p:nvGrpSpPr>
          <p:grpSpPr>
            <a:xfrm>
              <a:off x="457451" y="608648"/>
              <a:ext cx="10691233" cy="6475567"/>
              <a:chOff x="0" y="0"/>
              <a:chExt cx="1948245" cy="1180031"/>
            </a:xfrm>
          </p:grpSpPr>
          <p:sp>
            <p:nvSpPr>
              <p:cNvPr id="12" name="Freeform 10">
                <a:extLst>
                  <a:ext uri="{FF2B5EF4-FFF2-40B4-BE49-F238E27FC236}">
                    <a16:creationId xmlns:a16="http://schemas.microsoft.com/office/drawing/2014/main" id="{66FE69BC-68AD-E509-1568-948CD80FBC88}"/>
                  </a:ext>
                </a:extLst>
              </p:cNvPr>
              <p:cNvSpPr/>
              <p:nvPr/>
            </p:nvSpPr>
            <p:spPr>
              <a:xfrm>
                <a:off x="0" y="0"/>
                <a:ext cx="1948245" cy="1180031"/>
              </a:xfrm>
              <a:custGeom>
                <a:avLst/>
                <a:gdLst/>
                <a:ahLst/>
                <a:cxnLst/>
                <a:rect l="l" t="t" r="r" b="b"/>
                <a:pathLst>
                  <a:path w="1948245" h="1180031">
                    <a:moveTo>
                      <a:pt x="0" y="0"/>
                    </a:moveTo>
                    <a:lnTo>
                      <a:pt x="1948245" y="0"/>
                    </a:lnTo>
                    <a:lnTo>
                      <a:pt x="1948245" y="1180031"/>
                    </a:lnTo>
                    <a:lnTo>
                      <a:pt x="0" y="1180031"/>
                    </a:lnTo>
                    <a:close/>
                  </a:path>
                </a:pathLst>
              </a:custGeom>
              <a:solidFill>
                <a:srgbClr val="FDC602"/>
              </a:solidFill>
            </p:spPr>
            <p:txBody>
              <a:bodyPr/>
              <a:lstStyle/>
              <a:p>
                <a:endParaRPr lang="ru-UA"/>
              </a:p>
            </p:txBody>
          </p:sp>
          <p:sp>
            <p:nvSpPr>
              <p:cNvPr id="13" name="TextBox 11">
                <a:extLst>
                  <a:ext uri="{FF2B5EF4-FFF2-40B4-BE49-F238E27FC236}">
                    <a16:creationId xmlns:a16="http://schemas.microsoft.com/office/drawing/2014/main" id="{D47F2114-C8A6-98AC-C042-D237738DEC1A}"/>
                  </a:ext>
                </a:extLst>
              </p:cNvPr>
              <p:cNvSpPr txBox="1"/>
              <p:nvPr/>
            </p:nvSpPr>
            <p:spPr>
              <a:xfrm>
                <a:off x="0" y="-47625"/>
                <a:ext cx="1948245" cy="1227656"/>
              </a:xfrm>
              <a:prstGeom prst="rect">
                <a:avLst/>
              </a:prstGeom>
            </p:spPr>
            <p:txBody>
              <a:bodyPr lIns="50800" tIns="50800" rIns="50800" bIns="50800" rtlCol="0" anchor="ctr"/>
              <a:lstStyle/>
              <a:p>
                <a:pPr algn="ctr">
                  <a:lnSpc>
                    <a:spcPts val="2659"/>
                  </a:lnSpc>
                </a:pPr>
                <a:endParaRPr/>
              </a:p>
            </p:txBody>
          </p:sp>
        </p:grpSp>
        <p:grpSp>
          <p:nvGrpSpPr>
            <p:cNvPr id="6" name="Group 12">
              <a:extLst>
                <a:ext uri="{FF2B5EF4-FFF2-40B4-BE49-F238E27FC236}">
                  <a16:creationId xmlns:a16="http://schemas.microsoft.com/office/drawing/2014/main" id="{2729141C-53DF-17E5-D6CA-9166AC4A944A}"/>
                </a:ext>
              </a:extLst>
            </p:cNvPr>
            <p:cNvGrpSpPr/>
            <p:nvPr/>
          </p:nvGrpSpPr>
          <p:grpSpPr>
            <a:xfrm>
              <a:off x="2940101" y="0"/>
              <a:ext cx="5725933" cy="1201538"/>
              <a:chOff x="0" y="0"/>
              <a:chExt cx="1043427" cy="218954"/>
            </a:xfrm>
          </p:grpSpPr>
          <p:sp>
            <p:nvSpPr>
              <p:cNvPr id="10" name="Freeform 13">
                <a:extLst>
                  <a:ext uri="{FF2B5EF4-FFF2-40B4-BE49-F238E27FC236}">
                    <a16:creationId xmlns:a16="http://schemas.microsoft.com/office/drawing/2014/main" id="{048F4C75-79EA-88AC-66BF-EB03D0F8894E}"/>
                  </a:ext>
                </a:extLst>
              </p:cNvPr>
              <p:cNvSpPr/>
              <p:nvPr/>
            </p:nvSpPr>
            <p:spPr>
              <a:xfrm>
                <a:off x="0" y="0"/>
                <a:ext cx="1043427" cy="218954"/>
              </a:xfrm>
              <a:custGeom>
                <a:avLst/>
                <a:gdLst/>
                <a:ahLst/>
                <a:cxnLst/>
                <a:rect l="l" t="t" r="r" b="b"/>
                <a:pathLst>
                  <a:path w="1043427" h="218954">
                    <a:moveTo>
                      <a:pt x="0" y="0"/>
                    </a:moveTo>
                    <a:lnTo>
                      <a:pt x="1043427" y="0"/>
                    </a:lnTo>
                    <a:lnTo>
                      <a:pt x="1043427" y="218954"/>
                    </a:lnTo>
                    <a:lnTo>
                      <a:pt x="0" y="218954"/>
                    </a:lnTo>
                    <a:close/>
                  </a:path>
                </a:pathLst>
              </a:custGeom>
              <a:solidFill>
                <a:srgbClr val="D12927"/>
              </a:solidFill>
              <a:ln w="38100" cap="sq">
                <a:solidFill>
                  <a:srgbClr val="DC281F"/>
                </a:solidFill>
                <a:prstDash val="solid"/>
                <a:miter/>
              </a:ln>
            </p:spPr>
            <p:txBody>
              <a:bodyPr/>
              <a:lstStyle/>
              <a:p>
                <a:endParaRPr lang="ru-UA"/>
              </a:p>
            </p:txBody>
          </p:sp>
          <p:sp>
            <p:nvSpPr>
              <p:cNvPr id="11" name="TextBox 14">
                <a:extLst>
                  <a:ext uri="{FF2B5EF4-FFF2-40B4-BE49-F238E27FC236}">
                    <a16:creationId xmlns:a16="http://schemas.microsoft.com/office/drawing/2014/main" id="{14589FB7-151C-4239-24DB-66F9D9B191FA}"/>
                  </a:ext>
                </a:extLst>
              </p:cNvPr>
              <p:cNvSpPr txBox="1"/>
              <p:nvPr/>
            </p:nvSpPr>
            <p:spPr>
              <a:xfrm>
                <a:off x="0" y="-47625"/>
                <a:ext cx="1043427" cy="266579"/>
              </a:xfrm>
              <a:prstGeom prst="rect">
                <a:avLst/>
              </a:prstGeom>
            </p:spPr>
            <p:txBody>
              <a:bodyPr lIns="50800" tIns="50800" rIns="50800" bIns="50800" rtlCol="0" anchor="ctr"/>
              <a:lstStyle/>
              <a:p>
                <a:pPr algn="ctr">
                  <a:lnSpc>
                    <a:spcPts val="2659"/>
                  </a:lnSpc>
                </a:pPr>
                <a:endParaRPr/>
              </a:p>
            </p:txBody>
          </p:sp>
        </p:grpSp>
        <p:sp>
          <p:nvSpPr>
            <p:cNvPr id="7" name="TextBox 15">
              <a:extLst>
                <a:ext uri="{FF2B5EF4-FFF2-40B4-BE49-F238E27FC236}">
                  <a16:creationId xmlns:a16="http://schemas.microsoft.com/office/drawing/2014/main" id="{C385B6B5-C9C0-4A0E-B2C1-65A4D654A741}"/>
                </a:ext>
              </a:extLst>
            </p:cNvPr>
            <p:cNvSpPr txBox="1"/>
            <p:nvPr/>
          </p:nvSpPr>
          <p:spPr>
            <a:xfrm>
              <a:off x="574403" y="1500109"/>
              <a:ext cx="10286812" cy="842534"/>
            </a:xfrm>
            <a:prstGeom prst="rect">
              <a:avLst/>
            </a:prstGeom>
          </p:spPr>
          <p:txBody>
            <a:bodyPr lIns="0" tIns="0" rIns="0" bIns="0" rtlCol="0" anchor="t">
              <a:spAutoFit/>
            </a:bodyPr>
            <a:lstStyle/>
            <a:p>
              <a:pPr algn="ctr">
                <a:lnSpc>
                  <a:spcPts val="5311"/>
                </a:lnSpc>
              </a:pPr>
              <a:r>
                <a:rPr lang="en-US" sz="3793" b="1">
                  <a:solidFill>
                    <a:srgbClr val="000E24"/>
                  </a:solidFill>
                  <a:latin typeface="Cormorant Garamond Bold"/>
                  <a:ea typeface="Cormorant Garamond Bold"/>
                  <a:cs typeface="Cormorant Garamond Bold"/>
                  <a:sym typeface="Cormorant Garamond Bold"/>
                </a:rPr>
                <a:t>КОНЦЕПТУАЛЬНА ЗАПИСКА </a:t>
              </a:r>
            </a:p>
          </p:txBody>
        </p:sp>
        <p:sp>
          <p:nvSpPr>
            <p:cNvPr id="8" name="TextBox 16">
              <a:extLst>
                <a:ext uri="{FF2B5EF4-FFF2-40B4-BE49-F238E27FC236}">
                  <a16:creationId xmlns:a16="http://schemas.microsoft.com/office/drawing/2014/main" id="{483791A5-CF06-EBD7-3B27-49FE15B0F722}"/>
                </a:ext>
              </a:extLst>
            </p:cNvPr>
            <p:cNvSpPr txBox="1"/>
            <p:nvPr/>
          </p:nvSpPr>
          <p:spPr>
            <a:xfrm>
              <a:off x="3835490" y="155732"/>
              <a:ext cx="3935156" cy="836507"/>
            </a:xfrm>
            <a:prstGeom prst="rect">
              <a:avLst/>
            </a:prstGeom>
          </p:spPr>
          <p:txBody>
            <a:bodyPr lIns="0" tIns="0" rIns="0" bIns="0" rtlCol="0" anchor="t">
              <a:spAutoFit/>
            </a:bodyPr>
            <a:lstStyle/>
            <a:p>
              <a:pPr algn="ctr">
                <a:lnSpc>
                  <a:spcPts val="5320"/>
                </a:lnSpc>
              </a:pPr>
              <a:r>
                <a:rPr lang="en-US" sz="3800" b="1">
                  <a:solidFill>
                    <a:srgbClr val="F5F8FD"/>
                  </a:solidFill>
                  <a:latin typeface="Cormorant Garamond Bold"/>
                  <a:ea typeface="Cormorant Garamond Bold"/>
                  <a:cs typeface="Cormorant Garamond Bold"/>
                  <a:sym typeface="Cormorant Garamond Bold"/>
                </a:rPr>
                <a:t>ЕТАП № 1</a:t>
              </a:r>
            </a:p>
          </p:txBody>
        </p:sp>
        <p:sp>
          <p:nvSpPr>
            <p:cNvPr id="9" name="TextBox 17">
              <a:extLst>
                <a:ext uri="{FF2B5EF4-FFF2-40B4-BE49-F238E27FC236}">
                  <a16:creationId xmlns:a16="http://schemas.microsoft.com/office/drawing/2014/main" id="{8A44310A-7C14-2013-D545-DF9082353DE9}"/>
                </a:ext>
              </a:extLst>
            </p:cNvPr>
            <p:cNvSpPr txBox="1"/>
            <p:nvPr/>
          </p:nvSpPr>
          <p:spPr>
            <a:xfrm>
              <a:off x="574403" y="2265857"/>
              <a:ext cx="10489023" cy="4517134"/>
            </a:xfrm>
            <a:prstGeom prst="rect">
              <a:avLst/>
            </a:prstGeom>
          </p:spPr>
          <p:txBody>
            <a:bodyPr lIns="0" tIns="0" rIns="0" bIns="0" rtlCol="0" anchor="t">
              <a:spAutoFit/>
            </a:bodyPr>
            <a:lstStyle/>
            <a:p>
              <a:pPr algn="ctr">
                <a:lnSpc>
                  <a:spcPts val="3779"/>
                </a:lnSpc>
              </a:pPr>
              <a:r>
                <a:rPr lang="en-US" sz="2700" b="1" i="1" dirty="0" err="1">
                  <a:solidFill>
                    <a:srgbClr val="000E24"/>
                  </a:solidFill>
                  <a:latin typeface="Cormorant Garamond Bold Italics"/>
                  <a:ea typeface="Cormorant Garamond Bold Italics"/>
                  <a:cs typeface="Cormorant Garamond Bold Italics"/>
                  <a:sym typeface="Cormorant Garamond Bold Italics"/>
                </a:rPr>
                <a:t>Подається</a:t>
              </a:r>
              <a:r>
                <a:rPr lang="en-US" sz="2700" b="1" i="1" dirty="0">
                  <a:solidFill>
                    <a:srgbClr val="000E24"/>
                  </a:solidFill>
                  <a:latin typeface="Cormorant Garamond Bold Italics"/>
                  <a:ea typeface="Cormorant Garamond Bold Italics"/>
                  <a:cs typeface="Cormorant Garamond Bold Italics"/>
                  <a:sym typeface="Cormorant Garamond Bold Italics"/>
                </a:rPr>
                <a:t> </a:t>
              </a:r>
              <a:r>
                <a:rPr lang="en-US" sz="2700" b="1" i="1" dirty="0" err="1">
                  <a:solidFill>
                    <a:srgbClr val="000E24"/>
                  </a:solidFill>
                  <a:latin typeface="Cormorant Garamond Bold Italics"/>
                  <a:ea typeface="Cormorant Garamond Bold Italics"/>
                  <a:cs typeface="Cormorant Garamond Bold Italics"/>
                  <a:sym typeface="Cormorant Garamond Bold Italics"/>
                </a:rPr>
                <a:t>короткий</a:t>
              </a:r>
              <a:r>
                <a:rPr lang="en-US" sz="2700" b="1" i="1" dirty="0">
                  <a:solidFill>
                    <a:srgbClr val="000E24"/>
                  </a:solidFill>
                  <a:latin typeface="Cormorant Garamond Bold Italics"/>
                  <a:ea typeface="Cormorant Garamond Bold Italics"/>
                  <a:cs typeface="Cormorant Garamond Bold Italics"/>
                  <a:sym typeface="Cormorant Garamond Bold Italics"/>
                </a:rPr>
                <a:t> </a:t>
              </a:r>
              <a:r>
                <a:rPr lang="en-US" sz="2700" b="1" i="1" dirty="0" err="1">
                  <a:solidFill>
                    <a:srgbClr val="000E24"/>
                  </a:solidFill>
                  <a:latin typeface="Cormorant Garamond Bold Italics"/>
                  <a:ea typeface="Cormorant Garamond Bold Italics"/>
                  <a:cs typeface="Cormorant Garamond Bold Italics"/>
                  <a:sym typeface="Cormorant Garamond Bold Italics"/>
                </a:rPr>
                <a:t>опис</a:t>
              </a:r>
              <a:r>
                <a:rPr lang="en-US" sz="2700" b="1" i="1" dirty="0">
                  <a:solidFill>
                    <a:srgbClr val="000E24"/>
                  </a:solidFill>
                  <a:latin typeface="Cormorant Garamond Bold Italics"/>
                  <a:ea typeface="Cormorant Garamond Bold Italics"/>
                  <a:cs typeface="Cormorant Garamond Bold Italics"/>
                  <a:sym typeface="Cormorant Garamond Bold Italics"/>
                </a:rPr>
                <a:t> проєкту </a:t>
              </a:r>
              <a:r>
                <a:rPr lang="en-US" sz="2700" b="1" i="1" dirty="0" err="1">
                  <a:solidFill>
                    <a:srgbClr val="000E24"/>
                  </a:solidFill>
                  <a:latin typeface="Cormorant Garamond Bold Italics"/>
                  <a:ea typeface="Cormorant Garamond Bold Italics"/>
                  <a:cs typeface="Cormorant Garamond Bold Italics"/>
                  <a:sym typeface="Cormorant Garamond Bold Italics"/>
                </a:rPr>
                <a:t>та</a:t>
              </a:r>
              <a:r>
                <a:rPr lang="en-US" sz="2700" b="1" i="1" dirty="0">
                  <a:solidFill>
                    <a:srgbClr val="000E24"/>
                  </a:solidFill>
                  <a:latin typeface="Cormorant Garamond Bold Italics"/>
                  <a:ea typeface="Cormorant Garamond Bold Italics"/>
                  <a:cs typeface="Cormorant Garamond Bold Italics"/>
                  <a:sym typeface="Cormorant Garamond Bold Italics"/>
                </a:rPr>
                <a:t> </a:t>
              </a:r>
              <a:r>
                <a:rPr lang="en-US" sz="2700" b="1" i="1" dirty="0" err="1">
                  <a:solidFill>
                    <a:srgbClr val="000E24"/>
                  </a:solidFill>
                  <a:latin typeface="Cormorant Garamond Bold Italics"/>
                  <a:ea typeface="Cormorant Garamond Bold Italics"/>
                  <a:cs typeface="Cormorant Garamond Bold Italics"/>
                  <a:sym typeface="Cormorant Garamond Bold Italics"/>
                </a:rPr>
                <a:t>орієнтовний</a:t>
              </a:r>
              <a:r>
                <a:rPr lang="en-US" sz="2700" b="1" i="1" dirty="0">
                  <a:solidFill>
                    <a:srgbClr val="000E24"/>
                  </a:solidFill>
                  <a:latin typeface="Cormorant Garamond Bold Italics"/>
                  <a:ea typeface="Cormorant Garamond Bold Italics"/>
                  <a:cs typeface="Cormorant Garamond Bold Italics"/>
                  <a:sym typeface="Cormorant Garamond Bold Italics"/>
                </a:rPr>
                <a:t> </a:t>
              </a:r>
              <a:r>
                <a:rPr lang="en-US" sz="2700" b="1" i="1" dirty="0" err="1">
                  <a:solidFill>
                    <a:srgbClr val="000E24"/>
                  </a:solidFill>
                  <a:latin typeface="Cormorant Garamond Bold Italics"/>
                  <a:ea typeface="Cormorant Garamond Bold Italics"/>
                  <a:cs typeface="Cormorant Garamond Bold Italics"/>
                  <a:sym typeface="Cormorant Garamond Bold Italics"/>
                </a:rPr>
                <a:t>бюджет</a:t>
              </a:r>
              <a:r>
                <a:rPr lang="en-US" sz="2700" b="1" i="1" dirty="0">
                  <a:solidFill>
                    <a:srgbClr val="000E24"/>
                  </a:solidFill>
                  <a:latin typeface="Cormorant Garamond Bold Italics"/>
                  <a:ea typeface="Cormorant Garamond Bold Italics"/>
                  <a:cs typeface="Cormorant Garamond Bold Italics"/>
                  <a:sym typeface="Cormorant Garamond Bold Italics"/>
                </a:rPr>
                <a:t> (</a:t>
              </a:r>
              <a:r>
                <a:rPr lang="en-US" sz="2700" b="1" i="1" dirty="0" err="1">
                  <a:solidFill>
                    <a:srgbClr val="000E24"/>
                  </a:solidFill>
                  <a:latin typeface="Cormorant Garamond Bold Italics"/>
                  <a:ea typeface="Cormorant Garamond Bold Italics"/>
                  <a:cs typeface="Cormorant Garamond Bold Italics"/>
                  <a:sym typeface="Cormorant Garamond Bold Italics"/>
                </a:rPr>
                <a:t>Додаток</a:t>
              </a:r>
              <a:r>
                <a:rPr lang="en-US" sz="2700" b="1" i="1" dirty="0">
                  <a:solidFill>
                    <a:srgbClr val="000E24"/>
                  </a:solidFill>
                  <a:latin typeface="Cormorant Garamond Bold Italics"/>
                  <a:ea typeface="Cormorant Garamond Bold Italics"/>
                  <a:cs typeface="Cormorant Garamond Bold Italics"/>
                  <a:sym typeface="Cormorant Garamond Bold Italics"/>
                </a:rPr>
                <a:t> </a:t>
              </a:r>
              <a:r>
                <a:rPr lang="en-US" sz="2700" b="1" i="1" dirty="0" err="1">
                  <a:solidFill>
                    <a:srgbClr val="000E24"/>
                  </a:solidFill>
                  <a:latin typeface="Cormorant Garamond Bold Italics"/>
                  <a:ea typeface="Cormorant Garamond Bold Italics"/>
                  <a:cs typeface="Cormorant Garamond Bold Italics"/>
                  <a:sym typeface="Cormorant Garamond Bold Italics"/>
                </a:rPr>
                <a:t>А</a:t>
              </a:r>
              <a:r>
                <a:rPr lang="en-US" sz="2700" b="1" i="1" dirty="0">
                  <a:solidFill>
                    <a:srgbClr val="000E24"/>
                  </a:solidFill>
                  <a:latin typeface="Cormorant Garamond Bold Italics"/>
                  <a:ea typeface="Cormorant Garamond Bold Italics"/>
                  <a:cs typeface="Cormorant Garamond Bold Italics"/>
                  <a:sym typeface="Cormorant Garamond Bold Italics"/>
                </a:rPr>
                <a:t>, </a:t>
              </a:r>
              <a:r>
                <a:rPr lang="en-US" sz="2700" b="1" i="1" dirty="0" err="1">
                  <a:solidFill>
                    <a:srgbClr val="000E24"/>
                  </a:solidFill>
                  <a:latin typeface="Cormorant Garamond Bold Italics"/>
                  <a:ea typeface="Cormorant Garamond Bold Italics"/>
                  <a:cs typeface="Cormorant Garamond Bold Italics"/>
                  <a:sym typeface="Cormorant Garamond Bold Italics"/>
                </a:rPr>
                <a:t>Частина</a:t>
              </a:r>
              <a:r>
                <a:rPr lang="en-US" sz="2700" b="1" i="1" dirty="0">
                  <a:solidFill>
                    <a:srgbClr val="000E24"/>
                  </a:solidFill>
                  <a:latin typeface="Cormorant Garamond Bold Italics"/>
                  <a:ea typeface="Cormorant Garamond Bold Italics"/>
                  <a:cs typeface="Cormorant Garamond Bold Italics"/>
                  <a:sym typeface="Cormorant Garamond Bold Italics"/>
                </a:rPr>
                <a:t> </a:t>
              </a:r>
              <a:r>
                <a:rPr lang="en-US" sz="2700" b="1" i="1" dirty="0" err="1">
                  <a:solidFill>
                    <a:srgbClr val="000E24"/>
                  </a:solidFill>
                  <a:latin typeface="Cormorant Garamond Bold Italics"/>
                  <a:ea typeface="Cormorant Garamond Bold Italics"/>
                  <a:cs typeface="Cormorant Garamond Bold Italics"/>
                  <a:sym typeface="Cormorant Garamond Bold Italics"/>
                </a:rPr>
                <a:t>А</a:t>
              </a:r>
              <a:r>
                <a:rPr lang="en-US" sz="2700" b="1" i="1" dirty="0">
                  <a:solidFill>
                    <a:srgbClr val="000E24"/>
                  </a:solidFill>
                  <a:latin typeface="Cormorant Garamond Bold Italics"/>
                  <a:ea typeface="Cormorant Garamond Bold Italics"/>
                  <a:cs typeface="Cormorant Garamond Bold Italics"/>
                  <a:sym typeface="Cormorant Garamond Bold Italics"/>
                </a:rPr>
                <a:t>).</a:t>
              </a:r>
            </a:p>
            <a:p>
              <a:pPr algn="ctr">
                <a:lnSpc>
                  <a:spcPts val="3779"/>
                </a:lnSpc>
              </a:pPr>
              <a:endParaRPr lang="en-US" sz="2700" b="1" i="1" dirty="0">
                <a:solidFill>
                  <a:srgbClr val="000E24"/>
                </a:solidFill>
                <a:latin typeface="Cormorant Garamond Bold Italics"/>
                <a:ea typeface="Cormorant Garamond Bold Italics"/>
                <a:cs typeface="Cormorant Garamond Bold Italics"/>
                <a:sym typeface="Cormorant Garamond Bold Italics"/>
              </a:endParaRPr>
            </a:p>
            <a:p>
              <a:pPr marL="582930" lvl="1" indent="-291465" algn="just">
                <a:lnSpc>
                  <a:spcPts val="3779"/>
                </a:lnSpc>
                <a:buFont typeface="Arial"/>
                <a:buChar char="•"/>
              </a:pPr>
              <a:r>
                <a:rPr lang="en-US" sz="2700" dirty="0" err="1">
                  <a:solidFill>
                    <a:srgbClr val="000E24"/>
                  </a:solidFill>
                  <a:latin typeface="Cormorant Garamond"/>
                  <a:ea typeface="Cormorant Garamond"/>
                  <a:cs typeface="Cormorant Garamond"/>
                  <a:sym typeface="Cormorant Garamond"/>
                </a:rPr>
                <a:t>Подання</a:t>
              </a:r>
              <a:r>
                <a:rPr lang="en-US" sz="2700" dirty="0">
                  <a:solidFill>
                    <a:srgbClr val="000E24"/>
                  </a:solidFill>
                  <a:latin typeface="Cormorant Garamond"/>
                  <a:ea typeface="Cormorant Garamond"/>
                  <a:cs typeface="Cormorant Garamond"/>
                  <a:sym typeface="Cormorant Garamond"/>
                </a:rPr>
                <a:t>: </a:t>
              </a:r>
              <a:r>
                <a:rPr lang="en-US" sz="2700" dirty="0" err="1">
                  <a:solidFill>
                    <a:srgbClr val="000E24"/>
                  </a:solidFill>
                  <a:latin typeface="Cormorant Garamond"/>
                  <a:ea typeface="Cormorant Garamond"/>
                  <a:cs typeface="Cormorant Garamond"/>
                  <a:sym typeface="Cormorant Garamond"/>
                </a:rPr>
                <a:t>Онлайн</a:t>
              </a:r>
              <a:r>
                <a:rPr lang="en-US" sz="2700" dirty="0">
                  <a:solidFill>
                    <a:srgbClr val="000E24"/>
                  </a:solidFill>
                  <a:latin typeface="Cormorant Garamond"/>
                  <a:ea typeface="Cormorant Garamond"/>
                  <a:cs typeface="Cormorant Garamond"/>
                  <a:sym typeface="Cormorant Garamond"/>
                </a:rPr>
                <a:t> </a:t>
              </a:r>
              <a:r>
                <a:rPr lang="en-US" sz="2700" dirty="0" err="1">
                  <a:solidFill>
                    <a:srgbClr val="000E24"/>
                  </a:solidFill>
                  <a:latin typeface="Cormorant Garamond"/>
                  <a:ea typeface="Cormorant Garamond"/>
                  <a:cs typeface="Cormorant Garamond"/>
                  <a:sym typeface="Cormorant Garamond"/>
                </a:rPr>
                <a:t>через</a:t>
              </a:r>
              <a:r>
                <a:rPr lang="en-US" sz="2700" dirty="0">
                  <a:solidFill>
                    <a:srgbClr val="000E24"/>
                  </a:solidFill>
                  <a:latin typeface="Cormorant Garamond"/>
                  <a:ea typeface="Cormorant Garamond"/>
                  <a:cs typeface="Cormorant Garamond"/>
                  <a:sym typeface="Cormorant Garamond"/>
                </a:rPr>
                <a:t> </a:t>
              </a:r>
              <a:r>
                <a:rPr lang="en-US" sz="2700" dirty="0">
                  <a:solidFill>
                    <a:srgbClr val="000E24"/>
                  </a:solidFill>
                  <a:latin typeface="Cormorant Garamond"/>
                  <a:ea typeface="Cormorant Garamond"/>
                  <a:cs typeface="Cormorant Garamond"/>
                  <a:sym typeface="Cormorant Garamond"/>
                  <a:hlinkClick r:id="rId4"/>
                </a:rPr>
                <a:t>платформу Submit.</a:t>
              </a:r>
              <a:endParaRPr lang="en-US" sz="2700" dirty="0">
                <a:solidFill>
                  <a:srgbClr val="000E24"/>
                </a:solidFill>
                <a:latin typeface="Cormorant Garamond"/>
                <a:ea typeface="Cormorant Garamond"/>
                <a:cs typeface="Cormorant Garamond"/>
                <a:sym typeface="Cormorant Garamond"/>
              </a:endParaRPr>
            </a:p>
            <a:p>
              <a:pPr marL="582930" lvl="1" indent="-291465" algn="just">
                <a:lnSpc>
                  <a:spcPts val="3779"/>
                </a:lnSpc>
                <a:buFont typeface="Arial"/>
                <a:buChar char="•"/>
              </a:pPr>
              <a:r>
                <a:rPr lang="en-US" sz="2700" dirty="0" err="1">
                  <a:solidFill>
                    <a:srgbClr val="000E24"/>
                  </a:solidFill>
                  <a:latin typeface="Cormorant Garamond"/>
                  <a:ea typeface="Cormorant Garamond"/>
                  <a:cs typeface="Cormorant Garamond"/>
                  <a:sym typeface="Cormorant Garamond"/>
                </a:rPr>
                <a:t>Дедлайн</a:t>
              </a:r>
              <a:r>
                <a:rPr lang="en-US" sz="2700" dirty="0">
                  <a:solidFill>
                    <a:srgbClr val="000E24"/>
                  </a:solidFill>
                  <a:latin typeface="Cormorant Garamond"/>
                  <a:ea typeface="Cormorant Garamond"/>
                  <a:cs typeface="Cormorant Garamond"/>
                  <a:sym typeface="Cormorant Garamond"/>
                </a:rPr>
                <a:t>: </a:t>
              </a:r>
              <a:r>
                <a:rPr lang="uk-UA" sz="2700" dirty="0">
                  <a:solidFill>
                    <a:srgbClr val="000E24"/>
                  </a:solidFill>
                  <a:latin typeface="Cormorant Garamond"/>
                  <a:ea typeface="Cormorant Garamond"/>
                  <a:cs typeface="Cormorant Garamond"/>
                  <a:sym typeface="Cormorant Garamond"/>
                </a:rPr>
                <a:t>13</a:t>
              </a:r>
              <a:r>
                <a:rPr lang="en-US" sz="2700" dirty="0">
                  <a:solidFill>
                    <a:srgbClr val="000E24"/>
                  </a:solidFill>
                  <a:latin typeface="Cormorant Garamond"/>
                  <a:ea typeface="Cormorant Garamond"/>
                  <a:cs typeface="Cormorant Garamond"/>
                  <a:sym typeface="Cormorant Garamond"/>
                </a:rPr>
                <a:t> </a:t>
              </a:r>
              <a:r>
                <a:rPr lang="uk-UA" sz="2700" dirty="0">
                  <a:solidFill>
                    <a:srgbClr val="000E24"/>
                  </a:solidFill>
                  <a:latin typeface="Cormorant Garamond"/>
                  <a:ea typeface="Cormorant Garamond"/>
                  <a:cs typeface="Cormorant Garamond"/>
                  <a:sym typeface="Cormorant Garamond"/>
                </a:rPr>
                <a:t>липня</a:t>
              </a:r>
              <a:r>
                <a:rPr lang="en-US" sz="2700" dirty="0">
                  <a:solidFill>
                    <a:srgbClr val="000E24"/>
                  </a:solidFill>
                  <a:latin typeface="Cormorant Garamond"/>
                  <a:ea typeface="Cormorant Garamond"/>
                  <a:cs typeface="Cormorant Garamond"/>
                  <a:sym typeface="Cormorant Garamond"/>
                </a:rPr>
                <a:t> 202</a:t>
              </a:r>
              <a:r>
                <a:rPr lang="uk-UA" sz="2700" dirty="0">
                  <a:solidFill>
                    <a:srgbClr val="000E24"/>
                  </a:solidFill>
                  <a:latin typeface="Cormorant Garamond"/>
                  <a:ea typeface="Cormorant Garamond"/>
                  <a:cs typeface="Cormorant Garamond"/>
                  <a:sym typeface="Cormorant Garamond"/>
                </a:rPr>
                <a:t>6</a:t>
              </a:r>
              <a:r>
                <a:rPr lang="en-US" sz="2700" dirty="0">
                  <a:solidFill>
                    <a:srgbClr val="000E24"/>
                  </a:solidFill>
                  <a:latin typeface="Cormorant Garamond"/>
                  <a:ea typeface="Cormorant Garamond"/>
                  <a:cs typeface="Cormorant Garamond"/>
                  <a:sym typeface="Cormorant Garamond"/>
                </a:rPr>
                <a:t>, 23:5</a:t>
              </a:r>
              <a:r>
                <a:rPr lang="uk-UA" sz="2700" dirty="0">
                  <a:solidFill>
                    <a:srgbClr val="000E24"/>
                  </a:solidFill>
                  <a:latin typeface="Cormorant Garamond"/>
                  <a:ea typeface="Cormorant Garamond"/>
                  <a:cs typeface="Cormorant Garamond"/>
                  <a:sym typeface="Cormorant Garamond"/>
                </a:rPr>
                <a:t>5</a:t>
              </a:r>
              <a:r>
                <a:rPr lang="en-US" sz="2700" dirty="0">
                  <a:solidFill>
                    <a:srgbClr val="000E24"/>
                  </a:solidFill>
                  <a:latin typeface="Cormorant Garamond"/>
                  <a:ea typeface="Cormorant Garamond"/>
                  <a:cs typeface="Cormorant Garamond"/>
                  <a:sym typeface="Cormorant Garamond"/>
                </a:rPr>
                <a:t> (</a:t>
              </a:r>
              <a:r>
                <a:rPr lang="en-US" sz="2700" dirty="0" err="1">
                  <a:solidFill>
                    <a:srgbClr val="000E24"/>
                  </a:solidFill>
                  <a:latin typeface="Cormorant Garamond"/>
                  <a:ea typeface="Cormorant Garamond"/>
                  <a:cs typeface="Cormorant Garamond"/>
                  <a:sym typeface="Cormorant Garamond"/>
                </a:rPr>
                <a:t>Київ</a:t>
              </a:r>
              <a:r>
                <a:rPr lang="en-US" sz="2700" dirty="0">
                  <a:solidFill>
                    <a:srgbClr val="000E24"/>
                  </a:solidFill>
                  <a:latin typeface="Cormorant Garamond"/>
                  <a:ea typeface="Cormorant Garamond"/>
                  <a:cs typeface="Cormorant Garamond"/>
                  <a:sym typeface="Cormorant Garamond"/>
                </a:rPr>
                <a:t>).</a:t>
              </a:r>
            </a:p>
            <a:p>
              <a:pPr marL="582930" lvl="1" indent="-291465" algn="just">
                <a:lnSpc>
                  <a:spcPts val="3779"/>
                </a:lnSpc>
                <a:buFont typeface="Arial"/>
                <a:buChar char="•"/>
              </a:pPr>
              <a:r>
                <a:rPr lang="en-US" sz="2700" dirty="0">
                  <a:solidFill>
                    <a:srgbClr val="000E24"/>
                  </a:solidFill>
                  <a:latin typeface="Cormorant Garamond"/>
                  <a:ea typeface="Cormorant Garamond"/>
                  <a:cs typeface="Cormorant Garamond"/>
                  <a:sym typeface="Cormorant Garamond"/>
                </a:rPr>
                <a:t>Інфосесія: </a:t>
              </a:r>
              <a:r>
                <a:rPr lang="uk-UA" sz="2700" dirty="0">
                  <a:solidFill>
                    <a:srgbClr val="000E24"/>
                  </a:solidFill>
                  <a:latin typeface="Cormorant Garamond"/>
                  <a:ea typeface="Cormorant Garamond"/>
                  <a:cs typeface="Cormorant Garamond"/>
                  <a:sym typeface="Cormorant Garamond"/>
                </a:rPr>
                <a:t>17 червня</a:t>
              </a:r>
              <a:r>
                <a:rPr lang="en-US" sz="2700" dirty="0">
                  <a:solidFill>
                    <a:srgbClr val="000E24"/>
                  </a:solidFill>
                  <a:latin typeface="Cormorant Garamond"/>
                  <a:ea typeface="Cormorant Garamond"/>
                  <a:cs typeface="Cormorant Garamond"/>
                  <a:sym typeface="Cormorant Garamond"/>
                </a:rPr>
                <a:t> 202</a:t>
              </a:r>
              <a:r>
                <a:rPr lang="uk-UA" sz="2700" dirty="0">
                  <a:solidFill>
                    <a:srgbClr val="000E24"/>
                  </a:solidFill>
                  <a:latin typeface="Cormorant Garamond"/>
                  <a:ea typeface="Cormorant Garamond"/>
                  <a:cs typeface="Cormorant Garamond"/>
                  <a:sym typeface="Cormorant Garamond"/>
                </a:rPr>
                <a:t>6</a:t>
              </a:r>
              <a:r>
                <a:rPr lang="en-US" sz="2700" dirty="0">
                  <a:solidFill>
                    <a:srgbClr val="000E24"/>
                  </a:solidFill>
                  <a:latin typeface="Cormorant Garamond"/>
                  <a:ea typeface="Cormorant Garamond"/>
                  <a:cs typeface="Cormorant Garamond"/>
                  <a:sym typeface="Cormorant Garamond"/>
                </a:rPr>
                <a:t>, 11:00 (MS Teams).</a:t>
              </a:r>
            </a:p>
            <a:p>
              <a:pPr marL="582930" lvl="1" indent="-291465" algn="just">
                <a:lnSpc>
                  <a:spcPts val="3779"/>
                </a:lnSpc>
                <a:buFont typeface="Arial"/>
                <a:buChar char="•"/>
              </a:pPr>
              <a:r>
                <a:rPr lang="en-US" sz="2700" dirty="0" err="1">
                  <a:solidFill>
                    <a:srgbClr val="000E24"/>
                  </a:solidFill>
                  <a:latin typeface="Cormorant Garamond"/>
                  <a:ea typeface="Cormorant Garamond"/>
                  <a:cs typeface="Cormorant Garamond"/>
                  <a:sym typeface="Cormorant Garamond"/>
                </a:rPr>
                <a:t>Запитання</a:t>
              </a:r>
              <a:r>
                <a:rPr lang="en-US" sz="2700" dirty="0">
                  <a:solidFill>
                    <a:srgbClr val="000E24"/>
                  </a:solidFill>
                  <a:latin typeface="Cormorant Garamond"/>
                  <a:ea typeface="Cormorant Garamond"/>
                  <a:cs typeface="Cormorant Garamond"/>
                  <a:sym typeface="Cormorant Garamond"/>
                </a:rPr>
                <a:t>: </a:t>
              </a:r>
              <a:r>
                <a:rPr lang="en-GB" sz="2700" dirty="0" err="1">
                  <a:solidFill>
                    <a:srgbClr val="000E24"/>
                  </a:solidFill>
                  <a:latin typeface="Cormorant Garamond"/>
                  <a:ea typeface="Cormorant Garamond"/>
                  <a:cs typeface="Cormorant Garamond"/>
                  <a:sym typeface="Cormorant Garamond"/>
                </a:rPr>
                <a:t>almp</a:t>
              </a:r>
              <a:r>
                <a:rPr lang="en-US" sz="2700" dirty="0">
                  <a:solidFill>
                    <a:srgbClr val="000E24"/>
                  </a:solidFill>
                  <a:latin typeface="Cormorant Garamond"/>
                  <a:ea typeface="Cormorant Garamond"/>
                  <a:cs typeface="Cormorant Garamond"/>
                  <a:sym typeface="Cormorant Garamond"/>
                </a:rPr>
                <a:t>@enabel.be (</a:t>
              </a:r>
              <a:r>
                <a:rPr lang="uk-UA" sz="2700" dirty="0">
                  <a:solidFill>
                    <a:srgbClr val="000E24"/>
                  </a:solidFill>
                  <a:latin typeface="Cormorant Garamond"/>
                  <a:ea typeface="Cormorant Garamond"/>
                  <a:cs typeface="Cormorant Garamond"/>
                  <a:sym typeface="Cormorant Garamond"/>
                </a:rPr>
                <a:t>до 23</a:t>
              </a:r>
              <a:r>
                <a:rPr lang="en-US" sz="2700" dirty="0">
                  <a:solidFill>
                    <a:srgbClr val="000E24"/>
                  </a:solidFill>
                  <a:latin typeface="Cormorant Garamond"/>
                  <a:ea typeface="Cormorant Garamond"/>
                  <a:cs typeface="Cormorant Garamond"/>
                  <a:sym typeface="Cormorant Garamond"/>
                </a:rPr>
                <a:t>.0</a:t>
              </a:r>
              <a:r>
                <a:rPr lang="uk-UA" sz="2700" dirty="0">
                  <a:solidFill>
                    <a:srgbClr val="000E24"/>
                  </a:solidFill>
                  <a:latin typeface="Cormorant Garamond"/>
                  <a:ea typeface="Cormorant Garamond"/>
                  <a:cs typeface="Cormorant Garamond"/>
                  <a:sym typeface="Cormorant Garamond"/>
                </a:rPr>
                <a:t>6</a:t>
              </a:r>
              <a:r>
                <a:rPr lang="en-US" sz="2700" dirty="0">
                  <a:solidFill>
                    <a:srgbClr val="000E24"/>
                  </a:solidFill>
                  <a:latin typeface="Cormorant Garamond"/>
                  <a:ea typeface="Cormorant Garamond"/>
                  <a:cs typeface="Cormorant Garamond"/>
                  <a:sym typeface="Cormorant Garamond"/>
                </a:rPr>
                <a:t>.202</a:t>
              </a:r>
              <a:r>
                <a:rPr lang="uk-UA" sz="2700" dirty="0">
                  <a:solidFill>
                    <a:srgbClr val="000E24"/>
                  </a:solidFill>
                  <a:latin typeface="Cormorant Garamond"/>
                  <a:ea typeface="Cormorant Garamond"/>
                  <a:cs typeface="Cormorant Garamond"/>
                  <a:sym typeface="Cormorant Garamond"/>
                </a:rPr>
                <a:t>6</a:t>
              </a:r>
              <a:r>
                <a:rPr lang="en-US" sz="2700" dirty="0">
                  <a:solidFill>
                    <a:srgbClr val="000E24"/>
                  </a:solidFill>
                  <a:latin typeface="Cormorant Garamond"/>
                  <a:ea typeface="Cormorant Garamond"/>
                  <a:cs typeface="Cormorant Garamond"/>
                  <a:sym typeface="Cormorant Garamond"/>
                </a:rPr>
                <a:t>)</a:t>
              </a:r>
            </a:p>
          </p:txBody>
        </p:sp>
      </p:grpSp>
      <p:grpSp>
        <p:nvGrpSpPr>
          <p:cNvPr id="14" name="Group 18">
            <a:extLst>
              <a:ext uri="{FF2B5EF4-FFF2-40B4-BE49-F238E27FC236}">
                <a16:creationId xmlns:a16="http://schemas.microsoft.com/office/drawing/2014/main" id="{7692769A-6E42-BA89-06A0-2F79BA0D4156}"/>
              </a:ext>
            </a:extLst>
          </p:cNvPr>
          <p:cNvGrpSpPr/>
          <p:nvPr/>
        </p:nvGrpSpPr>
        <p:grpSpPr>
          <a:xfrm>
            <a:off x="9144000" y="2825698"/>
            <a:ext cx="8639490" cy="6010424"/>
            <a:chOff x="0" y="0"/>
            <a:chExt cx="11519320" cy="8013898"/>
          </a:xfrm>
        </p:grpSpPr>
        <p:sp>
          <p:nvSpPr>
            <p:cNvPr id="15" name="Freeform 19">
              <a:extLst>
                <a:ext uri="{FF2B5EF4-FFF2-40B4-BE49-F238E27FC236}">
                  <a16:creationId xmlns:a16="http://schemas.microsoft.com/office/drawing/2014/main" id="{2E561CED-874B-63A3-EF2E-067A2E577470}"/>
                </a:ext>
              </a:extLst>
            </p:cNvPr>
            <p:cNvSpPr/>
            <p:nvPr/>
          </p:nvSpPr>
          <p:spPr>
            <a:xfrm>
              <a:off x="0" y="4817287"/>
              <a:ext cx="11519320" cy="3196611"/>
            </a:xfrm>
            <a:custGeom>
              <a:avLst/>
              <a:gdLst/>
              <a:ahLst/>
              <a:cxnLst/>
              <a:rect l="l" t="t" r="r" b="b"/>
              <a:pathLst>
                <a:path w="11519320" h="3196611">
                  <a:moveTo>
                    <a:pt x="0" y="0"/>
                  </a:moveTo>
                  <a:lnTo>
                    <a:pt x="11519320" y="0"/>
                  </a:lnTo>
                  <a:lnTo>
                    <a:pt x="11519320" y="3196611"/>
                  </a:lnTo>
                  <a:lnTo>
                    <a:pt x="0" y="3196611"/>
                  </a:lnTo>
                  <a:lnTo>
                    <a:pt x="0" y="0"/>
                  </a:lnTo>
                  <a:close/>
                </a:path>
              </a:pathLst>
            </a:custGeom>
            <a:blipFill>
              <a:blip r:embed="rId3">
                <a:alphaModFix amt="60000"/>
              </a:blip>
              <a:stretch>
                <a:fillRect/>
              </a:stretch>
            </a:blipFill>
          </p:spPr>
          <p:txBody>
            <a:bodyPr/>
            <a:lstStyle/>
            <a:p>
              <a:endParaRPr lang="ru-UA"/>
            </a:p>
          </p:txBody>
        </p:sp>
        <p:grpSp>
          <p:nvGrpSpPr>
            <p:cNvPr id="16" name="Group 20">
              <a:extLst>
                <a:ext uri="{FF2B5EF4-FFF2-40B4-BE49-F238E27FC236}">
                  <a16:creationId xmlns:a16="http://schemas.microsoft.com/office/drawing/2014/main" id="{388312D7-896A-BDD4-3DF0-69E5EA8BD754}"/>
                </a:ext>
              </a:extLst>
            </p:cNvPr>
            <p:cNvGrpSpPr/>
            <p:nvPr/>
          </p:nvGrpSpPr>
          <p:grpSpPr>
            <a:xfrm>
              <a:off x="457451" y="347300"/>
              <a:ext cx="10691233" cy="6736915"/>
              <a:chOff x="0" y="-47625"/>
              <a:chExt cx="1948245" cy="1227656"/>
            </a:xfrm>
          </p:grpSpPr>
          <p:sp>
            <p:nvSpPr>
              <p:cNvPr id="23" name="Freeform 21">
                <a:extLst>
                  <a:ext uri="{FF2B5EF4-FFF2-40B4-BE49-F238E27FC236}">
                    <a16:creationId xmlns:a16="http://schemas.microsoft.com/office/drawing/2014/main" id="{2F8331FB-EE7B-DFF8-EEB5-9F072B6B2EBF}"/>
                  </a:ext>
                </a:extLst>
              </p:cNvPr>
              <p:cNvSpPr/>
              <p:nvPr/>
            </p:nvSpPr>
            <p:spPr>
              <a:xfrm>
                <a:off x="0" y="0"/>
                <a:ext cx="1948245" cy="1180031"/>
              </a:xfrm>
              <a:custGeom>
                <a:avLst/>
                <a:gdLst/>
                <a:ahLst/>
                <a:cxnLst/>
                <a:rect l="l" t="t" r="r" b="b"/>
                <a:pathLst>
                  <a:path w="1948245" h="1180031">
                    <a:moveTo>
                      <a:pt x="0" y="0"/>
                    </a:moveTo>
                    <a:lnTo>
                      <a:pt x="1948245" y="0"/>
                    </a:lnTo>
                    <a:lnTo>
                      <a:pt x="1948245" y="1180031"/>
                    </a:lnTo>
                    <a:lnTo>
                      <a:pt x="0" y="1180031"/>
                    </a:lnTo>
                    <a:close/>
                  </a:path>
                </a:pathLst>
              </a:custGeom>
              <a:solidFill>
                <a:srgbClr val="FDC602"/>
              </a:solidFill>
            </p:spPr>
            <p:txBody>
              <a:bodyPr/>
              <a:lstStyle/>
              <a:p>
                <a:endParaRPr lang="ru-UA"/>
              </a:p>
            </p:txBody>
          </p:sp>
          <p:sp>
            <p:nvSpPr>
              <p:cNvPr id="24" name="TextBox 22">
                <a:extLst>
                  <a:ext uri="{FF2B5EF4-FFF2-40B4-BE49-F238E27FC236}">
                    <a16:creationId xmlns:a16="http://schemas.microsoft.com/office/drawing/2014/main" id="{6E5C70B8-7DEA-8535-1D02-8C1EC904B703}"/>
                  </a:ext>
                </a:extLst>
              </p:cNvPr>
              <p:cNvSpPr txBox="1"/>
              <p:nvPr/>
            </p:nvSpPr>
            <p:spPr>
              <a:xfrm>
                <a:off x="0" y="-47625"/>
                <a:ext cx="1948245" cy="1227656"/>
              </a:xfrm>
              <a:prstGeom prst="rect">
                <a:avLst/>
              </a:prstGeom>
            </p:spPr>
            <p:txBody>
              <a:bodyPr lIns="50800" tIns="50800" rIns="50800" bIns="50800" rtlCol="0" anchor="ctr"/>
              <a:lstStyle/>
              <a:p>
                <a:pPr algn="ctr">
                  <a:lnSpc>
                    <a:spcPts val="2659"/>
                  </a:lnSpc>
                </a:pPr>
                <a:endParaRPr/>
              </a:p>
            </p:txBody>
          </p:sp>
        </p:grpSp>
        <p:grpSp>
          <p:nvGrpSpPr>
            <p:cNvPr id="17" name="Group 23">
              <a:extLst>
                <a:ext uri="{FF2B5EF4-FFF2-40B4-BE49-F238E27FC236}">
                  <a16:creationId xmlns:a16="http://schemas.microsoft.com/office/drawing/2014/main" id="{1DB40B13-9061-6198-5226-F5D4B66597D5}"/>
                </a:ext>
              </a:extLst>
            </p:cNvPr>
            <p:cNvGrpSpPr/>
            <p:nvPr/>
          </p:nvGrpSpPr>
          <p:grpSpPr>
            <a:xfrm>
              <a:off x="2940101" y="0"/>
              <a:ext cx="5725933" cy="1201538"/>
              <a:chOff x="0" y="0"/>
              <a:chExt cx="1043427" cy="218954"/>
            </a:xfrm>
          </p:grpSpPr>
          <p:sp>
            <p:nvSpPr>
              <p:cNvPr id="21" name="Freeform 24">
                <a:extLst>
                  <a:ext uri="{FF2B5EF4-FFF2-40B4-BE49-F238E27FC236}">
                    <a16:creationId xmlns:a16="http://schemas.microsoft.com/office/drawing/2014/main" id="{B1C66F85-D457-F885-8566-F9B4A59C5A5B}"/>
                  </a:ext>
                </a:extLst>
              </p:cNvPr>
              <p:cNvSpPr/>
              <p:nvPr/>
            </p:nvSpPr>
            <p:spPr>
              <a:xfrm>
                <a:off x="0" y="0"/>
                <a:ext cx="1043427" cy="218954"/>
              </a:xfrm>
              <a:custGeom>
                <a:avLst/>
                <a:gdLst/>
                <a:ahLst/>
                <a:cxnLst/>
                <a:rect l="l" t="t" r="r" b="b"/>
                <a:pathLst>
                  <a:path w="1043427" h="218954">
                    <a:moveTo>
                      <a:pt x="0" y="0"/>
                    </a:moveTo>
                    <a:lnTo>
                      <a:pt x="1043427" y="0"/>
                    </a:lnTo>
                    <a:lnTo>
                      <a:pt x="1043427" y="218954"/>
                    </a:lnTo>
                    <a:lnTo>
                      <a:pt x="0" y="218954"/>
                    </a:lnTo>
                    <a:close/>
                  </a:path>
                </a:pathLst>
              </a:custGeom>
              <a:solidFill>
                <a:srgbClr val="D12927"/>
              </a:solidFill>
              <a:ln w="38100" cap="sq">
                <a:solidFill>
                  <a:srgbClr val="DC281F"/>
                </a:solidFill>
                <a:prstDash val="solid"/>
                <a:miter/>
              </a:ln>
            </p:spPr>
            <p:txBody>
              <a:bodyPr/>
              <a:lstStyle/>
              <a:p>
                <a:endParaRPr lang="ru-UA"/>
              </a:p>
            </p:txBody>
          </p:sp>
          <p:sp>
            <p:nvSpPr>
              <p:cNvPr id="22" name="TextBox 25">
                <a:extLst>
                  <a:ext uri="{FF2B5EF4-FFF2-40B4-BE49-F238E27FC236}">
                    <a16:creationId xmlns:a16="http://schemas.microsoft.com/office/drawing/2014/main" id="{7FEA8410-F537-F16D-4852-D47DDCDCA0AC}"/>
                  </a:ext>
                </a:extLst>
              </p:cNvPr>
              <p:cNvSpPr txBox="1"/>
              <p:nvPr/>
            </p:nvSpPr>
            <p:spPr>
              <a:xfrm>
                <a:off x="0" y="-47625"/>
                <a:ext cx="1043427" cy="266579"/>
              </a:xfrm>
              <a:prstGeom prst="rect">
                <a:avLst/>
              </a:prstGeom>
            </p:spPr>
            <p:txBody>
              <a:bodyPr lIns="50800" tIns="50800" rIns="50800" bIns="50800" rtlCol="0" anchor="ctr"/>
              <a:lstStyle/>
              <a:p>
                <a:pPr algn="ctr">
                  <a:lnSpc>
                    <a:spcPts val="2659"/>
                  </a:lnSpc>
                </a:pPr>
                <a:endParaRPr/>
              </a:p>
            </p:txBody>
          </p:sp>
        </p:grpSp>
        <p:sp>
          <p:nvSpPr>
            <p:cNvPr id="18" name="TextBox 26">
              <a:extLst>
                <a:ext uri="{FF2B5EF4-FFF2-40B4-BE49-F238E27FC236}">
                  <a16:creationId xmlns:a16="http://schemas.microsoft.com/office/drawing/2014/main" id="{0BC94DCF-C9C7-A037-99AA-B846D7E1D0AF}"/>
                </a:ext>
              </a:extLst>
            </p:cNvPr>
            <p:cNvSpPr txBox="1"/>
            <p:nvPr/>
          </p:nvSpPr>
          <p:spPr>
            <a:xfrm>
              <a:off x="574403" y="1500109"/>
              <a:ext cx="10286812" cy="836713"/>
            </a:xfrm>
            <a:prstGeom prst="rect">
              <a:avLst/>
            </a:prstGeom>
          </p:spPr>
          <p:txBody>
            <a:bodyPr lIns="0" tIns="0" rIns="0" bIns="0" rtlCol="0" anchor="t">
              <a:spAutoFit/>
            </a:bodyPr>
            <a:lstStyle/>
            <a:p>
              <a:pPr algn="ctr">
                <a:lnSpc>
                  <a:spcPts val="5311"/>
                </a:lnSpc>
              </a:pPr>
              <a:r>
                <a:rPr lang="en-US" sz="3793" b="1">
                  <a:solidFill>
                    <a:srgbClr val="000E24"/>
                  </a:solidFill>
                  <a:latin typeface="Cormorant Garamond Bold"/>
                  <a:ea typeface="Cormorant Garamond Bold"/>
                  <a:cs typeface="Cormorant Garamond Bold"/>
                  <a:sym typeface="Cormorant Garamond Bold"/>
                </a:rPr>
                <a:t>ПОВНА ПРОЄКТНА ЗАЯВКА</a:t>
              </a:r>
            </a:p>
          </p:txBody>
        </p:sp>
        <p:sp>
          <p:nvSpPr>
            <p:cNvPr id="19" name="TextBox 27">
              <a:extLst>
                <a:ext uri="{FF2B5EF4-FFF2-40B4-BE49-F238E27FC236}">
                  <a16:creationId xmlns:a16="http://schemas.microsoft.com/office/drawing/2014/main" id="{6D4451F4-598E-193C-45BC-36A585D23592}"/>
                </a:ext>
              </a:extLst>
            </p:cNvPr>
            <p:cNvSpPr txBox="1"/>
            <p:nvPr/>
          </p:nvSpPr>
          <p:spPr>
            <a:xfrm>
              <a:off x="3835490" y="155732"/>
              <a:ext cx="3935156" cy="836507"/>
            </a:xfrm>
            <a:prstGeom prst="rect">
              <a:avLst/>
            </a:prstGeom>
          </p:spPr>
          <p:txBody>
            <a:bodyPr lIns="0" tIns="0" rIns="0" bIns="0" rtlCol="0" anchor="t">
              <a:spAutoFit/>
            </a:bodyPr>
            <a:lstStyle/>
            <a:p>
              <a:pPr algn="ctr">
                <a:lnSpc>
                  <a:spcPts val="5320"/>
                </a:lnSpc>
              </a:pPr>
              <a:r>
                <a:rPr lang="en-US" sz="3800" b="1">
                  <a:solidFill>
                    <a:srgbClr val="F5F8FD"/>
                  </a:solidFill>
                  <a:latin typeface="Cormorant Garamond Bold"/>
                  <a:ea typeface="Cormorant Garamond Bold"/>
                  <a:cs typeface="Cormorant Garamond Bold"/>
                  <a:sym typeface="Cormorant Garamond Bold"/>
                </a:rPr>
                <a:t>ЕТАП № 2</a:t>
              </a:r>
            </a:p>
          </p:txBody>
        </p:sp>
        <p:sp>
          <p:nvSpPr>
            <p:cNvPr id="20" name="TextBox 28">
              <a:extLst>
                <a:ext uri="{FF2B5EF4-FFF2-40B4-BE49-F238E27FC236}">
                  <a16:creationId xmlns:a16="http://schemas.microsoft.com/office/drawing/2014/main" id="{73936A0D-7373-2BAA-BA9B-C791B7884D52}"/>
                </a:ext>
              </a:extLst>
            </p:cNvPr>
            <p:cNvSpPr txBox="1"/>
            <p:nvPr/>
          </p:nvSpPr>
          <p:spPr>
            <a:xfrm>
              <a:off x="515148" y="2455066"/>
              <a:ext cx="10489023" cy="4517134"/>
            </a:xfrm>
            <a:prstGeom prst="rect">
              <a:avLst/>
            </a:prstGeom>
          </p:spPr>
          <p:txBody>
            <a:bodyPr lIns="0" tIns="0" rIns="0" bIns="0" rtlCol="0" anchor="t">
              <a:spAutoFit/>
            </a:bodyPr>
            <a:lstStyle/>
            <a:p>
              <a:pPr algn="ctr">
                <a:lnSpc>
                  <a:spcPts val="3779"/>
                </a:lnSpc>
              </a:pPr>
              <a:r>
                <a:rPr lang="en-US" sz="2700" b="1" i="1" dirty="0" err="1">
                  <a:solidFill>
                    <a:srgbClr val="000E24"/>
                  </a:solidFill>
                  <a:latin typeface="Cormorant Garamond Bold Italics"/>
                  <a:ea typeface="Cormorant Garamond Bold Italics"/>
                  <a:cs typeface="Cormorant Garamond Bold Italics"/>
                  <a:sym typeface="Cormorant Garamond Bold Italics"/>
                </a:rPr>
                <a:t>Подається</a:t>
              </a:r>
              <a:r>
                <a:rPr lang="en-US" sz="2700" b="1" i="1" dirty="0">
                  <a:solidFill>
                    <a:srgbClr val="000E24"/>
                  </a:solidFill>
                  <a:latin typeface="Cormorant Garamond Bold Italics"/>
                  <a:ea typeface="Cormorant Garamond Bold Italics"/>
                  <a:cs typeface="Cormorant Garamond Bold Italics"/>
                  <a:sym typeface="Cormorant Garamond Bold Italics"/>
                </a:rPr>
                <a:t> </a:t>
              </a:r>
              <a:r>
                <a:rPr lang="en-US" sz="2700" b="1" i="1" dirty="0" err="1">
                  <a:solidFill>
                    <a:srgbClr val="000E24"/>
                  </a:solidFill>
                  <a:latin typeface="Cormorant Garamond Bold Italics"/>
                  <a:ea typeface="Cormorant Garamond Bold Italics"/>
                  <a:cs typeface="Cormorant Garamond Bold Italics"/>
                  <a:sym typeface="Cormorant Garamond Bold Italics"/>
                </a:rPr>
                <a:t>лише</a:t>
              </a:r>
              <a:r>
                <a:rPr lang="en-US" sz="2700" b="1" i="1" dirty="0">
                  <a:solidFill>
                    <a:srgbClr val="000E24"/>
                  </a:solidFill>
                  <a:latin typeface="Cormorant Garamond Bold Italics"/>
                  <a:ea typeface="Cormorant Garamond Bold Italics"/>
                  <a:cs typeface="Cormorant Garamond Bold Italics"/>
                  <a:sym typeface="Cormorant Garamond Bold Italics"/>
                </a:rPr>
                <a:t> </a:t>
              </a:r>
              <a:r>
                <a:rPr lang="en-US" sz="2700" b="1" i="1" dirty="0" err="1">
                  <a:solidFill>
                    <a:srgbClr val="000E24"/>
                  </a:solidFill>
                  <a:latin typeface="Cormorant Garamond Bold Italics"/>
                  <a:ea typeface="Cormorant Garamond Bold Italics"/>
                  <a:cs typeface="Cormorant Garamond Bold Italics"/>
                  <a:sym typeface="Cormorant Garamond Bold Italics"/>
                </a:rPr>
                <a:t>відібраними</a:t>
              </a:r>
              <a:r>
                <a:rPr lang="en-US" sz="2700" b="1" i="1" dirty="0">
                  <a:solidFill>
                    <a:srgbClr val="000E24"/>
                  </a:solidFill>
                  <a:latin typeface="Cormorant Garamond Bold Italics"/>
                  <a:ea typeface="Cormorant Garamond Bold Italics"/>
                  <a:cs typeface="Cormorant Garamond Bold Italics"/>
                  <a:sym typeface="Cormorant Garamond Bold Italics"/>
                </a:rPr>
                <a:t> </a:t>
              </a:r>
              <a:r>
                <a:rPr lang="en-US" sz="2700" b="1" i="1" dirty="0" err="1">
                  <a:solidFill>
                    <a:srgbClr val="000E24"/>
                  </a:solidFill>
                  <a:latin typeface="Cormorant Garamond Bold Italics"/>
                  <a:ea typeface="Cormorant Garamond Bold Italics"/>
                  <a:cs typeface="Cormorant Garamond Bold Italics"/>
                  <a:sym typeface="Cormorant Garamond Bold Italics"/>
                </a:rPr>
                <a:t>кандидатами</a:t>
              </a:r>
              <a:r>
                <a:rPr lang="en-US" sz="2700" b="1" i="1" dirty="0">
                  <a:solidFill>
                    <a:srgbClr val="000E24"/>
                  </a:solidFill>
                  <a:latin typeface="Cormorant Garamond Bold Italics"/>
                  <a:ea typeface="Cormorant Garamond Bold Italics"/>
                  <a:cs typeface="Cormorant Garamond Bold Italics"/>
                  <a:sym typeface="Cormorant Garamond Bold Italics"/>
                </a:rPr>
                <a:t>. </a:t>
              </a:r>
              <a:r>
                <a:rPr lang="en-US" sz="2700" b="1" i="1" dirty="0" err="1">
                  <a:solidFill>
                    <a:srgbClr val="000E24"/>
                  </a:solidFill>
                  <a:latin typeface="Cormorant Garamond Bold Italics"/>
                  <a:ea typeface="Cormorant Garamond Bold Italics"/>
                  <a:cs typeface="Cormorant Garamond Bold Italics"/>
                  <a:sym typeface="Cormorant Garamond Bold Italics"/>
                </a:rPr>
                <a:t>Включає</a:t>
              </a:r>
              <a:r>
                <a:rPr lang="en-US" sz="2700" b="1" i="1" dirty="0">
                  <a:solidFill>
                    <a:srgbClr val="000E24"/>
                  </a:solidFill>
                  <a:latin typeface="Cormorant Garamond Bold Italics"/>
                  <a:ea typeface="Cormorant Garamond Bold Italics"/>
                  <a:cs typeface="Cormorant Garamond Bold Italics"/>
                  <a:sym typeface="Cormorant Garamond Bold Italics"/>
                </a:rPr>
                <a:t> </a:t>
              </a:r>
              <a:r>
                <a:rPr lang="en-US" sz="2700" b="1" i="1" dirty="0" err="1">
                  <a:solidFill>
                    <a:srgbClr val="000E24"/>
                  </a:solidFill>
                  <a:latin typeface="Cormorant Garamond Bold Italics"/>
                  <a:ea typeface="Cormorant Garamond Bold Italics"/>
                  <a:cs typeface="Cormorant Garamond Bold Italics"/>
                  <a:sym typeface="Cormorant Garamond Bold Italics"/>
                </a:rPr>
                <a:t>детальну</a:t>
              </a:r>
              <a:r>
                <a:rPr lang="en-US" sz="2700" b="1" i="1" dirty="0">
                  <a:solidFill>
                    <a:srgbClr val="000E24"/>
                  </a:solidFill>
                  <a:latin typeface="Cormorant Garamond Bold Italics"/>
                  <a:ea typeface="Cormorant Garamond Bold Italics"/>
                  <a:cs typeface="Cormorant Garamond Bold Italics"/>
                  <a:sym typeface="Cormorant Garamond Bold Italics"/>
                </a:rPr>
                <a:t> </a:t>
              </a:r>
              <a:r>
                <a:rPr lang="en-US" sz="2700" b="1" i="1" dirty="0" err="1">
                  <a:solidFill>
                    <a:srgbClr val="000E24"/>
                  </a:solidFill>
                  <a:latin typeface="Cormorant Garamond Bold Italics"/>
                  <a:ea typeface="Cormorant Garamond Bold Italics"/>
                  <a:cs typeface="Cormorant Garamond Bold Italics"/>
                  <a:sym typeface="Cormorant Garamond Bold Italics"/>
                </a:rPr>
                <a:t>пропозицію</a:t>
              </a:r>
              <a:r>
                <a:rPr lang="en-US" sz="2700" b="1" i="1" dirty="0">
                  <a:solidFill>
                    <a:srgbClr val="000E24"/>
                  </a:solidFill>
                  <a:latin typeface="Cormorant Garamond Bold Italics"/>
                  <a:ea typeface="Cormorant Garamond Bold Italics"/>
                  <a:cs typeface="Cormorant Garamond Bold Italics"/>
                  <a:sym typeface="Cormorant Garamond Bold Italics"/>
                </a:rPr>
                <a:t>, </a:t>
              </a:r>
              <a:r>
                <a:rPr lang="en-US" sz="2700" b="1" i="1" dirty="0" err="1">
                  <a:solidFill>
                    <a:srgbClr val="000E24"/>
                  </a:solidFill>
                  <a:latin typeface="Cormorant Garamond Bold Italics"/>
                  <a:ea typeface="Cormorant Garamond Bold Italics"/>
                  <a:cs typeface="Cormorant Garamond Bold Italics"/>
                  <a:sym typeface="Cormorant Garamond Bold Italics"/>
                </a:rPr>
                <a:t>бюджет</a:t>
              </a:r>
              <a:r>
                <a:rPr lang="en-US" sz="2700" b="1" i="1" dirty="0">
                  <a:solidFill>
                    <a:srgbClr val="000E24"/>
                  </a:solidFill>
                  <a:latin typeface="Cormorant Garamond Bold Italics"/>
                  <a:ea typeface="Cormorant Garamond Bold Italics"/>
                  <a:cs typeface="Cormorant Garamond Bold Italics"/>
                  <a:sym typeface="Cormorant Garamond Bold Italics"/>
                </a:rPr>
                <a:t> </a:t>
              </a:r>
              <a:r>
                <a:rPr lang="en-US" sz="2700" b="1" i="1" dirty="0" err="1">
                  <a:solidFill>
                    <a:srgbClr val="000E24"/>
                  </a:solidFill>
                  <a:latin typeface="Cormorant Garamond Bold Italics"/>
                  <a:ea typeface="Cormorant Garamond Bold Italics"/>
                  <a:cs typeface="Cormorant Garamond Bold Italics"/>
                  <a:sym typeface="Cormorant Garamond Bold Italics"/>
                </a:rPr>
                <a:t>та</a:t>
              </a:r>
              <a:r>
                <a:rPr lang="en-US" sz="2700" b="1" i="1" dirty="0">
                  <a:solidFill>
                    <a:srgbClr val="000E24"/>
                  </a:solidFill>
                  <a:latin typeface="Cormorant Garamond Bold Italics"/>
                  <a:ea typeface="Cormorant Garamond Bold Italics"/>
                  <a:cs typeface="Cormorant Garamond Bold Italics"/>
                  <a:sym typeface="Cormorant Garamond Bold Italics"/>
                </a:rPr>
                <a:t> </a:t>
              </a:r>
              <a:r>
                <a:rPr lang="en-US" sz="2700" b="1" i="1" dirty="0" err="1">
                  <a:solidFill>
                    <a:srgbClr val="000E24"/>
                  </a:solidFill>
                  <a:latin typeface="Cormorant Garamond Bold Italics"/>
                  <a:ea typeface="Cormorant Garamond Bold Italics"/>
                  <a:cs typeface="Cormorant Garamond Bold Italics"/>
                  <a:sym typeface="Cormorant Garamond Bold Italics"/>
                </a:rPr>
                <a:t>логічну</a:t>
              </a:r>
              <a:r>
                <a:rPr lang="en-US" sz="2700" b="1" i="1" dirty="0">
                  <a:solidFill>
                    <a:srgbClr val="000E24"/>
                  </a:solidFill>
                  <a:latin typeface="Cormorant Garamond Bold Italics"/>
                  <a:ea typeface="Cormorant Garamond Bold Italics"/>
                  <a:cs typeface="Cormorant Garamond Bold Italics"/>
                  <a:sym typeface="Cormorant Garamond Bold Italics"/>
                </a:rPr>
                <a:t> </a:t>
              </a:r>
              <a:r>
                <a:rPr lang="en-US" sz="2700" b="1" i="1" dirty="0" err="1">
                  <a:solidFill>
                    <a:srgbClr val="000E24"/>
                  </a:solidFill>
                  <a:latin typeface="Cormorant Garamond Bold Italics"/>
                  <a:ea typeface="Cormorant Garamond Bold Italics"/>
                  <a:cs typeface="Cormorant Garamond Bold Italics"/>
                  <a:sym typeface="Cormorant Garamond Bold Italics"/>
                </a:rPr>
                <a:t>матрицю</a:t>
              </a:r>
              <a:r>
                <a:rPr lang="en-US" sz="2700" b="1" i="1" dirty="0">
                  <a:solidFill>
                    <a:srgbClr val="000E24"/>
                  </a:solidFill>
                  <a:latin typeface="Cormorant Garamond Bold Italics"/>
                  <a:ea typeface="Cormorant Garamond Bold Italics"/>
                  <a:cs typeface="Cormorant Garamond Bold Italics"/>
                  <a:sym typeface="Cormorant Garamond Bold Italics"/>
                </a:rPr>
                <a:t>.</a:t>
              </a:r>
            </a:p>
            <a:p>
              <a:pPr algn="ctr">
                <a:lnSpc>
                  <a:spcPts val="3779"/>
                </a:lnSpc>
              </a:pPr>
              <a:endParaRPr lang="en-US" sz="2700" b="1" i="1" dirty="0">
                <a:solidFill>
                  <a:srgbClr val="000E24"/>
                </a:solidFill>
                <a:latin typeface="Cormorant Garamond Bold Italics"/>
                <a:ea typeface="Cormorant Garamond Bold Italics"/>
                <a:cs typeface="Cormorant Garamond Bold Italics"/>
                <a:sym typeface="Cormorant Garamond Bold Italics"/>
              </a:endParaRPr>
            </a:p>
            <a:p>
              <a:pPr marL="582930" lvl="1" indent="-291465" algn="just">
                <a:lnSpc>
                  <a:spcPts val="3779"/>
                </a:lnSpc>
                <a:buFont typeface="Arial"/>
                <a:buChar char="•"/>
              </a:pPr>
              <a:r>
                <a:rPr lang="en-US" sz="2700" dirty="0" err="1">
                  <a:solidFill>
                    <a:srgbClr val="000E24"/>
                  </a:solidFill>
                  <a:latin typeface="Cormorant Garamond"/>
                  <a:ea typeface="Cormorant Garamond"/>
                  <a:cs typeface="Cormorant Garamond"/>
                  <a:sym typeface="Cormorant Garamond"/>
                </a:rPr>
                <a:t>Подання</a:t>
              </a:r>
              <a:r>
                <a:rPr lang="en-US" sz="2700" dirty="0">
                  <a:solidFill>
                    <a:srgbClr val="000E24"/>
                  </a:solidFill>
                  <a:latin typeface="Cormorant Garamond"/>
                  <a:ea typeface="Cormorant Garamond"/>
                  <a:cs typeface="Cormorant Garamond"/>
                  <a:sym typeface="Cormorant Garamond"/>
                </a:rPr>
                <a:t>: </a:t>
              </a:r>
              <a:r>
                <a:rPr lang="en-US" sz="2700" dirty="0" err="1">
                  <a:solidFill>
                    <a:srgbClr val="000E24"/>
                  </a:solidFill>
                  <a:latin typeface="Cormorant Garamond"/>
                  <a:ea typeface="Cormorant Garamond"/>
                  <a:cs typeface="Cormorant Garamond"/>
                  <a:sym typeface="Cormorant Garamond"/>
                </a:rPr>
                <a:t>Онлайн</a:t>
              </a:r>
              <a:r>
                <a:rPr lang="en-US" sz="2700" dirty="0">
                  <a:solidFill>
                    <a:srgbClr val="000E24"/>
                  </a:solidFill>
                  <a:latin typeface="Cormorant Garamond"/>
                  <a:ea typeface="Cormorant Garamond"/>
                  <a:cs typeface="Cormorant Garamond"/>
                  <a:sym typeface="Cormorant Garamond"/>
                </a:rPr>
                <a:t> </a:t>
              </a:r>
              <a:r>
                <a:rPr lang="en-US" sz="2700" dirty="0" err="1">
                  <a:solidFill>
                    <a:srgbClr val="000E24"/>
                  </a:solidFill>
                  <a:latin typeface="Cormorant Garamond"/>
                  <a:ea typeface="Cormorant Garamond"/>
                  <a:cs typeface="Cormorant Garamond"/>
                  <a:sym typeface="Cormorant Garamond"/>
                </a:rPr>
                <a:t>через</a:t>
              </a:r>
              <a:r>
                <a:rPr lang="en-US" sz="2700" dirty="0">
                  <a:solidFill>
                    <a:srgbClr val="000E24"/>
                  </a:solidFill>
                  <a:latin typeface="Cormorant Garamond"/>
                  <a:ea typeface="Cormorant Garamond"/>
                  <a:cs typeface="Cormorant Garamond"/>
                  <a:sym typeface="Cormorant Garamond"/>
                </a:rPr>
                <a:t> платформу Submit.</a:t>
              </a:r>
            </a:p>
            <a:p>
              <a:pPr marL="582930" lvl="1" indent="-291465" algn="just">
                <a:lnSpc>
                  <a:spcPts val="3779"/>
                </a:lnSpc>
                <a:buFont typeface="Arial"/>
                <a:buChar char="•"/>
              </a:pPr>
              <a:r>
                <a:rPr lang="en-US" sz="2700" dirty="0" err="1">
                  <a:solidFill>
                    <a:srgbClr val="000E24"/>
                  </a:solidFill>
                  <a:latin typeface="Cormorant Garamond"/>
                  <a:ea typeface="Cormorant Garamond"/>
                  <a:cs typeface="Cormorant Garamond"/>
                  <a:sym typeface="Cormorant Garamond"/>
                </a:rPr>
                <a:t>Дедлайн</a:t>
              </a:r>
              <a:r>
                <a:rPr lang="en-US" sz="2700" dirty="0">
                  <a:solidFill>
                    <a:srgbClr val="000E24"/>
                  </a:solidFill>
                  <a:latin typeface="Cormorant Garamond"/>
                  <a:ea typeface="Cormorant Garamond"/>
                  <a:cs typeface="Cormorant Garamond"/>
                  <a:sym typeface="Cormorant Garamond"/>
                </a:rPr>
                <a:t>: </a:t>
              </a:r>
              <a:r>
                <a:rPr lang="en-US" sz="2700" dirty="0" err="1">
                  <a:solidFill>
                    <a:srgbClr val="000E24"/>
                  </a:solidFill>
                  <a:latin typeface="Cormorant Garamond"/>
                  <a:ea typeface="Cormorant Garamond"/>
                  <a:cs typeface="Cormorant Garamond"/>
                  <a:sym typeface="Cormorant Garamond"/>
                </a:rPr>
                <a:t>Повідомляється</a:t>
              </a:r>
              <a:r>
                <a:rPr lang="en-US" sz="2700" dirty="0">
                  <a:solidFill>
                    <a:srgbClr val="000E24"/>
                  </a:solidFill>
                  <a:latin typeface="Cormorant Garamond"/>
                  <a:ea typeface="Cormorant Garamond"/>
                  <a:cs typeface="Cormorant Garamond"/>
                  <a:sym typeface="Cormorant Garamond"/>
                </a:rPr>
                <a:t> </a:t>
              </a:r>
              <a:r>
                <a:rPr lang="en-US" sz="2700" dirty="0" err="1">
                  <a:solidFill>
                    <a:srgbClr val="000E24"/>
                  </a:solidFill>
                  <a:latin typeface="Cormorant Garamond"/>
                  <a:ea typeface="Cormorant Garamond"/>
                  <a:cs typeface="Cormorant Garamond"/>
                  <a:sym typeface="Cormorant Garamond"/>
                </a:rPr>
                <a:t>після</a:t>
              </a:r>
              <a:r>
                <a:rPr lang="en-US" sz="2700" dirty="0">
                  <a:solidFill>
                    <a:srgbClr val="000E24"/>
                  </a:solidFill>
                  <a:latin typeface="Cormorant Garamond"/>
                  <a:ea typeface="Cormorant Garamond"/>
                  <a:cs typeface="Cormorant Garamond"/>
                  <a:sym typeface="Cormorant Garamond"/>
                </a:rPr>
                <a:t> </a:t>
              </a:r>
              <a:r>
                <a:rPr lang="en-US" sz="2700" dirty="0" err="1">
                  <a:solidFill>
                    <a:srgbClr val="000E24"/>
                  </a:solidFill>
                  <a:latin typeface="Cormorant Garamond"/>
                  <a:ea typeface="Cormorant Garamond"/>
                  <a:cs typeface="Cormorant Garamond"/>
                  <a:sym typeface="Cormorant Garamond"/>
                </a:rPr>
                <a:t>Етапу</a:t>
              </a:r>
              <a:r>
                <a:rPr lang="en-US" sz="2700" dirty="0">
                  <a:solidFill>
                    <a:srgbClr val="000E24"/>
                  </a:solidFill>
                  <a:latin typeface="Cormorant Garamond"/>
                  <a:ea typeface="Cormorant Garamond"/>
                  <a:cs typeface="Cormorant Garamond"/>
                  <a:sym typeface="Cormorant Garamond"/>
                </a:rPr>
                <a:t> 1 (</a:t>
              </a:r>
              <a:r>
                <a:rPr lang="en-US" sz="2700" dirty="0" err="1">
                  <a:solidFill>
                    <a:srgbClr val="000E24"/>
                  </a:solidFill>
                  <a:latin typeface="Cormorant Garamond"/>
                  <a:ea typeface="Cormorant Garamond"/>
                  <a:cs typeface="Cormorant Garamond"/>
                  <a:sym typeface="Cormorant Garamond"/>
                </a:rPr>
                <a:t>орієнтовно</a:t>
              </a:r>
              <a:r>
                <a:rPr lang="en-US" sz="2700" dirty="0">
                  <a:solidFill>
                    <a:srgbClr val="000E24"/>
                  </a:solidFill>
                  <a:latin typeface="Cormorant Garamond"/>
                  <a:ea typeface="Cormorant Garamond"/>
                  <a:cs typeface="Cormorant Garamond"/>
                  <a:sym typeface="Cormorant Garamond"/>
                </a:rPr>
                <a:t> </a:t>
              </a:r>
              <a:r>
                <a:rPr lang="uk-UA" sz="2700" dirty="0">
                  <a:solidFill>
                    <a:srgbClr val="000E24"/>
                  </a:solidFill>
                  <a:latin typeface="Cormorant Garamond"/>
                  <a:ea typeface="Cormorant Garamond"/>
                  <a:cs typeface="Cormorant Garamond"/>
                  <a:sym typeface="Cormorant Garamond"/>
                </a:rPr>
                <a:t>28</a:t>
              </a:r>
              <a:r>
                <a:rPr lang="en-US" sz="2700" dirty="0">
                  <a:solidFill>
                    <a:srgbClr val="000E24"/>
                  </a:solidFill>
                  <a:latin typeface="Cormorant Garamond"/>
                  <a:ea typeface="Cormorant Garamond"/>
                  <a:cs typeface="Cormorant Garamond"/>
                  <a:sym typeface="Cormorant Garamond"/>
                </a:rPr>
                <a:t> </a:t>
              </a:r>
              <a:r>
                <a:rPr lang="uk-UA" sz="2700" dirty="0">
                  <a:solidFill>
                    <a:srgbClr val="000E24"/>
                  </a:solidFill>
                  <a:latin typeface="Cormorant Garamond"/>
                  <a:ea typeface="Cormorant Garamond"/>
                  <a:cs typeface="Cormorant Garamond"/>
                  <a:sym typeface="Cormorant Garamond"/>
                </a:rPr>
                <a:t>верес</a:t>
              </a:r>
              <a:r>
                <a:rPr lang="en-US" sz="2700" dirty="0" err="1">
                  <a:solidFill>
                    <a:srgbClr val="000E24"/>
                  </a:solidFill>
                  <a:latin typeface="Cormorant Garamond"/>
                  <a:ea typeface="Cormorant Garamond"/>
                  <a:cs typeface="Cormorant Garamond"/>
                  <a:sym typeface="Cormorant Garamond"/>
                </a:rPr>
                <a:t>ня</a:t>
              </a:r>
              <a:r>
                <a:rPr lang="en-US" sz="2700" dirty="0">
                  <a:solidFill>
                    <a:srgbClr val="000E24"/>
                  </a:solidFill>
                  <a:latin typeface="Cormorant Garamond"/>
                  <a:ea typeface="Cormorant Garamond"/>
                  <a:cs typeface="Cormorant Garamond"/>
                  <a:sym typeface="Cormorant Garamond"/>
                </a:rPr>
                <a:t> 202</a:t>
              </a:r>
              <a:r>
                <a:rPr lang="uk-UA" sz="2700" dirty="0">
                  <a:solidFill>
                    <a:srgbClr val="000E24"/>
                  </a:solidFill>
                  <a:latin typeface="Cormorant Garamond"/>
                  <a:ea typeface="Cormorant Garamond"/>
                  <a:cs typeface="Cormorant Garamond"/>
                  <a:sym typeface="Cormorant Garamond"/>
                </a:rPr>
                <a:t>6</a:t>
              </a:r>
              <a:r>
                <a:rPr lang="en-US" sz="2700" dirty="0">
                  <a:solidFill>
                    <a:srgbClr val="000E24"/>
                  </a:solidFill>
                  <a:latin typeface="Cormorant Garamond"/>
                  <a:ea typeface="Cormorant Garamond"/>
                  <a:cs typeface="Cormorant Garamond"/>
                  <a:sym typeface="Cormorant Garamond"/>
                </a:rPr>
                <a:t>).</a:t>
              </a:r>
            </a:p>
            <a:p>
              <a:pPr marL="582930" lvl="1" indent="-291465" algn="just">
                <a:lnSpc>
                  <a:spcPts val="3779"/>
                </a:lnSpc>
                <a:buFont typeface="Arial"/>
                <a:buChar char="•"/>
              </a:pPr>
              <a:r>
                <a:rPr lang="en-US" sz="2700" dirty="0" err="1">
                  <a:solidFill>
                    <a:srgbClr val="000E24"/>
                  </a:solidFill>
                  <a:latin typeface="Cormorant Garamond"/>
                  <a:ea typeface="Cormorant Garamond"/>
                  <a:cs typeface="Cormorant Garamond"/>
                  <a:sym typeface="Cormorant Garamond"/>
                </a:rPr>
                <a:t>Запитання</a:t>
              </a:r>
              <a:r>
                <a:rPr lang="en-US" sz="2700" dirty="0">
                  <a:solidFill>
                    <a:srgbClr val="000E24"/>
                  </a:solidFill>
                  <a:latin typeface="Cormorant Garamond"/>
                  <a:ea typeface="Cormorant Garamond"/>
                  <a:cs typeface="Cormorant Garamond"/>
                  <a:sym typeface="Cormorant Garamond"/>
                </a:rPr>
                <a:t>: </a:t>
              </a:r>
              <a:r>
                <a:rPr lang="en-US" sz="2700" dirty="0" err="1">
                  <a:solidFill>
                    <a:srgbClr val="000E24"/>
                  </a:solidFill>
                  <a:latin typeface="Cormorant Garamond"/>
                  <a:ea typeface="Cormorant Garamond"/>
                  <a:cs typeface="Cormorant Garamond"/>
                  <a:sym typeface="Cormorant Garamond"/>
                </a:rPr>
                <a:t>Подаються</a:t>
              </a:r>
              <a:r>
                <a:rPr lang="en-US" sz="2700" dirty="0">
                  <a:solidFill>
                    <a:srgbClr val="000E24"/>
                  </a:solidFill>
                  <a:latin typeface="Cormorant Garamond"/>
                  <a:ea typeface="Cormorant Garamond"/>
                  <a:cs typeface="Cormorant Garamond"/>
                  <a:sym typeface="Cormorant Garamond"/>
                </a:rPr>
                <a:t> </a:t>
              </a:r>
              <a:r>
                <a:rPr lang="en-US" sz="2700" dirty="0" err="1">
                  <a:solidFill>
                    <a:srgbClr val="000E24"/>
                  </a:solidFill>
                  <a:latin typeface="Cormorant Garamond"/>
                  <a:ea typeface="Cormorant Garamond"/>
                  <a:cs typeface="Cormorant Garamond"/>
                  <a:sym typeface="Cormorant Garamond"/>
                </a:rPr>
                <a:t>за</a:t>
              </a:r>
              <a:r>
                <a:rPr lang="en-US" sz="2700" dirty="0">
                  <a:solidFill>
                    <a:srgbClr val="000E24"/>
                  </a:solidFill>
                  <a:latin typeface="Cormorant Garamond"/>
                  <a:ea typeface="Cormorant Garamond"/>
                  <a:cs typeface="Cormorant Garamond"/>
                  <a:sym typeface="Cormorant Garamond"/>
                </a:rPr>
                <a:t> 21 </a:t>
              </a:r>
              <a:r>
                <a:rPr lang="en-US" sz="2700" dirty="0" err="1">
                  <a:solidFill>
                    <a:srgbClr val="000E24"/>
                  </a:solidFill>
                  <a:latin typeface="Cormorant Garamond"/>
                  <a:ea typeface="Cormorant Garamond"/>
                  <a:cs typeface="Cormorant Garamond"/>
                  <a:sym typeface="Cormorant Garamond"/>
                </a:rPr>
                <a:t>день</a:t>
              </a:r>
              <a:r>
                <a:rPr lang="en-US" sz="2700" dirty="0">
                  <a:solidFill>
                    <a:srgbClr val="000E24"/>
                  </a:solidFill>
                  <a:latin typeface="Cormorant Garamond"/>
                  <a:ea typeface="Cormorant Garamond"/>
                  <a:cs typeface="Cormorant Garamond"/>
                  <a:sym typeface="Cormorant Garamond"/>
                </a:rPr>
                <a:t> </a:t>
              </a:r>
              <a:r>
                <a:rPr lang="en-US" sz="2700" dirty="0" err="1">
                  <a:solidFill>
                    <a:srgbClr val="000E24"/>
                  </a:solidFill>
                  <a:latin typeface="Cormorant Garamond"/>
                  <a:ea typeface="Cormorant Garamond"/>
                  <a:cs typeface="Cormorant Garamond"/>
                  <a:sym typeface="Cormorant Garamond"/>
                </a:rPr>
                <a:t>до</a:t>
              </a:r>
              <a:r>
                <a:rPr lang="en-US" sz="2700" dirty="0">
                  <a:solidFill>
                    <a:srgbClr val="000E24"/>
                  </a:solidFill>
                  <a:latin typeface="Cormorant Garamond"/>
                  <a:ea typeface="Cormorant Garamond"/>
                  <a:cs typeface="Cormorant Garamond"/>
                  <a:sym typeface="Cormorant Garamond"/>
                </a:rPr>
                <a:t> </a:t>
              </a:r>
              <a:r>
                <a:rPr lang="en-US" sz="2700" dirty="0" err="1">
                  <a:solidFill>
                    <a:srgbClr val="000E24"/>
                  </a:solidFill>
                  <a:latin typeface="Cormorant Garamond"/>
                  <a:ea typeface="Cormorant Garamond"/>
                  <a:cs typeface="Cormorant Garamond"/>
                  <a:sym typeface="Cormorant Garamond"/>
                </a:rPr>
                <a:t>дедлайну</a:t>
              </a:r>
              <a:r>
                <a:rPr lang="en-US" sz="2700" dirty="0">
                  <a:solidFill>
                    <a:srgbClr val="000E24"/>
                  </a:solidFill>
                  <a:latin typeface="Cormorant Garamond"/>
                  <a:ea typeface="Cormorant Garamond"/>
                  <a:cs typeface="Cormorant Garamond"/>
                  <a:sym typeface="Cormorant Garamond"/>
                </a:rPr>
                <a:t>.</a:t>
              </a:r>
            </a:p>
          </p:txBody>
        </p:sp>
      </p:grpSp>
      <p:sp>
        <p:nvSpPr>
          <p:cNvPr id="25" name="TextBox 24">
            <a:extLst>
              <a:ext uri="{FF2B5EF4-FFF2-40B4-BE49-F238E27FC236}">
                <a16:creationId xmlns:a16="http://schemas.microsoft.com/office/drawing/2014/main" id="{997E5830-9F3D-ECE0-0095-3530EF1EF615}"/>
              </a:ext>
            </a:extLst>
          </p:cNvPr>
          <p:cNvSpPr txBox="1"/>
          <p:nvPr/>
        </p:nvSpPr>
        <p:spPr>
          <a:xfrm>
            <a:off x="446697" y="9471875"/>
            <a:ext cx="14331793" cy="646331"/>
          </a:xfrm>
          <a:prstGeom prst="rect">
            <a:avLst/>
          </a:prstGeom>
          <a:noFill/>
        </p:spPr>
        <p:txBody>
          <a:bodyPr wrap="square" rtlCol="0">
            <a:spAutoFit/>
          </a:bodyPr>
          <a:lstStyle/>
          <a:p>
            <a:r>
              <a:rPr lang="en-GB" dirty="0">
                <a:solidFill>
                  <a:schemeClr val="tx1">
                    <a:lumMod val="50000"/>
                    <a:lumOff val="50000"/>
                  </a:schemeClr>
                </a:solidFill>
              </a:rPr>
              <a:t>*</a:t>
            </a:r>
            <a:r>
              <a:rPr lang="en-GB" dirty="0" err="1">
                <a:solidFill>
                  <a:schemeClr val="tx1">
                    <a:lumMod val="50000"/>
                    <a:lumOff val="50000"/>
                  </a:schemeClr>
                </a:solidFill>
              </a:rPr>
              <a:t>Заявники</a:t>
            </a:r>
            <a:r>
              <a:rPr lang="en-GB" dirty="0">
                <a:solidFill>
                  <a:schemeClr val="tx1">
                    <a:lumMod val="50000"/>
                    <a:lumOff val="50000"/>
                  </a:schemeClr>
                </a:solidFill>
              </a:rPr>
              <a:t> </a:t>
            </a:r>
            <a:r>
              <a:rPr lang="en-GB" dirty="0" err="1">
                <a:solidFill>
                  <a:schemeClr val="tx1">
                    <a:lumMod val="50000"/>
                    <a:lumOff val="50000"/>
                  </a:schemeClr>
                </a:solidFill>
              </a:rPr>
              <a:t>можуть</a:t>
            </a:r>
            <a:r>
              <a:rPr lang="en-GB" dirty="0">
                <a:solidFill>
                  <a:schemeClr val="tx1">
                    <a:lumMod val="50000"/>
                    <a:lumOff val="50000"/>
                  </a:schemeClr>
                </a:solidFill>
              </a:rPr>
              <a:t> </a:t>
            </a:r>
            <a:r>
              <a:rPr lang="en-GB" dirty="0" err="1">
                <a:solidFill>
                  <a:schemeClr val="tx1">
                    <a:lumMod val="50000"/>
                    <a:lumOff val="50000"/>
                  </a:schemeClr>
                </a:solidFill>
              </a:rPr>
              <a:t>подати</a:t>
            </a:r>
            <a:r>
              <a:rPr lang="en-GB" dirty="0">
                <a:solidFill>
                  <a:schemeClr val="tx1">
                    <a:lumMod val="50000"/>
                    <a:lumOff val="50000"/>
                  </a:schemeClr>
                </a:solidFill>
              </a:rPr>
              <a:t> </a:t>
            </a:r>
            <a:r>
              <a:rPr lang="en-GB" dirty="0" err="1">
                <a:solidFill>
                  <a:schemeClr val="tx1">
                    <a:lumMod val="50000"/>
                    <a:lumOff val="50000"/>
                  </a:schemeClr>
                </a:solidFill>
              </a:rPr>
              <a:t>заявку</a:t>
            </a:r>
            <a:r>
              <a:rPr lang="en-GB" dirty="0">
                <a:solidFill>
                  <a:schemeClr val="tx1">
                    <a:lumMod val="50000"/>
                    <a:lumOff val="50000"/>
                  </a:schemeClr>
                </a:solidFill>
              </a:rPr>
              <a:t> </a:t>
            </a:r>
            <a:r>
              <a:rPr lang="en-GB" dirty="0" err="1">
                <a:solidFill>
                  <a:schemeClr val="tx1">
                    <a:lumMod val="50000"/>
                    <a:lumOff val="50000"/>
                  </a:schemeClr>
                </a:solidFill>
              </a:rPr>
              <a:t>українською</a:t>
            </a:r>
            <a:r>
              <a:rPr lang="en-GB" dirty="0">
                <a:solidFill>
                  <a:schemeClr val="tx1">
                    <a:lumMod val="50000"/>
                    <a:lumOff val="50000"/>
                  </a:schemeClr>
                </a:solidFill>
              </a:rPr>
              <a:t> </a:t>
            </a:r>
            <a:r>
              <a:rPr lang="en-GB" dirty="0" err="1">
                <a:solidFill>
                  <a:schemeClr val="tx1">
                    <a:lumMod val="50000"/>
                    <a:lumOff val="50000"/>
                  </a:schemeClr>
                </a:solidFill>
              </a:rPr>
              <a:t>мовою</a:t>
            </a:r>
            <a:r>
              <a:rPr lang="en-GB" dirty="0">
                <a:solidFill>
                  <a:schemeClr val="tx1">
                    <a:lumMod val="50000"/>
                    <a:lumOff val="50000"/>
                  </a:schemeClr>
                </a:solidFill>
              </a:rPr>
              <a:t> </a:t>
            </a:r>
            <a:r>
              <a:rPr lang="en-GB" dirty="0" err="1">
                <a:solidFill>
                  <a:schemeClr val="tx1">
                    <a:lumMod val="50000"/>
                    <a:lumOff val="50000"/>
                  </a:schemeClr>
                </a:solidFill>
              </a:rPr>
              <a:t>разом</a:t>
            </a:r>
            <a:r>
              <a:rPr lang="en-GB" dirty="0">
                <a:solidFill>
                  <a:schemeClr val="tx1">
                    <a:lumMod val="50000"/>
                    <a:lumOff val="50000"/>
                  </a:schemeClr>
                </a:solidFill>
              </a:rPr>
              <a:t> з </a:t>
            </a:r>
            <a:r>
              <a:rPr lang="en-GB" dirty="0" err="1">
                <a:solidFill>
                  <a:schemeClr val="tx1">
                    <a:lumMod val="50000"/>
                    <a:lumOff val="50000"/>
                  </a:schemeClr>
                </a:solidFill>
              </a:rPr>
              <a:t>перекладом</a:t>
            </a:r>
            <a:r>
              <a:rPr lang="en-GB" dirty="0">
                <a:solidFill>
                  <a:schemeClr val="tx1">
                    <a:lumMod val="50000"/>
                    <a:lumOff val="50000"/>
                  </a:schemeClr>
                </a:solidFill>
              </a:rPr>
              <a:t> </a:t>
            </a:r>
            <a:r>
              <a:rPr lang="en-GB" dirty="0" err="1">
                <a:solidFill>
                  <a:schemeClr val="tx1">
                    <a:lumMod val="50000"/>
                    <a:lumOff val="50000"/>
                  </a:schemeClr>
                </a:solidFill>
              </a:rPr>
              <a:t>заявки</a:t>
            </a:r>
            <a:r>
              <a:rPr lang="en-GB" dirty="0">
                <a:solidFill>
                  <a:schemeClr val="tx1">
                    <a:lumMod val="50000"/>
                    <a:lumOff val="50000"/>
                  </a:schemeClr>
                </a:solidFill>
              </a:rPr>
              <a:t> </a:t>
            </a:r>
            <a:r>
              <a:rPr lang="en-GB" dirty="0" err="1">
                <a:solidFill>
                  <a:schemeClr val="tx1">
                    <a:lumMod val="50000"/>
                    <a:lumOff val="50000"/>
                  </a:schemeClr>
                </a:solidFill>
              </a:rPr>
              <a:t>англійською</a:t>
            </a:r>
            <a:r>
              <a:rPr lang="en-GB" dirty="0">
                <a:solidFill>
                  <a:schemeClr val="tx1">
                    <a:lumMod val="50000"/>
                    <a:lumOff val="50000"/>
                  </a:schemeClr>
                </a:solidFill>
              </a:rPr>
              <a:t> </a:t>
            </a:r>
            <a:r>
              <a:rPr lang="en-GB" dirty="0" err="1">
                <a:solidFill>
                  <a:schemeClr val="tx1">
                    <a:lumMod val="50000"/>
                    <a:lumOff val="50000"/>
                  </a:schemeClr>
                </a:solidFill>
              </a:rPr>
              <a:t>мовою</a:t>
            </a:r>
            <a:r>
              <a:rPr lang="uk-UA" dirty="0">
                <a:solidFill>
                  <a:schemeClr val="tx1">
                    <a:lumMod val="50000"/>
                    <a:lumOff val="50000"/>
                  </a:schemeClr>
                </a:solidFill>
              </a:rPr>
              <a:t>, який також повинен бути належним чином підписаний відповідно до інструкцій, наведених у Настановах.</a:t>
            </a:r>
            <a:endParaRPr lang="en-GB" dirty="0">
              <a:solidFill>
                <a:schemeClr val="tx1">
                  <a:lumMod val="50000"/>
                  <a:lumOff val="50000"/>
                </a:schemeClr>
              </a:solidFill>
            </a:endParaRPr>
          </a:p>
        </p:txBody>
      </p:sp>
    </p:spTree>
    <p:extLst>
      <p:ext uri="{BB962C8B-B14F-4D97-AF65-F5344CB8AC3E}">
        <p14:creationId xmlns:p14="http://schemas.microsoft.com/office/powerpoint/2010/main" val="3559418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48BED-7724-27A0-16BC-6DF2FE4E450A}"/>
            </a:ext>
          </a:extLst>
        </p:cNvPr>
        <p:cNvGrpSpPr/>
        <p:nvPr/>
      </p:nvGrpSpPr>
      <p:grpSpPr>
        <a:xfrm>
          <a:off x="0" y="0"/>
          <a:ext cx="0" cy="0"/>
          <a:chOff x="0" y="0"/>
          <a:chExt cx="0" cy="0"/>
        </a:xfrm>
      </p:grpSpPr>
      <p:grpSp>
        <p:nvGrpSpPr>
          <p:cNvPr id="31" name="Group 2">
            <a:extLst>
              <a:ext uri="{FF2B5EF4-FFF2-40B4-BE49-F238E27FC236}">
                <a16:creationId xmlns:a16="http://schemas.microsoft.com/office/drawing/2014/main" id="{6A1B2BFD-9D6E-F723-E976-52C24081E30B}"/>
              </a:ext>
            </a:extLst>
          </p:cNvPr>
          <p:cNvGrpSpPr/>
          <p:nvPr/>
        </p:nvGrpSpPr>
        <p:grpSpPr>
          <a:xfrm>
            <a:off x="11562649" y="-98219"/>
            <a:ext cx="6737432" cy="10483438"/>
            <a:chOff x="0" y="0"/>
            <a:chExt cx="1043804" cy="1624159"/>
          </a:xfrm>
        </p:grpSpPr>
        <p:sp>
          <p:nvSpPr>
            <p:cNvPr id="32" name="Freeform 3">
              <a:extLst>
                <a:ext uri="{FF2B5EF4-FFF2-40B4-BE49-F238E27FC236}">
                  <a16:creationId xmlns:a16="http://schemas.microsoft.com/office/drawing/2014/main" id="{4DE42989-3C7A-C4BF-3762-C25A3463F5AC}"/>
                </a:ext>
              </a:extLst>
            </p:cNvPr>
            <p:cNvSpPr/>
            <p:nvPr/>
          </p:nvSpPr>
          <p:spPr>
            <a:xfrm>
              <a:off x="0" y="0"/>
              <a:ext cx="1043805" cy="1624159"/>
            </a:xfrm>
            <a:custGeom>
              <a:avLst/>
              <a:gdLst/>
              <a:ahLst/>
              <a:cxnLst/>
              <a:rect l="l" t="t" r="r" b="b"/>
              <a:pathLst>
                <a:path w="1043805" h="1624159">
                  <a:moveTo>
                    <a:pt x="0" y="0"/>
                  </a:moveTo>
                  <a:lnTo>
                    <a:pt x="1043805" y="0"/>
                  </a:lnTo>
                  <a:lnTo>
                    <a:pt x="1043805" y="1624159"/>
                  </a:lnTo>
                  <a:lnTo>
                    <a:pt x="0" y="1624159"/>
                  </a:lnTo>
                  <a:close/>
                </a:path>
              </a:pathLst>
            </a:custGeom>
            <a:blipFill>
              <a:blip r:embed="rId2"/>
              <a:stretch>
                <a:fillRect r="-133545"/>
              </a:stretch>
            </a:blipFill>
          </p:spPr>
          <p:txBody>
            <a:bodyPr/>
            <a:lstStyle/>
            <a:p>
              <a:endParaRPr lang="ru-UA"/>
            </a:p>
          </p:txBody>
        </p:sp>
      </p:grpSp>
      <p:grpSp>
        <p:nvGrpSpPr>
          <p:cNvPr id="37" name="Group 9">
            <a:extLst>
              <a:ext uri="{FF2B5EF4-FFF2-40B4-BE49-F238E27FC236}">
                <a16:creationId xmlns:a16="http://schemas.microsoft.com/office/drawing/2014/main" id="{9AB963A6-14AD-8BB6-4857-B347BAD8D281}"/>
              </a:ext>
            </a:extLst>
          </p:cNvPr>
          <p:cNvGrpSpPr/>
          <p:nvPr/>
        </p:nvGrpSpPr>
        <p:grpSpPr>
          <a:xfrm>
            <a:off x="13537472" y="8611476"/>
            <a:ext cx="2763624" cy="1293648"/>
            <a:chOff x="0" y="0"/>
            <a:chExt cx="3684833" cy="1724865"/>
          </a:xfrm>
        </p:grpSpPr>
        <p:sp>
          <p:nvSpPr>
            <p:cNvPr id="38" name="Freeform 10">
              <a:extLst>
                <a:ext uri="{FF2B5EF4-FFF2-40B4-BE49-F238E27FC236}">
                  <a16:creationId xmlns:a16="http://schemas.microsoft.com/office/drawing/2014/main" id="{D8F3C479-D504-CE64-1DAD-7F8298490254}"/>
                </a:ext>
              </a:extLst>
            </p:cNvPr>
            <p:cNvSpPr/>
            <p:nvPr/>
          </p:nvSpPr>
          <p:spPr>
            <a:xfrm>
              <a:off x="693087" y="190"/>
              <a:ext cx="219399" cy="218944"/>
            </a:xfrm>
            <a:custGeom>
              <a:avLst/>
              <a:gdLst/>
              <a:ahLst/>
              <a:cxnLst/>
              <a:rect l="l" t="t" r="r" b="b"/>
              <a:pathLst>
                <a:path w="219399" h="218944">
                  <a:moveTo>
                    <a:pt x="0" y="0"/>
                  </a:moveTo>
                  <a:lnTo>
                    <a:pt x="219399" y="0"/>
                  </a:lnTo>
                  <a:lnTo>
                    <a:pt x="219399" y="218944"/>
                  </a:lnTo>
                  <a:lnTo>
                    <a:pt x="0" y="218944"/>
                  </a:lnTo>
                  <a:lnTo>
                    <a:pt x="0" y="0"/>
                  </a:lnTo>
                  <a:close/>
                </a:path>
              </a:pathLst>
            </a:custGeom>
            <a:blipFill>
              <a:blip>
                <a:alphaModFix amt="19999"/>
                <a:extLst>
                  <a:ext uri="{96DAC541-7B7A-43D3-8B79-37D633B846F1}">
                    <asvg:svgBlip xmlns:asvg="http://schemas.microsoft.com/office/drawing/2016/SVG/main" r:embed="rId3"/>
                  </a:ext>
                </a:extLst>
              </a:blip>
              <a:stretch>
                <a:fillRect l="-338014" t="-489543" r="-146152" b="-208251"/>
              </a:stretch>
            </a:blipFill>
          </p:spPr>
          <p:txBody>
            <a:bodyPr/>
            <a:lstStyle/>
            <a:p>
              <a:endParaRPr lang="ru-UA"/>
            </a:p>
          </p:txBody>
        </p:sp>
        <p:sp>
          <p:nvSpPr>
            <p:cNvPr id="39" name="Freeform 11">
              <a:extLst>
                <a:ext uri="{FF2B5EF4-FFF2-40B4-BE49-F238E27FC236}">
                  <a16:creationId xmlns:a16="http://schemas.microsoft.com/office/drawing/2014/main" id="{AC27D00F-08E0-D636-3F3C-DF29542128E6}"/>
                </a:ext>
              </a:extLst>
            </p:cNvPr>
            <p:cNvSpPr/>
            <p:nvPr/>
          </p:nvSpPr>
          <p:spPr>
            <a:xfrm>
              <a:off x="1386173" y="0"/>
              <a:ext cx="219399" cy="219399"/>
            </a:xfrm>
            <a:custGeom>
              <a:avLst/>
              <a:gdLst/>
              <a:ahLst/>
              <a:cxnLst/>
              <a:rect l="l" t="t" r="r" b="b"/>
              <a:pathLst>
                <a:path w="219399" h="219399">
                  <a:moveTo>
                    <a:pt x="0" y="0"/>
                  </a:moveTo>
                  <a:lnTo>
                    <a:pt x="219400" y="0"/>
                  </a:lnTo>
                  <a:lnTo>
                    <a:pt x="219400" y="219399"/>
                  </a:lnTo>
                  <a:lnTo>
                    <a:pt x="0" y="219399"/>
                  </a:lnTo>
                  <a:lnTo>
                    <a:pt x="0" y="0"/>
                  </a:lnTo>
                  <a:close/>
                </a:path>
              </a:pathLst>
            </a:custGeom>
            <a:blipFill>
              <a:blip>
                <a:alphaModFix amt="19999"/>
                <a:extLst>
                  <a:ext uri="{96DAC541-7B7A-43D3-8B79-37D633B846F1}">
                    <asvg:svgBlip xmlns:asvg="http://schemas.microsoft.com/office/drawing/2016/SVG/main" r:embed="rId4"/>
                  </a:ext>
                </a:extLst>
              </a:blip>
              <a:stretch>
                <a:fillRect l="-434665" t="-266901" r="-16162" b="-367536"/>
              </a:stretch>
            </a:blipFill>
          </p:spPr>
          <p:txBody>
            <a:bodyPr/>
            <a:lstStyle/>
            <a:p>
              <a:endParaRPr lang="ru-UA"/>
            </a:p>
          </p:txBody>
        </p:sp>
        <p:sp>
          <p:nvSpPr>
            <p:cNvPr id="40" name="Freeform 12">
              <a:extLst>
                <a:ext uri="{FF2B5EF4-FFF2-40B4-BE49-F238E27FC236}">
                  <a16:creationId xmlns:a16="http://schemas.microsoft.com/office/drawing/2014/main" id="{CE8EF990-BAD8-190C-11CA-9401DE01CCD8}"/>
                </a:ext>
              </a:extLst>
            </p:cNvPr>
            <p:cNvSpPr/>
            <p:nvPr/>
          </p:nvSpPr>
          <p:spPr>
            <a:xfrm>
              <a:off x="3465433" y="244"/>
              <a:ext cx="219399" cy="218814"/>
            </a:xfrm>
            <a:custGeom>
              <a:avLst/>
              <a:gdLst/>
              <a:ahLst/>
              <a:cxnLst/>
              <a:rect l="l" t="t" r="r" b="b"/>
              <a:pathLst>
                <a:path w="219399" h="218814">
                  <a:moveTo>
                    <a:pt x="0" y="0"/>
                  </a:moveTo>
                  <a:lnTo>
                    <a:pt x="219400" y="0"/>
                  </a:lnTo>
                  <a:lnTo>
                    <a:pt x="219400" y="218814"/>
                  </a:lnTo>
                  <a:lnTo>
                    <a:pt x="0" y="218814"/>
                  </a:lnTo>
                  <a:lnTo>
                    <a:pt x="0" y="0"/>
                  </a:lnTo>
                  <a:close/>
                </a:path>
              </a:pathLst>
            </a:custGeom>
            <a:blipFill>
              <a:blip>
                <a:alphaModFix amt="19999"/>
                <a:extLst>
                  <a:ext uri="{96DAC541-7B7A-43D3-8B79-37D633B846F1}">
                    <asvg:svgBlip xmlns:asvg="http://schemas.microsoft.com/office/drawing/2016/SVG/main" r:embed="rId5"/>
                  </a:ext>
                </a:extLst>
              </a:blip>
              <a:stretch>
                <a:fillRect l="-71367" t="-69384" r="-524020" b="-694524"/>
              </a:stretch>
            </a:blipFill>
          </p:spPr>
          <p:txBody>
            <a:bodyPr/>
            <a:lstStyle/>
            <a:p>
              <a:endParaRPr lang="ru-UA"/>
            </a:p>
          </p:txBody>
        </p:sp>
        <p:sp>
          <p:nvSpPr>
            <p:cNvPr id="41" name="Freeform 13">
              <a:extLst>
                <a:ext uri="{FF2B5EF4-FFF2-40B4-BE49-F238E27FC236}">
                  <a16:creationId xmlns:a16="http://schemas.microsoft.com/office/drawing/2014/main" id="{E9057ABC-4640-6530-63FF-40F9B3FBAA42}"/>
                </a:ext>
              </a:extLst>
            </p:cNvPr>
            <p:cNvSpPr/>
            <p:nvPr/>
          </p:nvSpPr>
          <p:spPr>
            <a:xfrm>
              <a:off x="0" y="1325"/>
              <a:ext cx="219399" cy="216220"/>
            </a:xfrm>
            <a:custGeom>
              <a:avLst/>
              <a:gdLst/>
              <a:ahLst/>
              <a:cxnLst/>
              <a:rect l="l" t="t" r="r" b="b"/>
              <a:pathLst>
                <a:path w="219399" h="216220">
                  <a:moveTo>
                    <a:pt x="0" y="0"/>
                  </a:moveTo>
                  <a:lnTo>
                    <a:pt x="219399" y="0"/>
                  </a:lnTo>
                  <a:lnTo>
                    <a:pt x="219399" y="216220"/>
                  </a:lnTo>
                  <a:lnTo>
                    <a:pt x="0" y="216220"/>
                  </a:lnTo>
                  <a:lnTo>
                    <a:pt x="0" y="0"/>
                  </a:lnTo>
                  <a:close/>
                </a:path>
              </a:pathLst>
            </a:custGeom>
            <a:blipFill>
              <a:blip>
                <a:alphaModFix amt="19999"/>
                <a:extLst>
                  <a:ext uri="{96DAC541-7B7A-43D3-8B79-37D633B846F1}">
                    <asvg:svgBlip xmlns:asvg="http://schemas.microsoft.com/office/drawing/2016/SVG/main" r:embed="rId6"/>
                  </a:ext>
                </a:extLst>
              </a:blip>
              <a:stretch>
                <a:fillRect l="-63214" t="-73470" r="-541324" b="-566400"/>
              </a:stretch>
            </a:blipFill>
          </p:spPr>
          <p:txBody>
            <a:bodyPr/>
            <a:lstStyle/>
            <a:p>
              <a:endParaRPr lang="ru-UA"/>
            </a:p>
          </p:txBody>
        </p:sp>
        <p:sp>
          <p:nvSpPr>
            <p:cNvPr id="42" name="Freeform 14">
              <a:extLst>
                <a:ext uri="{FF2B5EF4-FFF2-40B4-BE49-F238E27FC236}">
                  <a16:creationId xmlns:a16="http://schemas.microsoft.com/office/drawing/2014/main" id="{E2AD4E68-3DCB-C5B3-C6CB-46A0C1F5B282}"/>
                </a:ext>
              </a:extLst>
            </p:cNvPr>
            <p:cNvSpPr/>
            <p:nvPr/>
          </p:nvSpPr>
          <p:spPr>
            <a:xfrm>
              <a:off x="2079260" y="0"/>
              <a:ext cx="219399" cy="219399"/>
            </a:xfrm>
            <a:custGeom>
              <a:avLst/>
              <a:gdLst/>
              <a:ahLst/>
              <a:cxnLst/>
              <a:rect l="l" t="t" r="r" b="b"/>
              <a:pathLst>
                <a:path w="219399" h="219399">
                  <a:moveTo>
                    <a:pt x="0" y="0"/>
                  </a:moveTo>
                  <a:lnTo>
                    <a:pt x="219399" y="0"/>
                  </a:lnTo>
                  <a:lnTo>
                    <a:pt x="219399" y="219399"/>
                  </a:lnTo>
                  <a:lnTo>
                    <a:pt x="0" y="219399"/>
                  </a:lnTo>
                  <a:lnTo>
                    <a:pt x="0" y="0"/>
                  </a:lnTo>
                  <a:close/>
                </a:path>
              </a:pathLst>
            </a:custGeom>
            <a:blipFill>
              <a:blip>
                <a:alphaModFix amt="19999"/>
                <a:extLst>
                  <a:ext uri="{96DAC541-7B7A-43D3-8B79-37D633B846F1}">
                    <asvg:svgBlip xmlns:asvg="http://schemas.microsoft.com/office/drawing/2016/SVG/main" r:embed="rId7"/>
                  </a:ext>
                </a:extLst>
              </a:blip>
              <a:stretch>
                <a:fillRect l="-527997" t="-350321" r="-80856" b="-212457"/>
              </a:stretch>
            </a:blipFill>
          </p:spPr>
          <p:txBody>
            <a:bodyPr/>
            <a:lstStyle/>
            <a:p>
              <a:endParaRPr lang="ru-UA"/>
            </a:p>
          </p:txBody>
        </p:sp>
        <p:sp>
          <p:nvSpPr>
            <p:cNvPr id="43" name="Freeform 15">
              <a:extLst>
                <a:ext uri="{FF2B5EF4-FFF2-40B4-BE49-F238E27FC236}">
                  <a16:creationId xmlns:a16="http://schemas.microsoft.com/office/drawing/2014/main" id="{0D60F91F-7BAB-904D-FC58-87E1C7097B56}"/>
                </a:ext>
              </a:extLst>
            </p:cNvPr>
            <p:cNvSpPr/>
            <p:nvPr/>
          </p:nvSpPr>
          <p:spPr>
            <a:xfrm>
              <a:off x="2772347" y="0"/>
              <a:ext cx="219399" cy="219399"/>
            </a:xfrm>
            <a:custGeom>
              <a:avLst/>
              <a:gdLst/>
              <a:ahLst/>
              <a:cxnLst/>
              <a:rect l="l" t="t" r="r" b="b"/>
              <a:pathLst>
                <a:path w="219399" h="219399">
                  <a:moveTo>
                    <a:pt x="0" y="0"/>
                  </a:moveTo>
                  <a:lnTo>
                    <a:pt x="219399" y="0"/>
                  </a:lnTo>
                  <a:lnTo>
                    <a:pt x="219399" y="219399"/>
                  </a:lnTo>
                  <a:lnTo>
                    <a:pt x="0" y="219399"/>
                  </a:lnTo>
                  <a:lnTo>
                    <a:pt x="0" y="0"/>
                  </a:lnTo>
                  <a:close/>
                </a:path>
              </a:pathLst>
            </a:custGeom>
            <a:blipFill>
              <a:blip>
                <a:alphaModFix amt="19999"/>
                <a:extLst>
                  <a:ext uri="{96DAC541-7B7A-43D3-8B79-37D633B846F1}">
                    <asvg:svgBlip xmlns:asvg="http://schemas.microsoft.com/office/drawing/2016/SVG/main" r:embed="rId8"/>
                  </a:ext>
                </a:extLst>
              </a:blip>
              <a:stretch>
                <a:fillRect l="-243031" t="-353915" r="-280861" b="-214243"/>
              </a:stretch>
            </a:blipFill>
          </p:spPr>
          <p:txBody>
            <a:bodyPr/>
            <a:lstStyle/>
            <a:p>
              <a:endParaRPr lang="ru-UA"/>
            </a:p>
          </p:txBody>
        </p:sp>
        <p:sp>
          <p:nvSpPr>
            <p:cNvPr id="44" name="Freeform 16">
              <a:extLst>
                <a:ext uri="{FF2B5EF4-FFF2-40B4-BE49-F238E27FC236}">
                  <a16:creationId xmlns:a16="http://schemas.microsoft.com/office/drawing/2014/main" id="{23BA3A78-703A-636C-9C03-D7EE38B9D494}"/>
                </a:ext>
              </a:extLst>
            </p:cNvPr>
            <p:cNvSpPr/>
            <p:nvPr/>
          </p:nvSpPr>
          <p:spPr>
            <a:xfrm>
              <a:off x="693087" y="753973"/>
              <a:ext cx="219399" cy="217778"/>
            </a:xfrm>
            <a:custGeom>
              <a:avLst/>
              <a:gdLst/>
              <a:ahLst/>
              <a:cxnLst/>
              <a:rect l="l" t="t" r="r" b="b"/>
              <a:pathLst>
                <a:path w="219399" h="217778">
                  <a:moveTo>
                    <a:pt x="0" y="0"/>
                  </a:moveTo>
                  <a:lnTo>
                    <a:pt x="219399" y="0"/>
                  </a:lnTo>
                  <a:lnTo>
                    <a:pt x="219399" y="217779"/>
                  </a:lnTo>
                  <a:lnTo>
                    <a:pt x="0" y="217779"/>
                  </a:lnTo>
                  <a:lnTo>
                    <a:pt x="0" y="0"/>
                  </a:lnTo>
                  <a:close/>
                </a:path>
              </a:pathLst>
            </a:custGeom>
            <a:blipFill>
              <a:blip>
                <a:alphaModFix amt="19999"/>
                <a:extLst>
                  <a:ext uri="{96DAC541-7B7A-43D3-8B79-37D633B846F1}">
                    <asvg:svgBlip xmlns:asvg="http://schemas.microsoft.com/office/drawing/2016/SVG/main" r:embed="rId9"/>
                  </a:ext>
                </a:extLst>
              </a:blip>
              <a:stretch>
                <a:fillRect l="-220715" t="-533029" r="-221102" b="-61217"/>
              </a:stretch>
            </a:blipFill>
          </p:spPr>
          <p:txBody>
            <a:bodyPr/>
            <a:lstStyle/>
            <a:p>
              <a:endParaRPr lang="ru-UA"/>
            </a:p>
          </p:txBody>
        </p:sp>
        <p:sp>
          <p:nvSpPr>
            <p:cNvPr id="45" name="Freeform 17">
              <a:extLst>
                <a:ext uri="{FF2B5EF4-FFF2-40B4-BE49-F238E27FC236}">
                  <a16:creationId xmlns:a16="http://schemas.microsoft.com/office/drawing/2014/main" id="{00943750-49D9-6561-F88C-1116971ADE8F}"/>
                </a:ext>
              </a:extLst>
            </p:cNvPr>
            <p:cNvSpPr/>
            <p:nvPr/>
          </p:nvSpPr>
          <p:spPr>
            <a:xfrm>
              <a:off x="2079260" y="1505904"/>
              <a:ext cx="219399" cy="218893"/>
            </a:xfrm>
            <a:custGeom>
              <a:avLst/>
              <a:gdLst/>
              <a:ahLst/>
              <a:cxnLst/>
              <a:rect l="l" t="t" r="r" b="b"/>
              <a:pathLst>
                <a:path w="219399" h="218893">
                  <a:moveTo>
                    <a:pt x="0" y="0"/>
                  </a:moveTo>
                  <a:lnTo>
                    <a:pt x="219399" y="0"/>
                  </a:lnTo>
                  <a:lnTo>
                    <a:pt x="219399" y="218893"/>
                  </a:lnTo>
                  <a:lnTo>
                    <a:pt x="0" y="218893"/>
                  </a:lnTo>
                  <a:lnTo>
                    <a:pt x="0" y="0"/>
                  </a:lnTo>
                  <a:close/>
                </a:path>
              </a:pathLst>
            </a:custGeom>
            <a:blipFill>
              <a:blip>
                <a:alphaModFix amt="19999"/>
                <a:extLst>
                  <a:ext uri="{96DAC541-7B7A-43D3-8B79-37D633B846F1}">
                    <asvg:svgBlip xmlns:asvg="http://schemas.microsoft.com/office/drawing/2016/SVG/main" r:embed="rId10"/>
                  </a:ext>
                </a:extLst>
              </a:blip>
              <a:stretch>
                <a:fillRect l="-477677" t="-455438" r="-283320" b="-134954"/>
              </a:stretch>
            </a:blipFill>
          </p:spPr>
          <p:txBody>
            <a:bodyPr/>
            <a:lstStyle/>
            <a:p>
              <a:endParaRPr lang="ru-UA"/>
            </a:p>
          </p:txBody>
        </p:sp>
        <p:sp>
          <p:nvSpPr>
            <p:cNvPr id="46" name="Freeform 18">
              <a:extLst>
                <a:ext uri="{FF2B5EF4-FFF2-40B4-BE49-F238E27FC236}">
                  <a16:creationId xmlns:a16="http://schemas.microsoft.com/office/drawing/2014/main" id="{32DE0D73-7E5A-3A26-AE00-E4C99FFCF35A}"/>
                </a:ext>
              </a:extLst>
            </p:cNvPr>
            <p:cNvSpPr/>
            <p:nvPr/>
          </p:nvSpPr>
          <p:spPr>
            <a:xfrm>
              <a:off x="0" y="753567"/>
              <a:ext cx="219399" cy="218754"/>
            </a:xfrm>
            <a:custGeom>
              <a:avLst/>
              <a:gdLst/>
              <a:ahLst/>
              <a:cxnLst/>
              <a:rect l="l" t="t" r="r" b="b"/>
              <a:pathLst>
                <a:path w="219399" h="218754">
                  <a:moveTo>
                    <a:pt x="0" y="0"/>
                  </a:moveTo>
                  <a:lnTo>
                    <a:pt x="219399" y="0"/>
                  </a:lnTo>
                  <a:lnTo>
                    <a:pt x="219399" y="218754"/>
                  </a:lnTo>
                  <a:lnTo>
                    <a:pt x="0" y="218754"/>
                  </a:lnTo>
                  <a:lnTo>
                    <a:pt x="0" y="0"/>
                  </a:lnTo>
                  <a:close/>
                </a:path>
              </a:pathLst>
            </a:custGeom>
            <a:blipFill>
              <a:blip>
                <a:alphaModFix amt="19999"/>
                <a:extLst>
                  <a:ext uri="{96DAC541-7B7A-43D3-8B79-37D633B846F1}">
                    <asvg:svgBlip xmlns:asvg="http://schemas.microsoft.com/office/drawing/2016/SVG/main" r:embed="rId11"/>
                  </a:ext>
                </a:extLst>
              </a:blip>
              <a:stretch>
                <a:fillRect l="-220229" t="-344165" r="-367615" b="-245708"/>
              </a:stretch>
            </a:blipFill>
          </p:spPr>
          <p:txBody>
            <a:bodyPr/>
            <a:lstStyle/>
            <a:p>
              <a:endParaRPr lang="ru-UA"/>
            </a:p>
          </p:txBody>
        </p:sp>
        <p:sp>
          <p:nvSpPr>
            <p:cNvPr id="47" name="Freeform 19">
              <a:extLst>
                <a:ext uri="{FF2B5EF4-FFF2-40B4-BE49-F238E27FC236}">
                  <a16:creationId xmlns:a16="http://schemas.microsoft.com/office/drawing/2014/main" id="{7925F104-6022-585C-9214-B921D69F3EEC}"/>
                </a:ext>
              </a:extLst>
            </p:cNvPr>
            <p:cNvSpPr/>
            <p:nvPr/>
          </p:nvSpPr>
          <p:spPr>
            <a:xfrm>
              <a:off x="2772347" y="753091"/>
              <a:ext cx="219399" cy="219896"/>
            </a:xfrm>
            <a:custGeom>
              <a:avLst/>
              <a:gdLst/>
              <a:ahLst/>
              <a:cxnLst/>
              <a:rect l="l" t="t" r="r" b="b"/>
              <a:pathLst>
                <a:path w="219399" h="219896">
                  <a:moveTo>
                    <a:pt x="0" y="0"/>
                  </a:moveTo>
                  <a:lnTo>
                    <a:pt x="219399" y="0"/>
                  </a:lnTo>
                  <a:lnTo>
                    <a:pt x="219399" y="219896"/>
                  </a:lnTo>
                  <a:lnTo>
                    <a:pt x="0" y="219896"/>
                  </a:lnTo>
                  <a:lnTo>
                    <a:pt x="0" y="0"/>
                  </a:lnTo>
                  <a:close/>
                </a:path>
              </a:pathLst>
            </a:custGeom>
            <a:blipFill>
              <a:blip>
                <a:alphaModFix amt="19999"/>
                <a:extLst>
                  <a:ext uri="{96DAC541-7B7A-43D3-8B79-37D633B846F1}">
                    <asvg:svgBlip xmlns:asvg="http://schemas.microsoft.com/office/drawing/2016/SVG/main" r:embed="rId12"/>
                  </a:ext>
                </a:extLst>
              </a:blip>
              <a:stretch>
                <a:fillRect l="-634944" t="-334815" r="-205055" b="-535821"/>
              </a:stretch>
            </a:blipFill>
          </p:spPr>
          <p:txBody>
            <a:bodyPr/>
            <a:lstStyle/>
            <a:p>
              <a:endParaRPr lang="ru-UA"/>
            </a:p>
          </p:txBody>
        </p:sp>
        <p:sp>
          <p:nvSpPr>
            <p:cNvPr id="48" name="Freeform 20">
              <a:extLst>
                <a:ext uri="{FF2B5EF4-FFF2-40B4-BE49-F238E27FC236}">
                  <a16:creationId xmlns:a16="http://schemas.microsoft.com/office/drawing/2014/main" id="{952B3672-CE4F-5A84-DCE5-0CC2DCF9E962}"/>
                </a:ext>
              </a:extLst>
            </p:cNvPr>
            <p:cNvSpPr/>
            <p:nvPr/>
          </p:nvSpPr>
          <p:spPr>
            <a:xfrm>
              <a:off x="3465433" y="753096"/>
              <a:ext cx="219399" cy="219885"/>
            </a:xfrm>
            <a:custGeom>
              <a:avLst/>
              <a:gdLst/>
              <a:ahLst/>
              <a:cxnLst/>
              <a:rect l="l" t="t" r="r" b="b"/>
              <a:pathLst>
                <a:path w="219399" h="219885">
                  <a:moveTo>
                    <a:pt x="0" y="0"/>
                  </a:moveTo>
                  <a:lnTo>
                    <a:pt x="219400" y="0"/>
                  </a:lnTo>
                  <a:lnTo>
                    <a:pt x="219400" y="219884"/>
                  </a:lnTo>
                  <a:lnTo>
                    <a:pt x="0" y="219884"/>
                  </a:lnTo>
                  <a:lnTo>
                    <a:pt x="0" y="0"/>
                  </a:lnTo>
                  <a:close/>
                </a:path>
              </a:pathLst>
            </a:custGeom>
            <a:blipFill>
              <a:blip>
                <a:alphaModFix amt="19999"/>
                <a:extLst>
                  <a:ext uri="{96DAC541-7B7A-43D3-8B79-37D633B846F1}">
                    <asvg:svgBlip xmlns:asvg="http://schemas.microsoft.com/office/drawing/2016/SVG/main" r:embed="rId13"/>
                  </a:ext>
                </a:extLst>
              </a:blip>
              <a:stretch>
                <a:fillRect l="-472798" t="-471605" r="-472808" b="-471693"/>
              </a:stretch>
            </a:blipFill>
          </p:spPr>
          <p:txBody>
            <a:bodyPr/>
            <a:lstStyle/>
            <a:p>
              <a:endParaRPr lang="ru-UA"/>
            </a:p>
          </p:txBody>
        </p:sp>
        <p:sp>
          <p:nvSpPr>
            <p:cNvPr id="49" name="Freeform 21">
              <a:extLst>
                <a:ext uri="{FF2B5EF4-FFF2-40B4-BE49-F238E27FC236}">
                  <a16:creationId xmlns:a16="http://schemas.microsoft.com/office/drawing/2014/main" id="{CC4F0D89-4943-5922-56FF-0459B677ECAB}"/>
                </a:ext>
              </a:extLst>
            </p:cNvPr>
            <p:cNvSpPr/>
            <p:nvPr/>
          </p:nvSpPr>
          <p:spPr>
            <a:xfrm>
              <a:off x="1386173" y="753486"/>
              <a:ext cx="219399" cy="218949"/>
            </a:xfrm>
            <a:custGeom>
              <a:avLst/>
              <a:gdLst/>
              <a:ahLst/>
              <a:cxnLst/>
              <a:rect l="l" t="t" r="r" b="b"/>
              <a:pathLst>
                <a:path w="219399" h="218949">
                  <a:moveTo>
                    <a:pt x="0" y="0"/>
                  </a:moveTo>
                  <a:lnTo>
                    <a:pt x="219400" y="0"/>
                  </a:lnTo>
                  <a:lnTo>
                    <a:pt x="219400" y="218948"/>
                  </a:lnTo>
                  <a:lnTo>
                    <a:pt x="0" y="218948"/>
                  </a:lnTo>
                  <a:lnTo>
                    <a:pt x="0" y="0"/>
                  </a:lnTo>
                  <a:close/>
                </a:path>
              </a:pathLst>
            </a:custGeom>
            <a:blipFill>
              <a:blip>
                <a:alphaModFix amt="19999"/>
                <a:extLst>
                  <a:ext uri="{96DAC541-7B7A-43D3-8B79-37D633B846F1}">
                    <asvg:svgBlip xmlns:asvg="http://schemas.microsoft.com/office/drawing/2016/SVG/main" r:embed="rId14"/>
                  </a:ext>
                </a:extLst>
              </a:blip>
              <a:stretch>
                <a:fillRect l="-295054" t="-73500" r="-294923" b="-443571"/>
              </a:stretch>
            </a:blipFill>
          </p:spPr>
          <p:txBody>
            <a:bodyPr/>
            <a:lstStyle/>
            <a:p>
              <a:endParaRPr lang="ru-UA"/>
            </a:p>
          </p:txBody>
        </p:sp>
        <p:sp>
          <p:nvSpPr>
            <p:cNvPr id="50" name="Freeform 22">
              <a:extLst>
                <a:ext uri="{FF2B5EF4-FFF2-40B4-BE49-F238E27FC236}">
                  <a16:creationId xmlns:a16="http://schemas.microsoft.com/office/drawing/2014/main" id="{9FB74AD1-C21C-99B0-C160-688E72B65155}"/>
                </a:ext>
              </a:extLst>
            </p:cNvPr>
            <p:cNvSpPr/>
            <p:nvPr/>
          </p:nvSpPr>
          <p:spPr>
            <a:xfrm>
              <a:off x="693087" y="1506092"/>
              <a:ext cx="219399" cy="218441"/>
            </a:xfrm>
            <a:custGeom>
              <a:avLst/>
              <a:gdLst/>
              <a:ahLst/>
              <a:cxnLst/>
              <a:rect l="l" t="t" r="r" b="b"/>
              <a:pathLst>
                <a:path w="219399" h="218441">
                  <a:moveTo>
                    <a:pt x="0" y="0"/>
                  </a:moveTo>
                  <a:lnTo>
                    <a:pt x="219399" y="0"/>
                  </a:lnTo>
                  <a:lnTo>
                    <a:pt x="219399" y="218441"/>
                  </a:lnTo>
                  <a:lnTo>
                    <a:pt x="0" y="218441"/>
                  </a:lnTo>
                  <a:lnTo>
                    <a:pt x="0" y="0"/>
                  </a:lnTo>
                  <a:close/>
                </a:path>
              </a:pathLst>
            </a:custGeom>
            <a:blipFill>
              <a:blip>
                <a:alphaModFix amt="19999"/>
                <a:extLst>
                  <a:ext uri="{96DAC541-7B7A-43D3-8B79-37D633B846F1}">
                    <asvg:svgBlip xmlns:asvg="http://schemas.microsoft.com/office/drawing/2016/SVG/main" r:embed="rId15"/>
                  </a:ext>
                </a:extLst>
              </a:blip>
              <a:stretch>
                <a:fillRect l="-106516" t="-86969" r="-106183" b="-212484"/>
              </a:stretch>
            </a:blipFill>
          </p:spPr>
          <p:txBody>
            <a:bodyPr/>
            <a:lstStyle/>
            <a:p>
              <a:endParaRPr lang="ru-UA"/>
            </a:p>
          </p:txBody>
        </p:sp>
        <p:sp>
          <p:nvSpPr>
            <p:cNvPr id="51" name="Freeform 23">
              <a:extLst>
                <a:ext uri="{FF2B5EF4-FFF2-40B4-BE49-F238E27FC236}">
                  <a16:creationId xmlns:a16="http://schemas.microsoft.com/office/drawing/2014/main" id="{E774E650-1EDA-32DD-29A7-9CF179E543D1}"/>
                </a:ext>
              </a:extLst>
            </p:cNvPr>
            <p:cNvSpPr/>
            <p:nvPr/>
          </p:nvSpPr>
          <p:spPr>
            <a:xfrm>
              <a:off x="3465433" y="1506086"/>
              <a:ext cx="219399" cy="218456"/>
            </a:xfrm>
            <a:custGeom>
              <a:avLst/>
              <a:gdLst/>
              <a:ahLst/>
              <a:cxnLst/>
              <a:rect l="l" t="t" r="r" b="b"/>
              <a:pathLst>
                <a:path w="219399" h="218456">
                  <a:moveTo>
                    <a:pt x="0" y="0"/>
                  </a:moveTo>
                  <a:lnTo>
                    <a:pt x="219400" y="0"/>
                  </a:lnTo>
                  <a:lnTo>
                    <a:pt x="219400" y="218456"/>
                  </a:lnTo>
                  <a:lnTo>
                    <a:pt x="0" y="218456"/>
                  </a:lnTo>
                  <a:lnTo>
                    <a:pt x="0" y="0"/>
                  </a:lnTo>
                  <a:close/>
                </a:path>
              </a:pathLst>
            </a:custGeom>
            <a:blipFill>
              <a:blip>
                <a:alphaModFix amt="19999"/>
                <a:extLst>
                  <a:ext uri="{96DAC541-7B7A-43D3-8B79-37D633B846F1}">
                    <asvg:svgBlip xmlns:asvg="http://schemas.microsoft.com/office/drawing/2016/SVG/main" r:embed="rId16"/>
                  </a:ext>
                </a:extLst>
              </a:blip>
              <a:stretch>
                <a:fillRect l="-67575" t="-73525" r="-440569" b="-605768"/>
              </a:stretch>
            </a:blipFill>
          </p:spPr>
          <p:txBody>
            <a:bodyPr/>
            <a:lstStyle/>
            <a:p>
              <a:endParaRPr lang="ru-UA"/>
            </a:p>
          </p:txBody>
        </p:sp>
        <p:sp>
          <p:nvSpPr>
            <p:cNvPr id="52" name="Freeform 24">
              <a:extLst>
                <a:ext uri="{FF2B5EF4-FFF2-40B4-BE49-F238E27FC236}">
                  <a16:creationId xmlns:a16="http://schemas.microsoft.com/office/drawing/2014/main" id="{D1359EC3-1374-46F4-CA1A-4AB8A555D969}"/>
                </a:ext>
              </a:extLst>
            </p:cNvPr>
            <p:cNvSpPr/>
            <p:nvPr/>
          </p:nvSpPr>
          <p:spPr>
            <a:xfrm>
              <a:off x="2079260" y="753829"/>
              <a:ext cx="219399" cy="218124"/>
            </a:xfrm>
            <a:custGeom>
              <a:avLst/>
              <a:gdLst/>
              <a:ahLst/>
              <a:cxnLst/>
              <a:rect l="l" t="t" r="r" b="b"/>
              <a:pathLst>
                <a:path w="219399" h="218124">
                  <a:moveTo>
                    <a:pt x="0" y="0"/>
                  </a:moveTo>
                  <a:lnTo>
                    <a:pt x="219399" y="0"/>
                  </a:lnTo>
                  <a:lnTo>
                    <a:pt x="219399" y="218124"/>
                  </a:lnTo>
                  <a:lnTo>
                    <a:pt x="0" y="218124"/>
                  </a:lnTo>
                  <a:lnTo>
                    <a:pt x="0" y="0"/>
                  </a:lnTo>
                  <a:close/>
                </a:path>
              </a:pathLst>
            </a:custGeom>
            <a:blipFill>
              <a:blip>
                <a:alphaModFix amt="19999"/>
                <a:extLst>
                  <a:ext uri="{96DAC541-7B7A-43D3-8B79-37D633B846F1}">
                    <asvg:svgBlip xmlns:asvg="http://schemas.microsoft.com/office/drawing/2016/SVG/main" r:embed="rId17"/>
                  </a:ext>
                </a:extLst>
              </a:blip>
              <a:stretch>
                <a:fillRect l="-406554" t="-573342" r="-407037" b="-146806"/>
              </a:stretch>
            </a:blipFill>
          </p:spPr>
          <p:txBody>
            <a:bodyPr/>
            <a:lstStyle/>
            <a:p>
              <a:endParaRPr lang="ru-UA"/>
            </a:p>
          </p:txBody>
        </p:sp>
        <p:sp>
          <p:nvSpPr>
            <p:cNvPr id="53" name="Freeform 25">
              <a:extLst>
                <a:ext uri="{FF2B5EF4-FFF2-40B4-BE49-F238E27FC236}">
                  <a16:creationId xmlns:a16="http://schemas.microsoft.com/office/drawing/2014/main" id="{32C89281-3B3F-35F2-5F48-4F09035823E9}"/>
                </a:ext>
              </a:extLst>
            </p:cNvPr>
            <p:cNvSpPr/>
            <p:nvPr/>
          </p:nvSpPr>
          <p:spPr>
            <a:xfrm>
              <a:off x="2772347" y="1505856"/>
              <a:ext cx="219399" cy="219008"/>
            </a:xfrm>
            <a:custGeom>
              <a:avLst/>
              <a:gdLst/>
              <a:ahLst/>
              <a:cxnLst/>
              <a:rect l="l" t="t" r="r" b="b"/>
              <a:pathLst>
                <a:path w="219399" h="219008">
                  <a:moveTo>
                    <a:pt x="0" y="0"/>
                  </a:moveTo>
                  <a:lnTo>
                    <a:pt x="219399" y="0"/>
                  </a:lnTo>
                  <a:lnTo>
                    <a:pt x="219399" y="219008"/>
                  </a:lnTo>
                  <a:lnTo>
                    <a:pt x="0" y="219008"/>
                  </a:lnTo>
                  <a:lnTo>
                    <a:pt x="0" y="0"/>
                  </a:lnTo>
                  <a:close/>
                </a:path>
              </a:pathLst>
            </a:custGeom>
            <a:blipFill>
              <a:blip>
                <a:alphaModFix amt="19999"/>
                <a:extLst>
                  <a:ext uri="{96DAC541-7B7A-43D3-8B79-37D633B846F1}">
                    <asvg:svgBlip xmlns:asvg="http://schemas.microsoft.com/office/drawing/2016/SVG/main" r:embed="rId18"/>
                  </a:ext>
                </a:extLst>
              </a:blip>
              <a:stretch>
                <a:fillRect l="-354763" t="-270965" r="-234064" b="-319095"/>
              </a:stretch>
            </a:blipFill>
          </p:spPr>
          <p:txBody>
            <a:bodyPr/>
            <a:lstStyle/>
            <a:p>
              <a:endParaRPr lang="ru-UA"/>
            </a:p>
          </p:txBody>
        </p:sp>
        <p:sp>
          <p:nvSpPr>
            <p:cNvPr id="54" name="Freeform 26">
              <a:extLst>
                <a:ext uri="{FF2B5EF4-FFF2-40B4-BE49-F238E27FC236}">
                  <a16:creationId xmlns:a16="http://schemas.microsoft.com/office/drawing/2014/main" id="{A22807A9-BE57-27CC-9DA5-09AEB4363303}"/>
                </a:ext>
              </a:extLst>
            </p:cNvPr>
            <p:cNvSpPr/>
            <p:nvPr/>
          </p:nvSpPr>
          <p:spPr>
            <a:xfrm>
              <a:off x="0" y="1505914"/>
              <a:ext cx="219399" cy="218868"/>
            </a:xfrm>
            <a:custGeom>
              <a:avLst/>
              <a:gdLst/>
              <a:ahLst/>
              <a:cxnLst/>
              <a:rect l="l" t="t" r="r" b="b"/>
              <a:pathLst>
                <a:path w="219399" h="218868">
                  <a:moveTo>
                    <a:pt x="0" y="0"/>
                  </a:moveTo>
                  <a:lnTo>
                    <a:pt x="219399" y="0"/>
                  </a:lnTo>
                  <a:lnTo>
                    <a:pt x="219399" y="218868"/>
                  </a:lnTo>
                  <a:lnTo>
                    <a:pt x="0" y="218868"/>
                  </a:lnTo>
                  <a:lnTo>
                    <a:pt x="0" y="0"/>
                  </a:lnTo>
                  <a:close/>
                </a:path>
              </a:pathLst>
            </a:custGeom>
            <a:blipFill>
              <a:blip>
                <a:alphaModFix amt="19999"/>
                <a:extLst>
                  <a:ext uri="{96DAC541-7B7A-43D3-8B79-37D633B846F1}">
                    <asvg:svgBlip xmlns:asvg="http://schemas.microsoft.com/office/drawing/2016/SVG/main" r:embed="rId19"/>
                  </a:ext>
                </a:extLst>
              </a:blip>
              <a:stretch>
                <a:fillRect l="-310131" t="-81375" r="-506822" b="-737803"/>
              </a:stretch>
            </a:blipFill>
          </p:spPr>
          <p:txBody>
            <a:bodyPr/>
            <a:lstStyle/>
            <a:p>
              <a:endParaRPr lang="ru-UA"/>
            </a:p>
          </p:txBody>
        </p:sp>
        <p:sp>
          <p:nvSpPr>
            <p:cNvPr id="55" name="Freeform 27">
              <a:extLst>
                <a:ext uri="{FF2B5EF4-FFF2-40B4-BE49-F238E27FC236}">
                  <a16:creationId xmlns:a16="http://schemas.microsoft.com/office/drawing/2014/main" id="{687B0C9E-8E1E-5F58-5BD8-8CADDF5997A8}"/>
                </a:ext>
              </a:extLst>
            </p:cNvPr>
            <p:cNvSpPr/>
            <p:nvPr/>
          </p:nvSpPr>
          <p:spPr>
            <a:xfrm>
              <a:off x="1386173" y="1505855"/>
              <a:ext cx="219399" cy="219009"/>
            </a:xfrm>
            <a:custGeom>
              <a:avLst/>
              <a:gdLst/>
              <a:ahLst/>
              <a:cxnLst/>
              <a:rect l="l" t="t" r="r" b="b"/>
              <a:pathLst>
                <a:path w="219399" h="219009">
                  <a:moveTo>
                    <a:pt x="0" y="0"/>
                  </a:moveTo>
                  <a:lnTo>
                    <a:pt x="219400" y="0"/>
                  </a:lnTo>
                  <a:lnTo>
                    <a:pt x="219400" y="219010"/>
                  </a:lnTo>
                  <a:lnTo>
                    <a:pt x="0" y="219010"/>
                  </a:lnTo>
                  <a:lnTo>
                    <a:pt x="0" y="0"/>
                  </a:lnTo>
                  <a:close/>
                </a:path>
              </a:pathLst>
            </a:custGeom>
            <a:blipFill>
              <a:blip>
                <a:alphaModFix amt="19999"/>
                <a:extLst>
                  <a:ext uri="{96DAC541-7B7A-43D3-8B79-37D633B846F1}">
                    <asvg:svgBlip xmlns:asvg="http://schemas.microsoft.com/office/drawing/2016/SVG/main" r:embed="rId20"/>
                  </a:ext>
                </a:extLst>
              </a:blip>
              <a:stretch>
                <a:fillRect r="-595974" b="-522264"/>
              </a:stretch>
            </a:blipFill>
          </p:spPr>
          <p:txBody>
            <a:bodyPr/>
            <a:lstStyle/>
            <a:p>
              <a:endParaRPr lang="ru-UA"/>
            </a:p>
          </p:txBody>
        </p:sp>
      </p:grpSp>
      <p:sp>
        <p:nvSpPr>
          <p:cNvPr id="56" name="TextBox 28">
            <a:extLst>
              <a:ext uri="{FF2B5EF4-FFF2-40B4-BE49-F238E27FC236}">
                <a16:creationId xmlns:a16="http://schemas.microsoft.com/office/drawing/2014/main" id="{39E95981-B818-554B-CFF6-40A419E2E50E}"/>
              </a:ext>
            </a:extLst>
          </p:cNvPr>
          <p:cNvSpPr txBox="1"/>
          <p:nvPr/>
        </p:nvSpPr>
        <p:spPr>
          <a:xfrm>
            <a:off x="1443611" y="804452"/>
            <a:ext cx="10866138" cy="2324100"/>
          </a:xfrm>
          <a:prstGeom prst="rect">
            <a:avLst/>
          </a:prstGeom>
        </p:spPr>
        <p:txBody>
          <a:bodyPr lIns="0" tIns="0" rIns="0" bIns="0" rtlCol="0" anchor="t">
            <a:spAutoFit/>
          </a:bodyPr>
          <a:lstStyle/>
          <a:p>
            <a:pPr algn="ctr">
              <a:lnSpc>
                <a:spcPts val="9159"/>
              </a:lnSpc>
            </a:pPr>
            <a:r>
              <a:rPr lang="en-US" sz="7000" b="1" dirty="0">
                <a:solidFill>
                  <a:srgbClr val="D12927"/>
                </a:solidFill>
                <a:latin typeface="Lora Bold"/>
                <a:ea typeface="Lora Bold"/>
                <a:cs typeface="Lora Bold"/>
                <a:sym typeface="Lora Bold"/>
              </a:rPr>
              <a:t>ПРОЦЕС ПОДАННЯ </a:t>
            </a:r>
          </a:p>
          <a:p>
            <a:pPr algn="ctr">
              <a:lnSpc>
                <a:spcPts val="9159"/>
              </a:lnSpc>
            </a:pPr>
            <a:r>
              <a:rPr lang="en-US" sz="7000" b="1" dirty="0">
                <a:solidFill>
                  <a:srgbClr val="D12927"/>
                </a:solidFill>
                <a:latin typeface="Lora Bold"/>
                <a:ea typeface="Lora Bold"/>
                <a:cs typeface="Lora Bold"/>
                <a:sym typeface="Lora Bold"/>
              </a:rPr>
              <a:t>ЗАЯКИ</a:t>
            </a:r>
          </a:p>
        </p:txBody>
      </p:sp>
      <p:sp>
        <p:nvSpPr>
          <p:cNvPr id="57" name="TextBox 29">
            <a:extLst>
              <a:ext uri="{FF2B5EF4-FFF2-40B4-BE49-F238E27FC236}">
                <a16:creationId xmlns:a16="http://schemas.microsoft.com/office/drawing/2014/main" id="{105C59C1-81CC-B043-5817-15D75A75A5AE}"/>
              </a:ext>
            </a:extLst>
          </p:cNvPr>
          <p:cNvSpPr txBox="1"/>
          <p:nvPr/>
        </p:nvSpPr>
        <p:spPr>
          <a:xfrm>
            <a:off x="698492" y="3274752"/>
            <a:ext cx="5619774" cy="523294"/>
          </a:xfrm>
          <a:prstGeom prst="rect">
            <a:avLst/>
          </a:prstGeom>
        </p:spPr>
        <p:txBody>
          <a:bodyPr lIns="0" tIns="0" rIns="0" bIns="0" rtlCol="0" anchor="t">
            <a:spAutoFit/>
          </a:bodyPr>
          <a:lstStyle/>
          <a:p>
            <a:pPr algn="l">
              <a:lnSpc>
                <a:spcPts val="4207"/>
              </a:lnSpc>
            </a:pPr>
            <a:r>
              <a:rPr lang="en-US" sz="3366" b="1">
                <a:solidFill>
                  <a:srgbClr val="DC281F"/>
                </a:solidFill>
                <a:latin typeface="Cormorant Garamond Bold"/>
                <a:ea typeface="Cormorant Garamond Bold"/>
                <a:cs typeface="Cormorant Garamond Bold"/>
                <a:sym typeface="Cormorant Garamond Bold"/>
              </a:rPr>
              <a:t>Етап 1: Концептуальна Записка</a:t>
            </a:r>
          </a:p>
        </p:txBody>
      </p:sp>
      <p:sp>
        <p:nvSpPr>
          <p:cNvPr id="58" name="TextBox 30">
            <a:extLst>
              <a:ext uri="{FF2B5EF4-FFF2-40B4-BE49-F238E27FC236}">
                <a16:creationId xmlns:a16="http://schemas.microsoft.com/office/drawing/2014/main" id="{37D5596C-429E-A4F3-723A-8EF83D40C440}"/>
              </a:ext>
            </a:extLst>
          </p:cNvPr>
          <p:cNvSpPr txBox="1"/>
          <p:nvPr/>
        </p:nvSpPr>
        <p:spPr>
          <a:xfrm>
            <a:off x="698492" y="3863137"/>
            <a:ext cx="10864157" cy="1111010"/>
          </a:xfrm>
          <a:prstGeom prst="rect">
            <a:avLst/>
          </a:prstGeom>
        </p:spPr>
        <p:txBody>
          <a:bodyPr wrap="square" lIns="0" tIns="0" rIns="0" bIns="0" rtlCol="0" anchor="t">
            <a:spAutoFit/>
          </a:bodyPr>
          <a:lstStyle/>
          <a:p>
            <a:pPr algn="l">
              <a:lnSpc>
                <a:spcPts val="4496"/>
              </a:lnSpc>
            </a:pPr>
            <a:r>
              <a:rPr lang="en-US" sz="2772" b="1" i="1" dirty="0" err="1">
                <a:solidFill>
                  <a:srgbClr val="594130"/>
                </a:solidFill>
                <a:latin typeface="Cormorant Garamond Bold Italics"/>
                <a:ea typeface="Cormorant Garamond Bold Italics"/>
                <a:cs typeface="Cormorant Garamond Bold Italics"/>
                <a:sym typeface="Cormorant Garamond Bold Italics"/>
              </a:rPr>
              <a:t>Подається</a:t>
            </a:r>
            <a:r>
              <a:rPr lang="en-US" sz="2772" b="1" i="1" dirty="0">
                <a:solidFill>
                  <a:srgbClr val="594130"/>
                </a:solidFill>
                <a:latin typeface="Cormorant Garamond Bold Italics"/>
                <a:ea typeface="Cormorant Garamond Bold Italics"/>
                <a:cs typeface="Cormorant Garamond Bold Italics"/>
                <a:sym typeface="Cormorant Garamond Bold Italics"/>
              </a:rPr>
              <a:t> </a:t>
            </a:r>
            <a:r>
              <a:rPr lang="en-US" sz="2772" b="1" i="1" dirty="0" err="1">
                <a:solidFill>
                  <a:srgbClr val="594130"/>
                </a:solidFill>
                <a:latin typeface="Cormorant Garamond Bold Italics"/>
                <a:ea typeface="Cormorant Garamond Bold Italics"/>
                <a:cs typeface="Cormorant Garamond Bold Italics"/>
                <a:sym typeface="Cormorant Garamond Bold Italics"/>
              </a:rPr>
              <a:t>онлайн</a:t>
            </a:r>
            <a:r>
              <a:rPr lang="en-US" sz="2772" b="1" i="1" dirty="0">
                <a:solidFill>
                  <a:srgbClr val="594130"/>
                </a:solidFill>
                <a:latin typeface="Cormorant Garamond Bold Italics"/>
                <a:ea typeface="Cormorant Garamond Bold Italics"/>
                <a:cs typeface="Cormorant Garamond Bold Italics"/>
                <a:sym typeface="Cormorant Garamond Bold Italics"/>
              </a:rPr>
              <a:t> </a:t>
            </a:r>
            <a:r>
              <a:rPr lang="en-US" sz="2772" b="1" i="1" dirty="0" err="1">
                <a:solidFill>
                  <a:srgbClr val="594130"/>
                </a:solidFill>
                <a:latin typeface="Cormorant Garamond Bold Italics"/>
                <a:ea typeface="Cormorant Garamond Bold Italics"/>
                <a:cs typeface="Cormorant Garamond Bold Italics"/>
                <a:sym typeface="Cormorant Garamond Bold Italics"/>
              </a:rPr>
              <a:t>до</a:t>
            </a:r>
            <a:r>
              <a:rPr lang="uk-UA" sz="2772" b="1" i="1" dirty="0">
                <a:solidFill>
                  <a:srgbClr val="594130"/>
                </a:solidFill>
                <a:latin typeface="Cormorant Garamond Bold Italics"/>
                <a:ea typeface="Cormorant Garamond Bold Italics"/>
                <a:cs typeface="Cormorant Garamond Bold Italics"/>
                <a:sym typeface="Cormorant Garamond Bold Italics"/>
              </a:rPr>
              <a:t> 13 липня</a:t>
            </a:r>
            <a:r>
              <a:rPr lang="en-US" sz="2772" b="1" i="1" dirty="0">
                <a:solidFill>
                  <a:srgbClr val="594130"/>
                </a:solidFill>
                <a:latin typeface="Cormorant Garamond Bold Italics"/>
                <a:ea typeface="Cormorant Garamond Bold Italics"/>
                <a:cs typeface="Cormorant Garamond Bold Italics"/>
                <a:sym typeface="Cormorant Garamond Bold Italics"/>
              </a:rPr>
              <a:t> 202</a:t>
            </a:r>
            <a:r>
              <a:rPr lang="uk-UA" sz="2772" b="1" i="1" dirty="0">
                <a:solidFill>
                  <a:srgbClr val="594130"/>
                </a:solidFill>
                <a:latin typeface="Cormorant Garamond Bold Italics"/>
                <a:ea typeface="Cormorant Garamond Bold Italics"/>
                <a:cs typeface="Cormorant Garamond Bold Italics"/>
                <a:sym typeface="Cormorant Garamond Bold Italics"/>
              </a:rPr>
              <a:t>6</a:t>
            </a:r>
            <a:r>
              <a:rPr lang="en-US" sz="2772" b="1" i="1" dirty="0">
                <a:solidFill>
                  <a:srgbClr val="594130"/>
                </a:solidFill>
                <a:latin typeface="Cormorant Garamond Bold Italics"/>
                <a:ea typeface="Cormorant Garamond Bold Italics"/>
                <a:cs typeface="Cormorant Garamond Bold Italics"/>
                <a:sym typeface="Cormorant Garamond Bold Italics"/>
              </a:rPr>
              <a:t> </a:t>
            </a:r>
            <a:r>
              <a:rPr lang="en-US" sz="2772" b="1" i="1" dirty="0" err="1">
                <a:solidFill>
                  <a:srgbClr val="594130"/>
                </a:solidFill>
                <a:latin typeface="Cormorant Garamond Bold Italics"/>
                <a:ea typeface="Cormorant Garamond Bold Italics"/>
                <a:cs typeface="Cormorant Garamond Bold Italics"/>
                <a:sym typeface="Cormorant Garamond Bold Italics"/>
              </a:rPr>
              <a:t>року</a:t>
            </a:r>
            <a:r>
              <a:rPr lang="uk-UA" sz="2772" b="1" i="1" dirty="0">
                <a:solidFill>
                  <a:srgbClr val="594130"/>
                </a:solidFill>
                <a:latin typeface="Cormorant Garamond Bold Italics"/>
                <a:ea typeface="Cormorant Garamond Bold Italics"/>
                <a:cs typeface="Cormorant Garamond Bold Italics"/>
                <a:sym typeface="Cormorant Garamond Bold Italics"/>
              </a:rPr>
              <a:t>, 23:55</a:t>
            </a:r>
            <a:r>
              <a:rPr lang="en-US" sz="2772" b="1" i="1" dirty="0">
                <a:solidFill>
                  <a:srgbClr val="594130"/>
                </a:solidFill>
                <a:latin typeface="Cormorant Garamond Bold Italics"/>
                <a:ea typeface="Cormorant Garamond Bold Italics"/>
                <a:cs typeface="Cormorant Garamond Bold Italics"/>
                <a:sym typeface="Cormorant Garamond Bold Italics"/>
              </a:rPr>
              <a:t>. </a:t>
            </a:r>
            <a:r>
              <a:rPr lang="en-US" sz="2772" b="1" i="1" dirty="0" err="1">
                <a:solidFill>
                  <a:srgbClr val="594130"/>
                </a:solidFill>
                <a:latin typeface="Cormorant Garamond Bold Italics"/>
                <a:ea typeface="Cormorant Garamond Bold Italics"/>
                <a:cs typeface="Cormorant Garamond Bold Italics"/>
                <a:sym typeface="Cormorant Garamond Bold Italics"/>
              </a:rPr>
              <a:t>Вказується</a:t>
            </a:r>
            <a:r>
              <a:rPr lang="en-US" sz="2772" b="1" i="1" dirty="0">
                <a:solidFill>
                  <a:srgbClr val="594130"/>
                </a:solidFill>
                <a:latin typeface="Cormorant Garamond Bold Italics"/>
                <a:ea typeface="Cormorant Garamond Bold Italics"/>
                <a:cs typeface="Cormorant Garamond Bold Italics"/>
                <a:sym typeface="Cormorant Garamond Bold Italics"/>
              </a:rPr>
              <a:t>  </a:t>
            </a:r>
            <a:r>
              <a:rPr lang="en-US" sz="2772" b="1" i="1" dirty="0" err="1">
                <a:solidFill>
                  <a:srgbClr val="594130"/>
                </a:solidFill>
                <a:latin typeface="Cormorant Garamond Bold Italics"/>
                <a:ea typeface="Cormorant Garamond Bold Italics"/>
                <a:cs typeface="Cormorant Garamond Bold Italics"/>
                <a:sym typeface="Cormorant Garamond Bold Italics"/>
              </a:rPr>
              <a:t>приблизна</a:t>
            </a:r>
            <a:r>
              <a:rPr lang="en-US" sz="2772" b="1" i="1" dirty="0">
                <a:solidFill>
                  <a:srgbClr val="594130"/>
                </a:solidFill>
                <a:latin typeface="Cormorant Garamond Bold Italics"/>
                <a:ea typeface="Cormorant Garamond Bold Italics"/>
                <a:cs typeface="Cormorant Garamond Bold Italics"/>
                <a:sym typeface="Cormorant Garamond Bold Italics"/>
              </a:rPr>
              <a:t> </a:t>
            </a:r>
            <a:r>
              <a:rPr lang="en-US" sz="2772" b="1" i="1" dirty="0" err="1">
                <a:solidFill>
                  <a:srgbClr val="594130"/>
                </a:solidFill>
                <a:latin typeface="Cormorant Garamond Bold Italics"/>
                <a:ea typeface="Cormorant Garamond Bold Italics"/>
                <a:cs typeface="Cormorant Garamond Bold Italics"/>
                <a:sym typeface="Cormorant Garamond Bold Italics"/>
              </a:rPr>
              <a:t>сума</a:t>
            </a:r>
            <a:r>
              <a:rPr lang="en-US" sz="2772" b="1" i="1" dirty="0">
                <a:solidFill>
                  <a:srgbClr val="594130"/>
                </a:solidFill>
                <a:latin typeface="Cormorant Garamond Bold Italics"/>
                <a:ea typeface="Cormorant Garamond Bold Italics"/>
                <a:cs typeface="Cormorant Garamond Bold Italics"/>
                <a:sym typeface="Cormorant Garamond Bold Italics"/>
              </a:rPr>
              <a:t> </a:t>
            </a:r>
            <a:r>
              <a:rPr lang="uk-UA" sz="2772" b="1" i="1" dirty="0">
                <a:solidFill>
                  <a:srgbClr val="594130"/>
                </a:solidFill>
                <a:latin typeface="Cormorant Garamond Bold Italics"/>
                <a:ea typeface="Cormorant Garamond Bold Italics"/>
                <a:cs typeface="Cormorant Garamond Bold Italics"/>
                <a:sym typeface="Cormorant Garamond Bold Italics"/>
              </a:rPr>
              <a:t>грантового фінансування</a:t>
            </a:r>
            <a:r>
              <a:rPr lang="en-US" sz="2772" b="1" i="1" dirty="0">
                <a:solidFill>
                  <a:srgbClr val="594130"/>
                </a:solidFill>
                <a:latin typeface="Cormorant Garamond Bold Italics"/>
                <a:ea typeface="Cormorant Garamond Bold Italics"/>
                <a:cs typeface="Cormorant Garamond Bold Italics"/>
                <a:sym typeface="Cormorant Garamond Bold Italics"/>
              </a:rPr>
              <a:t>.</a:t>
            </a:r>
          </a:p>
        </p:txBody>
      </p:sp>
      <p:sp>
        <p:nvSpPr>
          <p:cNvPr id="59" name="TextBox 31">
            <a:extLst>
              <a:ext uri="{FF2B5EF4-FFF2-40B4-BE49-F238E27FC236}">
                <a16:creationId xmlns:a16="http://schemas.microsoft.com/office/drawing/2014/main" id="{AACE6EB0-DCA8-0DDF-DFA6-9CC6C5BA44E4}"/>
              </a:ext>
            </a:extLst>
          </p:cNvPr>
          <p:cNvSpPr txBox="1"/>
          <p:nvPr/>
        </p:nvSpPr>
        <p:spPr>
          <a:xfrm>
            <a:off x="1443611" y="5124719"/>
            <a:ext cx="7917957" cy="523294"/>
          </a:xfrm>
          <a:prstGeom prst="rect">
            <a:avLst/>
          </a:prstGeom>
        </p:spPr>
        <p:txBody>
          <a:bodyPr lIns="0" tIns="0" rIns="0" bIns="0" rtlCol="0" anchor="t">
            <a:spAutoFit/>
          </a:bodyPr>
          <a:lstStyle/>
          <a:p>
            <a:pPr algn="l">
              <a:lnSpc>
                <a:spcPts val="4207"/>
              </a:lnSpc>
            </a:pPr>
            <a:r>
              <a:rPr lang="en-US" sz="3366" b="1" dirty="0" err="1">
                <a:solidFill>
                  <a:srgbClr val="DC281F"/>
                </a:solidFill>
                <a:latin typeface="Cormorant Garamond Bold"/>
                <a:ea typeface="Cormorant Garamond Bold"/>
                <a:cs typeface="Cormorant Garamond Bold"/>
                <a:sym typeface="Cormorant Garamond Bold"/>
              </a:rPr>
              <a:t>Документи</a:t>
            </a:r>
            <a:r>
              <a:rPr lang="en-US" sz="3366" b="1" dirty="0">
                <a:solidFill>
                  <a:srgbClr val="DC281F"/>
                </a:solidFill>
                <a:latin typeface="Cormorant Garamond Bold"/>
                <a:ea typeface="Cormorant Garamond Bold"/>
                <a:cs typeface="Cormorant Garamond Bold"/>
                <a:sym typeface="Cormorant Garamond Bold"/>
              </a:rPr>
              <a:t>, </a:t>
            </a:r>
            <a:r>
              <a:rPr lang="en-US" sz="3366" b="1" dirty="0" err="1">
                <a:solidFill>
                  <a:srgbClr val="DC281F"/>
                </a:solidFill>
                <a:latin typeface="Cormorant Garamond Bold"/>
                <a:ea typeface="Cormorant Garamond Bold"/>
                <a:cs typeface="Cormorant Garamond Bold"/>
                <a:sym typeface="Cormorant Garamond Bold"/>
              </a:rPr>
              <a:t>які</a:t>
            </a:r>
            <a:r>
              <a:rPr lang="en-US" sz="3366" b="1" dirty="0">
                <a:solidFill>
                  <a:srgbClr val="DC281F"/>
                </a:solidFill>
                <a:latin typeface="Cormorant Garamond Bold"/>
                <a:ea typeface="Cormorant Garamond Bold"/>
                <a:cs typeface="Cormorant Garamond Bold"/>
                <a:sym typeface="Cormorant Garamond Bold"/>
              </a:rPr>
              <a:t> </a:t>
            </a:r>
            <a:r>
              <a:rPr lang="en-US" sz="3366" b="1" dirty="0" err="1">
                <a:solidFill>
                  <a:srgbClr val="DC281F"/>
                </a:solidFill>
                <a:latin typeface="Cormorant Garamond Bold"/>
                <a:ea typeface="Cormorant Garamond Bold"/>
                <a:cs typeface="Cormorant Garamond Bold"/>
                <a:sym typeface="Cormorant Garamond Bold"/>
              </a:rPr>
              <a:t>потрібно</a:t>
            </a:r>
            <a:r>
              <a:rPr lang="en-US" sz="3366" b="1" dirty="0">
                <a:solidFill>
                  <a:srgbClr val="DC281F"/>
                </a:solidFill>
                <a:latin typeface="Cormorant Garamond Bold"/>
                <a:ea typeface="Cormorant Garamond Bold"/>
                <a:cs typeface="Cormorant Garamond Bold"/>
                <a:sym typeface="Cormorant Garamond Bold"/>
              </a:rPr>
              <a:t> </a:t>
            </a:r>
            <a:r>
              <a:rPr lang="en-US" sz="3366" b="1" dirty="0" err="1">
                <a:solidFill>
                  <a:srgbClr val="DC281F"/>
                </a:solidFill>
                <a:latin typeface="Cormorant Garamond Bold"/>
                <a:ea typeface="Cormorant Garamond Bold"/>
                <a:cs typeface="Cormorant Garamond Bold"/>
                <a:sym typeface="Cormorant Garamond Bold"/>
              </a:rPr>
              <a:t>додати</a:t>
            </a:r>
            <a:r>
              <a:rPr lang="en-US" sz="3366" b="1" dirty="0">
                <a:solidFill>
                  <a:srgbClr val="DC281F"/>
                </a:solidFill>
                <a:latin typeface="Cormorant Garamond Bold"/>
                <a:ea typeface="Cormorant Garamond Bold"/>
                <a:cs typeface="Cormorant Garamond Bold"/>
                <a:sym typeface="Cormorant Garamond Bold"/>
              </a:rPr>
              <a:t>:</a:t>
            </a:r>
          </a:p>
        </p:txBody>
      </p:sp>
      <p:sp>
        <p:nvSpPr>
          <p:cNvPr id="60" name="TextBox 32">
            <a:extLst>
              <a:ext uri="{FF2B5EF4-FFF2-40B4-BE49-F238E27FC236}">
                <a16:creationId xmlns:a16="http://schemas.microsoft.com/office/drawing/2014/main" id="{B276E1AF-A6A4-8FE0-C752-134CBEF935A7}"/>
              </a:ext>
            </a:extLst>
          </p:cNvPr>
          <p:cNvSpPr txBox="1"/>
          <p:nvPr/>
        </p:nvSpPr>
        <p:spPr>
          <a:xfrm>
            <a:off x="698492" y="5811723"/>
            <a:ext cx="10839988" cy="3996415"/>
          </a:xfrm>
          <a:prstGeom prst="rect">
            <a:avLst/>
          </a:prstGeom>
        </p:spPr>
        <p:txBody>
          <a:bodyPr wrap="square" lIns="0" tIns="0" rIns="0" bIns="0" rtlCol="0" anchor="t">
            <a:spAutoFit/>
          </a:bodyPr>
          <a:lstStyle/>
          <a:p>
            <a:pPr algn="l">
              <a:lnSpc>
                <a:spcPts val="4494"/>
              </a:lnSpc>
            </a:pPr>
            <a:r>
              <a:rPr lang="en-US" sz="2772" dirty="0">
                <a:solidFill>
                  <a:srgbClr val="594130"/>
                </a:solidFill>
                <a:latin typeface="Cormorant Garamond"/>
                <a:ea typeface="Cormorant Garamond"/>
                <a:cs typeface="Cormorant Garamond"/>
                <a:sym typeface="Cormorant Garamond"/>
              </a:rPr>
              <a:t>▪</a:t>
            </a:r>
            <a:r>
              <a:rPr lang="en-US" sz="2772" b="1" dirty="0">
                <a:solidFill>
                  <a:srgbClr val="594130"/>
                </a:solidFill>
                <a:latin typeface="Cormorant Garamond Bold"/>
                <a:ea typeface="Cormorant Garamond Bold"/>
                <a:cs typeface="Cormorant Garamond Bold"/>
                <a:sym typeface="Cormorant Garamond Bold"/>
              </a:rPr>
              <a:t>ДОДАТОК </a:t>
            </a:r>
            <a:r>
              <a:rPr lang="en-US" sz="2772" b="1" dirty="0" err="1">
                <a:solidFill>
                  <a:srgbClr val="594130"/>
                </a:solidFill>
                <a:latin typeface="Cormorant Garamond Bold"/>
                <a:ea typeface="Cormorant Garamond Bold"/>
                <a:cs typeface="Cormorant Garamond Bold"/>
                <a:sym typeface="Cormorant Garamond Bold"/>
              </a:rPr>
              <a:t>А</a:t>
            </a:r>
            <a:r>
              <a:rPr lang="en-US"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Документ</a:t>
            </a:r>
            <a:r>
              <a:rPr lang="en-US"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на</a:t>
            </a:r>
            <a:r>
              <a:rPr lang="en-US"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отримання</a:t>
            </a:r>
            <a:r>
              <a:rPr lang="en-US"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гранту</a:t>
            </a:r>
            <a:r>
              <a:rPr lang="en-US" sz="2772" dirty="0">
                <a:solidFill>
                  <a:srgbClr val="594130"/>
                </a:solidFill>
                <a:latin typeface="Cormorant Garamond"/>
                <a:ea typeface="Cormorant Garamond"/>
                <a:cs typeface="Cormorant Garamond"/>
                <a:sym typeface="Cormorant Garamond"/>
              </a:rPr>
              <a:t>;</a:t>
            </a:r>
          </a:p>
          <a:p>
            <a:pPr algn="l">
              <a:lnSpc>
                <a:spcPts val="4494"/>
              </a:lnSpc>
            </a:pPr>
            <a:r>
              <a:rPr lang="en-US" sz="2772" dirty="0">
                <a:solidFill>
                  <a:srgbClr val="594130"/>
                </a:solidFill>
                <a:latin typeface="Cormorant Garamond"/>
                <a:ea typeface="Cormorant Garamond"/>
                <a:cs typeface="Cormorant Garamond"/>
                <a:sym typeface="Cormorant Garamond"/>
              </a:rPr>
              <a:t>▪</a:t>
            </a:r>
            <a:r>
              <a:rPr lang="en-US" sz="2772" b="1" dirty="0">
                <a:solidFill>
                  <a:srgbClr val="594130"/>
                </a:solidFill>
                <a:latin typeface="Cormorant Garamond Bold"/>
                <a:ea typeface="Cormorant Garamond Bold"/>
                <a:cs typeface="Cormorant Garamond Bold"/>
                <a:sym typeface="Cormorant Garamond Bold"/>
              </a:rPr>
              <a:t>ДОДАТОК D</a:t>
            </a:r>
            <a:r>
              <a:rPr lang="en-US"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Документ</a:t>
            </a:r>
            <a:r>
              <a:rPr lang="en-US"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про</a:t>
            </a:r>
            <a:r>
              <a:rPr lang="en-US"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юридичну</a:t>
            </a:r>
            <a:r>
              <a:rPr lang="en-US"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особу</a:t>
            </a:r>
            <a:r>
              <a:rPr lang="en-US"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належним</a:t>
            </a:r>
            <a:r>
              <a:rPr lang="en-US"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чином</a:t>
            </a:r>
            <a:r>
              <a:rPr lang="en-US"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заповнений</a:t>
            </a:r>
            <a:r>
              <a:rPr lang="en-US"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та</a:t>
            </a:r>
            <a:r>
              <a:rPr lang="uk-UA"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підписаний</a:t>
            </a:r>
            <a:r>
              <a:rPr lang="en-US"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кожним</a:t>
            </a:r>
            <a:r>
              <a:rPr lang="en-US"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із</a:t>
            </a:r>
            <a:r>
              <a:rPr lang="en-US"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заявників</a:t>
            </a:r>
            <a:r>
              <a:rPr lang="en-US"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основним</a:t>
            </a:r>
            <a:r>
              <a:rPr lang="en-US"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заявником</a:t>
            </a:r>
            <a:r>
              <a:rPr lang="en-US"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та</a:t>
            </a:r>
            <a:r>
              <a:rPr lang="en-US"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кожним</a:t>
            </a:r>
            <a:r>
              <a:rPr lang="en-US"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із</a:t>
            </a:r>
            <a:r>
              <a:rPr lang="en-US"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співзаявників</a:t>
            </a:r>
            <a:r>
              <a:rPr lang="en-US"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разом</a:t>
            </a:r>
            <a:r>
              <a:rPr lang="en-US"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із</a:t>
            </a:r>
            <a:r>
              <a:rPr lang="en-US"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будь-якими</a:t>
            </a:r>
            <a:r>
              <a:rPr lang="en-US"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необхідними</a:t>
            </a:r>
            <a:r>
              <a:rPr lang="en-US"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підтверджуючими</a:t>
            </a:r>
            <a:r>
              <a:rPr lang="en-US" sz="2772" dirty="0">
                <a:solidFill>
                  <a:srgbClr val="594130"/>
                </a:solidFill>
                <a:latin typeface="Cormorant Garamond"/>
                <a:ea typeface="Cormorant Garamond"/>
                <a:cs typeface="Cormorant Garamond"/>
                <a:sym typeface="Cormorant Garamond"/>
              </a:rPr>
              <a:t> </a:t>
            </a:r>
            <a:r>
              <a:rPr lang="en-US" sz="2772" dirty="0" err="1">
                <a:solidFill>
                  <a:srgbClr val="594130"/>
                </a:solidFill>
                <a:latin typeface="Cormorant Garamond"/>
                <a:ea typeface="Cormorant Garamond"/>
                <a:cs typeface="Cormorant Garamond"/>
                <a:sym typeface="Cormorant Garamond"/>
              </a:rPr>
              <a:t>документами</a:t>
            </a:r>
            <a:r>
              <a:rPr lang="en-US" sz="2772" dirty="0">
                <a:solidFill>
                  <a:srgbClr val="594130"/>
                </a:solidFill>
                <a:latin typeface="Cormorant Garamond"/>
                <a:ea typeface="Cormorant Garamond"/>
                <a:cs typeface="Cormorant Garamond"/>
                <a:sym typeface="Cormorant Garamond"/>
              </a:rPr>
              <a:t>.</a:t>
            </a:r>
          </a:p>
          <a:p>
            <a:pPr algn="l">
              <a:lnSpc>
                <a:spcPts val="4496"/>
              </a:lnSpc>
            </a:pPr>
            <a:endParaRPr lang="en-US" sz="2772" dirty="0">
              <a:solidFill>
                <a:srgbClr val="594130"/>
              </a:solidFill>
              <a:latin typeface="Cormorant Garamond"/>
              <a:ea typeface="Cormorant Garamond"/>
              <a:cs typeface="Cormorant Garamond"/>
              <a:sym typeface="Cormorant Garamond"/>
            </a:endParaRPr>
          </a:p>
          <a:p>
            <a:pPr algn="l">
              <a:lnSpc>
                <a:spcPts val="4494"/>
              </a:lnSpc>
            </a:pPr>
            <a:endParaRPr lang="en-US" sz="2772" dirty="0">
              <a:solidFill>
                <a:srgbClr val="594130"/>
              </a:solidFill>
              <a:latin typeface="Cormorant Garamond"/>
              <a:ea typeface="Cormorant Garamond"/>
              <a:cs typeface="Cormorant Garamond"/>
              <a:sym typeface="Cormorant Garamond"/>
            </a:endParaRPr>
          </a:p>
        </p:txBody>
      </p:sp>
    </p:spTree>
    <p:extLst>
      <p:ext uri="{BB962C8B-B14F-4D97-AF65-F5344CB8AC3E}">
        <p14:creationId xmlns:p14="http://schemas.microsoft.com/office/powerpoint/2010/main" val="3768561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4C7C2-1AFC-505B-A3EE-43356B9CBC3F}"/>
            </a:ext>
          </a:extLst>
        </p:cNvPr>
        <p:cNvGrpSpPr/>
        <p:nvPr/>
      </p:nvGrpSpPr>
      <p:grpSpPr>
        <a:xfrm>
          <a:off x="0" y="0"/>
          <a:ext cx="0" cy="0"/>
          <a:chOff x="0" y="0"/>
          <a:chExt cx="0" cy="0"/>
        </a:xfrm>
      </p:grpSpPr>
      <p:sp>
        <p:nvSpPr>
          <p:cNvPr id="25" name="TextBox 27">
            <a:extLst>
              <a:ext uri="{FF2B5EF4-FFF2-40B4-BE49-F238E27FC236}">
                <a16:creationId xmlns:a16="http://schemas.microsoft.com/office/drawing/2014/main" id="{78210EAF-5D9F-BA52-3EBE-B80B1609A456}"/>
              </a:ext>
            </a:extLst>
          </p:cNvPr>
          <p:cNvSpPr txBox="1"/>
          <p:nvPr/>
        </p:nvSpPr>
        <p:spPr>
          <a:xfrm>
            <a:off x="2133600" y="571500"/>
            <a:ext cx="15881354" cy="1937646"/>
          </a:xfrm>
          <a:prstGeom prst="rect">
            <a:avLst/>
          </a:prstGeom>
        </p:spPr>
        <p:txBody>
          <a:bodyPr wrap="square" lIns="0" tIns="0" rIns="0" bIns="0" rtlCol="0" anchor="t">
            <a:spAutoFit/>
          </a:bodyPr>
          <a:lstStyle/>
          <a:p>
            <a:pPr algn="ctr">
              <a:lnSpc>
                <a:spcPts val="7888"/>
              </a:lnSpc>
            </a:pPr>
            <a:r>
              <a:rPr lang="en-US" sz="5000" b="1" dirty="0">
                <a:solidFill>
                  <a:srgbClr val="D12927"/>
                </a:solidFill>
                <a:latin typeface="Lora Bold"/>
                <a:ea typeface="Lora Bold"/>
                <a:cs typeface="Lora Bold"/>
                <a:sym typeface="Lora Bold"/>
              </a:rPr>
              <a:t>НЕОБХІДНО ДОДАТИ ТАКІ ДОКУМЕНТИ</a:t>
            </a:r>
            <a:r>
              <a:rPr lang="uk-UA" sz="5000" b="1" dirty="0">
                <a:solidFill>
                  <a:srgbClr val="D12927"/>
                </a:solidFill>
                <a:latin typeface="Lora Bold"/>
                <a:ea typeface="Lora Bold"/>
                <a:cs typeface="Lora Bold"/>
                <a:sym typeface="Lora Bold"/>
              </a:rPr>
              <a:t> ДЛЯ ГОЛОВНИХ ЗАЯВНИКІВ ТА СПІВЗАЯВНИКІВ</a:t>
            </a:r>
            <a:r>
              <a:rPr lang="en-US" sz="5000" b="1" dirty="0">
                <a:solidFill>
                  <a:srgbClr val="D12927"/>
                </a:solidFill>
                <a:latin typeface="Lora Bold"/>
                <a:ea typeface="Lora Bold"/>
                <a:cs typeface="Lora Bold"/>
                <a:sym typeface="Lora Bold"/>
              </a:rPr>
              <a:t>:</a:t>
            </a:r>
          </a:p>
        </p:txBody>
      </p:sp>
      <p:sp>
        <p:nvSpPr>
          <p:cNvPr id="26" name="TextBox 26">
            <a:extLst>
              <a:ext uri="{FF2B5EF4-FFF2-40B4-BE49-F238E27FC236}">
                <a16:creationId xmlns:a16="http://schemas.microsoft.com/office/drawing/2014/main" id="{4226EE49-698C-37AC-0FA4-53BFFF240C15}"/>
              </a:ext>
            </a:extLst>
          </p:cNvPr>
          <p:cNvSpPr txBox="1"/>
          <p:nvPr/>
        </p:nvSpPr>
        <p:spPr>
          <a:xfrm>
            <a:off x="1066800" y="3238500"/>
            <a:ext cx="16516082" cy="5980548"/>
          </a:xfrm>
          <a:prstGeom prst="rect">
            <a:avLst/>
          </a:prstGeom>
        </p:spPr>
        <p:txBody>
          <a:bodyPr wrap="square" lIns="0" tIns="0" rIns="0" bIns="0" rtlCol="0" anchor="t">
            <a:spAutoFit/>
          </a:bodyPr>
          <a:lstStyle/>
          <a:p>
            <a:pPr marL="620270" lvl="1" indent="-310135">
              <a:lnSpc>
                <a:spcPts val="4657"/>
              </a:lnSpc>
              <a:buFont typeface="Arial"/>
              <a:buChar char="•"/>
            </a:pPr>
            <a:r>
              <a:rPr lang="uk-UA" sz="2850" dirty="0">
                <a:solidFill>
                  <a:srgbClr val="594130"/>
                </a:solidFill>
                <a:latin typeface="Cormorant Garamond"/>
              </a:rPr>
              <a:t>К</a:t>
            </a:r>
            <a:r>
              <a:rPr lang="en-GB" sz="2850" dirty="0" err="1">
                <a:solidFill>
                  <a:srgbClr val="594130"/>
                </a:solidFill>
                <a:latin typeface="Cormorant Garamond"/>
              </a:rPr>
              <a:t>опія</a:t>
            </a:r>
            <a:r>
              <a:rPr lang="en-GB" sz="2850" dirty="0">
                <a:solidFill>
                  <a:srgbClr val="594130"/>
                </a:solidFill>
                <a:latin typeface="Cormorant Garamond"/>
              </a:rPr>
              <a:t> </a:t>
            </a:r>
            <a:r>
              <a:rPr lang="en-GB" sz="2850" dirty="0" err="1">
                <a:solidFill>
                  <a:srgbClr val="594130"/>
                </a:solidFill>
                <a:latin typeface="Cormorant Garamond"/>
              </a:rPr>
              <a:t>будь-якого</a:t>
            </a:r>
            <a:r>
              <a:rPr lang="en-GB" sz="2850" dirty="0">
                <a:solidFill>
                  <a:srgbClr val="594130"/>
                </a:solidFill>
                <a:latin typeface="Cormorant Garamond"/>
              </a:rPr>
              <a:t> </a:t>
            </a:r>
            <a:r>
              <a:rPr lang="en-GB" sz="2850" dirty="0" err="1">
                <a:solidFill>
                  <a:srgbClr val="594130"/>
                </a:solidFill>
                <a:latin typeface="Cormorant Garamond"/>
              </a:rPr>
              <a:t>офіційного</a:t>
            </a:r>
            <a:r>
              <a:rPr lang="en-GB" sz="2850" dirty="0">
                <a:solidFill>
                  <a:srgbClr val="594130"/>
                </a:solidFill>
                <a:latin typeface="Cormorant Garamond"/>
              </a:rPr>
              <a:t> </a:t>
            </a:r>
            <a:r>
              <a:rPr lang="en-GB" sz="2850" dirty="0" err="1">
                <a:solidFill>
                  <a:srgbClr val="594130"/>
                </a:solidFill>
                <a:latin typeface="Cormorant Garamond"/>
              </a:rPr>
              <a:t>документа</a:t>
            </a:r>
            <a:r>
              <a:rPr lang="en-GB" sz="2850" dirty="0">
                <a:solidFill>
                  <a:srgbClr val="594130"/>
                </a:solidFill>
                <a:latin typeface="Cormorant Garamond"/>
              </a:rPr>
              <a:t>, </a:t>
            </a:r>
            <a:r>
              <a:rPr lang="en-GB" sz="2850" dirty="0" err="1">
                <a:solidFill>
                  <a:srgbClr val="594130"/>
                </a:solidFill>
                <a:latin typeface="Cormorant Garamond"/>
              </a:rPr>
              <a:t>що</a:t>
            </a:r>
            <a:r>
              <a:rPr lang="en-GB" sz="2850" dirty="0">
                <a:solidFill>
                  <a:srgbClr val="594130"/>
                </a:solidFill>
                <a:latin typeface="Cormorant Garamond"/>
              </a:rPr>
              <a:t> </a:t>
            </a:r>
            <a:r>
              <a:rPr lang="en-GB" sz="2850" dirty="0" err="1">
                <a:solidFill>
                  <a:srgbClr val="594130"/>
                </a:solidFill>
                <a:latin typeface="Cormorant Garamond"/>
              </a:rPr>
              <a:t>дає</a:t>
            </a:r>
            <a:r>
              <a:rPr lang="en-GB" sz="2850" dirty="0">
                <a:solidFill>
                  <a:srgbClr val="594130"/>
                </a:solidFill>
                <a:latin typeface="Cormorant Garamond"/>
              </a:rPr>
              <a:t> </a:t>
            </a:r>
            <a:r>
              <a:rPr lang="en-GB" sz="2850" dirty="0" err="1">
                <a:solidFill>
                  <a:srgbClr val="594130"/>
                </a:solidFill>
                <a:latin typeface="Cormorant Garamond"/>
              </a:rPr>
              <a:t>змогу</a:t>
            </a:r>
            <a:r>
              <a:rPr lang="en-GB" sz="2850" dirty="0">
                <a:solidFill>
                  <a:srgbClr val="594130"/>
                </a:solidFill>
                <a:latin typeface="Cormorant Garamond"/>
              </a:rPr>
              <a:t> </a:t>
            </a:r>
            <a:r>
              <a:rPr lang="en-GB" sz="2850" dirty="0" err="1">
                <a:solidFill>
                  <a:srgbClr val="594130"/>
                </a:solidFill>
                <a:latin typeface="Cormorant Garamond"/>
              </a:rPr>
              <a:t>ідентифікувати</a:t>
            </a:r>
            <a:r>
              <a:rPr lang="en-GB" sz="2850" dirty="0">
                <a:solidFill>
                  <a:srgbClr val="594130"/>
                </a:solidFill>
                <a:latin typeface="Cormorant Garamond"/>
              </a:rPr>
              <a:t> </a:t>
            </a:r>
            <a:r>
              <a:rPr lang="en-GB" sz="2850" dirty="0" err="1">
                <a:solidFill>
                  <a:srgbClr val="594130"/>
                </a:solidFill>
                <a:latin typeface="Cormorant Garamond"/>
              </a:rPr>
              <a:t>назву</a:t>
            </a:r>
            <a:r>
              <a:rPr lang="en-GB" sz="2850" dirty="0">
                <a:solidFill>
                  <a:srgbClr val="594130"/>
                </a:solidFill>
                <a:latin typeface="Cormorant Garamond"/>
              </a:rPr>
              <a:t> </a:t>
            </a:r>
            <a:r>
              <a:rPr lang="en-GB" sz="2850" dirty="0" err="1">
                <a:solidFill>
                  <a:srgbClr val="594130"/>
                </a:solidFill>
                <a:latin typeface="Cormorant Garamond"/>
              </a:rPr>
              <a:t>юридичної</a:t>
            </a:r>
            <a:r>
              <a:rPr lang="en-GB" sz="2850" dirty="0">
                <a:solidFill>
                  <a:srgbClr val="594130"/>
                </a:solidFill>
                <a:latin typeface="Cormorant Garamond"/>
              </a:rPr>
              <a:t> </a:t>
            </a:r>
            <a:r>
              <a:rPr lang="en-GB" sz="2850" dirty="0" err="1">
                <a:solidFill>
                  <a:srgbClr val="594130"/>
                </a:solidFill>
                <a:latin typeface="Cormorant Garamond"/>
              </a:rPr>
              <a:t>особи</a:t>
            </a:r>
            <a:r>
              <a:rPr lang="en-GB" sz="2850" dirty="0">
                <a:solidFill>
                  <a:srgbClr val="594130"/>
                </a:solidFill>
                <a:latin typeface="Cormorant Garamond"/>
              </a:rPr>
              <a:t>, </a:t>
            </a:r>
            <a:r>
              <a:rPr lang="en-GB" sz="2850" dirty="0" err="1">
                <a:solidFill>
                  <a:srgbClr val="594130"/>
                </a:solidFill>
                <a:latin typeface="Cormorant Garamond"/>
              </a:rPr>
              <a:t>її</a:t>
            </a:r>
            <a:r>
              <a:rPr lang="en-GB" sz="2850" dirty="0">
                <a:solidFill>
                  <a:srgbClr val="594130"/>
                </a:solidFill>
                <a:latin typeface="Cormorant Garamond"/>
              </a:rPr>
              <a:t> </a:t>
            </a:r>
            <a:r>
              <a:rPr lang="en-GB" sz="2850" dirty="0" err="1">
                <a:solidFill>
                  <a:srgbClr val="594130"/>
                </a:solidFill>
                <a:latin typeface="Cormorant Garamond"/>
              </a:rPr>
              <a:t>юридичну</a:t>
            </a:r>
            <a:r>
              <a:rPr lang="en-GB" sz="2850" dirty="0">
                <a:solidFill>
                  <a:srgbClr val="594130"/>
                </a:solidFill>
                <a:latin typeface="Cormorant Garamond"/>
              </a:rPr>
              <a:t> </a:t>
            </a:r>
            <a:r>
              <a:rPr lang="en-GB" sz="2850" dirty="0" err="1">
                <a:solidFill>
                  <a:srgbClr val="594130"/>
                </a:solidFill>
                <a:latin typeface="Cormorant Garamond"/>
              </a:rPr>
              <a:t>адресу</a:t>
            </a:r>
            <a:r>
              <a:rPr lang="en-GB" sz="2850" dirty="0">
                <a:solidFill>
                  <a:srgbClr val="594130"/>
                </a:solidFill>
                <a:latin typeface="Cormorant Garamond"/>
              </a:rPr>
              <a:t>; </a:t>
            </a:r>
            <a:r>
              <a:rPr lang="en-GB" sz="2850" dirty="0" err="1">
                <a:solidFill>
                  <a:srgbClr val="594130"/>
                </a:solidFill>
                <a:latin typeface="Cormorant Garamond"/>
              </a:rPr>
              <a:t>такий</a:t>
            </a:r>
            <a:r>
              <a:rPr lang="en-GB" sz="2850" dirty="0">
                <a:solidFill>
                  <a:srgbClr val="594130"/>
                </a:solidFill>
                <a:latin typeface="Cormorant Garamond"/>
              </a:rPr>
              <a:t> </a:t>
            </a:r>
            <a:r>
              <a:rPr lang="en-GB" sz="2850" dirty="0" err="1">
                <a:solidFill>
                  <a:srgbClr val="594130"/>
                </a:solidFill>
                <a:latin typeface="Cormorant Garamond"/>
              </a:rPr>
              <a:t>документ</a:t>
            </a:r>
            <a:r>
              <a:rPr lang="en-GB" sz="2850" dirty="0">
                <a:solidFill>
                  <a:srgbClr val="594130"/>
                </a:solidFill>
                <a:latin typeface="Cormorant Garamond"/>
              </a:rPr>
              <a:t> </a:t>
            </a:r>
            <a:r>
              <a:rPr lang="en-GB" sz="2850" dirty="0" err="1">
                <a:solidFill>
                  <a:srgbClr val="594130"/>
                </a:solidFill>
                <a:latin typeface="Cormorant Garamond"/>
              </a:rPr>
              <a:t>повинен</a:t>
            </a:r>
            <a:r>
              <a:rPr lang="en-GB" sz="2850" dirty="0">
                <a:solidFill>
                  <a:srgbClr val="594130"/>
                </a:solidFill>
                <a:latin typeface="Cormorant Garamond"/>
              </a:rPr>
              <a:t> </a:t>
            </a:r>
            <a:r>
              <a:rPr lang="en-GB" sz="2850" dirty="0" err="1">
                <a:solidFill>
                  <a:srgbClr val="594130"/>
                </a:solidFill>
                <a:latin typeface="Cormorant Garamond"/>
              </a:rPr>
              <a:t>підтверджувати</a:t>
            </a:r>
            <a:r>
              <a:rPr lang="en-GB" sz="2850" dirty="0">
                <a:solidFill>
                  <a:srgbClr val="594130"/>
                </a:solidFill>
                <a:latin typeface="Cormorant Garamond"/>
              </a:rPr>
              <a:t> </a:t>
            </a:r>
            <a:r>
              <a:rPr lang="en-GB" sz="2850" dirty="0" err="1">
                <a:solidFill>
                  <a:srgbClr val="594130"/>
                </a:solidFill>
                <a:latin typeface="Cormorant Garamond"/>
              </a:rPr>
              <a:t>факт</a:t>
            </a:r>
            <a:r>
              <a:rPr lang="en-GB" sz="2850" dirty="0">
                <a:solidFill>
                  <a:srgbClr val="594130"/>
                </a:solidFill>
                <a:latin typeface="Cormorant Garamond"/>
              </a:rPr>
              <a:t> </a:t>
            </a:r>
            <a:r>
              <a:rPr lang="en-GB" sz="2850" dirty="0" err="1">
                <a:solidFill>
                  <a:srgbClr val="594130"/>
                </a:solidFill>
                <a:latin typeface="Cormorant Garamond"/>
              </a:rPr>
              <a:t>реєстрації</a:t>
            </a:r>
            <a:r>
              <a:rPr lang="en-GB" sz="2850" dirty="0">
                <a:solidFill>
                  <a:srgbClr val="594130"/>
                </a:solidFill>
                <a:latin typeface="Cormorant Garamond"/>
              </a:rPr>
              <a:t> </a:t>
            </a:r>
            <a:r>
              <a:rPr lang="en-GB" sz="2850" dirty="0" err="1">
                <a:solidFill>
                  <a:srgbClr val="594130"/>
                </a:solidFill>
                <a:latin typeface="Cormorant Garamond"/>
              </a:rPr>
              <a:t>суб’єкта</a:t>
            </a:r>
            <a:r>
              <a:rPr lang="en-GB" sz="2850" dirty="0">
                <a:solidFill>
                  <a:srgbClr val="594130"/>
                </a:solidFill>
                <a:latin typeface="Cormorant Garamond"/>
              </a:rPr>
              <a:t>. </a:t>
            </a:r>
            <a:r>
              <a:rPr lang="en-GB" sz="2850" dirty="0" err="1">
                <a:solidFill>
                  <a:srgbClr val="594130"/>
                </a:solidFill>
                <a:latin typeface="Cormorant Garamond"/>
              </a:rPr>
              <a:t>Ним</a:t>
            </a:r>
            <a:r>
              <a:rPr lang="en-GB" sz="2850" dirty="0">
                <a:solidFill>
                  <a:srgbClr val="594130"/>
                </a:solidFill>
                <a:latin typeface="Cormorant Garamond"/>
              </a:rPr>
              <a:t> </a:t>
            </a:r>
            <a:r>
              <a:rPr lang="en-GB" sz="2850" dirty="0" err="1">
                <a:solidFill>
                  <a:srgbClr val="594130"/>
                </a:solidFill>
                <a:latin typeface="Cormorant Garamond"/>
              </a:rPr>
              <a:t>може</a:t>
            </a:r>
            <a:r>
              <a:rPr lang="en-GB" sz="2850" dirty="0">
                <a:solidFill>
                  <a:srgbClr val="594130"/>
                </a:solidFill>
                <a:latin typeface="Cormorant Garamond"/>
              </a:rPr>
              <a:t> </a:t>
            </a:r>
            <a:r>
              <a:rPr lang="en-GB" sz="2850" dirty="0" err="1">
                <a:solidFill>
                  <a:srgbClr val="594130"/>
                </a:solidFill>
                <a:latin typeface="Cormorant Garamond"/>
              </a:rPr>
              <a:t>бути</a:t>
            </a:r>
            <a:r>
              <a:rPr lang="uk-UA" sz="2850" dirty="0">
                <a:solidFill>
                  <a:srgbClr val="594130"/>
                </a:solidFill>
                <a:latin typeface="Cormorant Garamond"/>
              </a:rPr>
              <a:t>:</a:t>
            </a:r>
            <a:endParaRPr lang="en-US" sz="2850" dirty="0">
              <a:solidFill>
                <a:srgbClr val="594130"/>
              </a:solidFill>
              <a:latin typeface="Cormorant Garamond"/>
              <a:sym typeface="Cormorant Garamond"/>
            </a:endParaRPr>
          </a:p>
          <a:p>
            <a:pPr marL="1240540" lvl="2" indent="-413513">
              <a:lnSpc>
                <a:spcPts val="4657"/>
              </a:lnSpc>
              <a:buFont typeface="Arial"/>
              <a:buChar char="⚬"/>
            </a:pPr>
            <a:r>
              <a:rPr lang="uk-UA" sz="2850" dirty="0">
                <a:solidFill>
                  <a:srgbClr val="594130"/>
                </a:solidFill>
                <a:latin typeface="Cormorant Garamond"/>
              </a:rPr>
              <a:t>Виписка/Витяг з Єдиного державного реєстру юридичних осіб, фізичних осіб-підприємців та громадських формувань України або еквівалентний документ, що підтверджує організаційно-правовий статус</a:t>
            </a:r>
            <a:endParaRPr lang="en-US" sz="2850" dirty="0">
              <a:solidFill>
                <a:srgbClr val="594130"/>
              </a:solidFill>
              <a:latin typeface="Cormorant Garamond"/>
              <a:sym typeface="Cormorant Garamond Italics"/>
            </a:endParaRPr>
          </a:p>
          <a:p>
            <a:pPr marL="620270" lvl="1" indent="-310135" fontAlgn="base">
              <a:lnSpc>
                <a:spcPts val="4657"/>
              </a:lnSpc>
              <a:buFont typeface="Arial"/>
              <a:buChar char="•"/>
            </a:pPr>
            <a:r>
              <a:rPr lang="uk-UA" sz="2850" dirty="0">
                <a:solidFill>
                  <a:srgbClr val="594130"/>
                </a:solidFill>
                <a:latin typeface="Cormorant Garamond"/>
              </a:rPr>
              <a:t>Підтвердження офіційної реєстрації як неприбуткової організації з офіційним статусом неприбутковості;</a:t>
            </a:r>
            <a:r>
              <a:rPr lang="en-GB" sz="2850" dirty="0">
                <a:solidFill>
                  <a:srgbClr val="594130"/>
                </a:solidFill>
                <a:latin typeface="Cormorant Garamond"/>
              </a:rPr>
              <a:t> </a:t>
            </a:r>
          </a:p>
          <a:p>
            <a:pPr marL="620270" lvl="1" indent="-310135" fontAlgn="base">
              <a:lnSpc>
                <a:spcPts val="4657"/>
              </a:lnSpc>
              <a:buFont typeface="Arial"/>
              <a:buChar char="•"/>
            </a:pPr>
            <a:r>
              <a:rPr lang="uk-UA" sz="2850" dirty="0">
                <a:solidFill>
                  <a:srgbClr val="594130"/>
                </a:solidFill>
                <a:latin typeface="Cormorant Garamond"/>
              </a:rPr>
              <a:t>Ліцензії та дозволи, необхідні для здійснення діяльності організації (якщо застосовні);</a:t>
            </a:r>
            <a:r>
              <a:rPr lang="en-GB" sz="2850" dirty="0">
                <a:solidFill>
                  <a:srgbClr val="594130"/>
                </a:solidFill>
                <a:latin typeface="Cormorant Garamond"/>
              </a:rPr>
              <a:t> </a:t>
            </a:r>
          </a:p>
          <a:p>
            <a:pPr marL="620270" lvl="1" indent="-310135" fontAlgn="base">
              <a:lnSpc>
                <a:spcPts val="4657"/>
              </a:lnSpc>
              <a:buFont typeface="Arial"/>
              <a:buChar char="•"/>
            </a:pPr>
            <a:r>
              <a:rPr lang="uk-UA" sz="2850" dirty="0">
                <a:solidFill>
                  <a:srgbClr val="594130"/>
                </a:solidFill>
                <a:latin typeface="Cormorant Garamond"/>
              </a:rPr>
              <a:t>Підтвердження реєстрації як платника податків (у відповідних випадках — включно з витягом з Реєстру неприбуткових установ та організацій) та копія витягу з Реєстру платників ПДВ (якщо застосовно;</a:t>
            </a:r>
            <a:r>
              <a:rPr lang="en-GB" sz="2850" dirty="0">
                <a:solidFill>
                  <a:srgbClr val="594130"/>
                </a:solidFill>
                <a:latin typeface="Cormorant Garamond"/>
              </a:rPr>
              <a:t> </a:t>
            </a:r>
          </a:p>
          <a:p>
            <a:pPr marL="620270" lvl="1" indent="-310135" fontAlgn="base">
              <a:lnSpc>
                <a:spcPts val="4657"/>
              </a:lnSpc>
              <a:buFont typeface="Arial"/>
              <a:buChar char="•"/>
            </a:pPr>
            <a:r>
              <a:rPr lang="uk-UA" sz="2850" dirty="0">
                <a:solidFill>
                  <a:srgbClr val="594130"/>
                </a:solidFill>
                <a:latin typeface="Cormorant Garamond"/>
              </a:rPr>
              <a:t>Статут або установчий договір заявника та всіх співзаявників. </a:t>
            </a:r>
            <a:r>
              <a:rPr lang="en-GB" sz="2850" dirty="0">
                <a:solidFill>
                  <a:srgbClr val="594130"/>
                </a:solidFill>
                <a:latin typeface="Cormorant Garamond"/>
              </a:rPr>
              <a:t> </a:t>
            </a:r>
          </a:p>
        </p:txBody>
      </p:sp>
    </p:spTree>
    <p:extLst>
      <p:ext uri="{BB962C8B-B14F-4D97-AF65-F5344CB8AC3E}">
        <p14:creationId xmlns:p14="http://schemas.microsoft.com/office/powerpoint/2010/main" val="2413535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3AD56-7EE7-724D-7697-CFE93E0C57D4}"/>
            </a:ext>
          </a:extLst>
        </p:cNvPr>
        <p:cNvGrpSpPr/>
        <p:nvPr/>
      </p:nvGrpSpPr>
      <p:grpSpPr>
        <a:xfrm>
          <a:off x="0" y="0"/>
          <a:ext cx="0" cy="0"/>
          <a:chOff x="0" y="0"/>
          <a:chExt cx="0" cy="0"/>
        </a:xfrm>
      </p:grpSpPr>
      <p:sp>
        <p:nvSpPr>
          <p:cNvPr id="25" name="TextBox 27">
            <a:extLst>
              <a:ext uri="{FF2B5EF4-FFF2-40B4-BE49-F238E27FC236}">
                <a16:creationId xmlns:a16="http://schemas.microsoft.com/office/drawing/2014/main" id="{489EE191-AFD0-FF3E-6F9D-439DFFEEA9B8}"/>
              </a:ext>
            </a:extLst>
          </p:cNvPr>
          <p:cNvSpPr txBox="1"/>
          <p:nvPr/>
        </p:nvSpPr>
        <p:spPr>
          <a:xfrm>
            <a:off x="2133600" y="266700"/>
            <a:ext cx="15881354" cy="1747594"/>
          </a:xfrm>
          <a:prstGeom prst="rect">
            <a:avLst/>
          </a:prstGeom>
        </p:spPr>
        <p:txBody>
          <a:bodyPr wrap="square" lIns="0" tIns="0" rIns="0" bIns="0" rtlCol="0" anchor="t">
            <a:spAutoFit/>
          </a:bodyPr>
          <a:lstStyle/>
          <a:p>
            <a:pPr algn="ctr">
              <a:lnSpc>
                <a:spcPct val="150000"/>
              </a:lnSpc>
            </a:pPr>
            <a:r>
              <a:rPr lang="en-US" sz="4000" b="1" dirty="0">
                <a:solidFill>
                  <a:srgbClr val="D12927"/>
                </a:solidFill>
                <a:latin typeface="Lora Bold"/>
                <a:ea typeface="Lora Bold"/>
                <a:cs typeface="Lora Bold"/>
                <a:sym typeface="Lora Bold"/>
              </a:rPr>
              <a:t>НЕОБХІДНО ДОДАТИ ТАКІ ДОКУМЕНТИ</a:t>
            </a:r>
            <a:r>
              <a:rPr lang="uk-UA" sz="4000" b="1" dirty="0">
                <a:solidFill>
                  <a:srgbClr val="D12927"/>
                </a:solidFill>
                <a:latin typeface="Lora Bold"/>
                <a:ea typeface="Lora Bold"/>
                <a:cs typeface="Lora Bold"/>
                <a:sym typeface="Lora Bold"/>
              </a:rPr>
              <a:t> ТІЛЬКИ ДЛЯ ГОЛОВНИХ ЗАЯВНИКІВ</a:t>
            </a:r>
            <a:r>
              <a:rPr lang="en-US" sz="4000" b="1" dirty="0">
                <a:solidFill>
                  <a:srgbClr val="D12927"/>
                </a:solidFill>
                <a:latin typeface="Lora Bold"/>
                <a:ea typeface="Lora Bold"/>
                <a:cs typeface="Lora Bold"/>
                <a:sym typeface="Lora Bold"/>
              </a:rPr>
              <a:t>:</a:t>
            </a:r>
          </a:p>
        </p:txBody>
      </p:sp>
      <p:sp>
        <p:nvSpPr>
          <p:cNvPr id="26" name="TextBox 26">
            <a:extLst>
              <a:ext uri="{FF2B5EF4-FFF2-40B4-BE49-F238E27FC236}">
                <a16:creationId xmlns:a16="http://schemas.microsoft.com/office/drawing/2014/main" id="{F5D0AE3A-17A5-7B0F-14F1-AD26CF2DC819}"/>
              </a:ext>
            </a:extLst>
          </p:cNvPr>
          <p:cNvSpPr txBox="1"/>
          <p:nvPr/>
        </p:nvSpPr>
        <p:spPr>
          <a:xfrm>
            <a:off x="76200" y="2095500"/>
            <a:ext cx="18135600" cy="8046113"/>
          </a:xfrm>
          <a:prstGeom prst="rect">
            <a:avLst/>
          </a:prstGeom>
        </p:spPr>
        <p:txBody>
          <a:bodyPr wrap="square" lIns="0" tIns="0" rIns="0" bIns="0" rtlCol="0" anchor="t">
            <a:spAutoFit/>
          </a:bodyPr>
          <a:lstStyle/>
          <a:p>
            <a:pPr marL="620270" lvl="1" indent="-310135" fontAlgn="base">
              <a:lnSpc>
                <a:spcPts val="4657"/>
              </a:lnSpc>
              <a:buFont typeface="Arial"/>
              <a:buChar char="•"/>
            </a:pPr>
            <a:r>
              <a:rPr lang="uk-UA" sz="2400" dirty="0">
                <a:solidFill>
                  <a:srgbClr val="594130"/>
                </a:solidFill>
                <a:latin typeface="Cormorant Garamond"/>
              </a:rPr>
              <a:t>Підготовлений ліцензованим аудитором звіт про результати незалежного аудиту, що підтверджує фінансову звітність заявника за останній фінансовий рік (у випадку якщо загальна сума запитуваного гранту перевищує 200  000  євро (не застосовується до заявників, що є суб’єктами публічного сектора). Співзаявники не зобов’язані подавати звіт про результати незалежного аудиту;</a:t>
            </a:r>
            <a:r>
              <a:rPr lang="en-GB" sz="2400" dirty="0">
                <a:solidFill>
                  <a:srgbClr val="594130"/>
                </a:solidFill>
                <a:latin typeface="Cormorant Garamond"/>
              </a:rPr>
              <a:t> </a:t>
            </a:r>
          </a:p>
          <a:p>
            <a:pPr marL="620270" lvl="1" indent="-310135" fontAlgn="base">
              <a:lnSpc>
                <a:spcPts val="4657"/>
              </a:lnSpc>
              <a:buFont typeface="Arial"/>
              <a:buChar char="•"/>
            </a:pPr>
            <a:r>
              <a:rPr lang="uk-UA" sz="2400" dirty="0">
                <a:solidFill>
                  <a:srgbClr val="594130"/>
                </a:solidFill>
                <a:latin typeface="Cormorant Garamond"/>
              </a:rPr>
              <a:t>Копія останньої фінансової звітності заявника (звіт про фінансові результати та баланс за останні два завершені фінансові роки). Співзаявники не зобов’язані подавати копію фінансової звітності;</a:t>
            </a:r>
            <a:r>
              <a:rPr lang="en-GB" sz="2400" dirty="0">
                <a:solidFill>
                  <a:srgbClr val="594130"/>
                </a:solidFill>
                <a:latin typeface="Cormorant Garamond"/>
              </a:rPr>
              <a:t> </a:t>
            </a:r>
          </a:p>
          <a:p>
            <a:pPr marL="620270" lvl="1" indent="-310135" fontAlgn="base">
              <a:lnSpc>
                <a:spcPts val="4657"/>
              </a:lnSpc>
              <a:buFont typeface="Arial"/>
              <a:buChar char="•"/>
            </a:pPr>
            <a:r>
              <a:rPr lang="uk-UA" sz="2400" dirty="0">
                <a:solidFill>
                  <a:srgbClr val="594130"/>
                </a:solidFill>
                <a:latin typeface="Cormorant Garamond"/>
              </a:rPr>
              <a:t>Підтвердження релевантного досвіду та експертних знань щодо реалізації механізмів активної політики зайнятості (рекомендовано, але необов’язково), наприклад:</a:t>
            </a:r>
            <a:r>
              <a:rPr lang="en-GB" sz="2400" dirty="0">
                <a:solidFill>
                  <a:srgbClr val="594130"/>
                </a:solidFill>
                <a:latin typeface="Cormorant Garamond"/>
              </a:rPr>
              <a:t> </a:t>
            </a:r>
          </a:p>
          <a:p>
            <a:pPr marL="1616075" lvl="1" indent="-342900" fontAlgn="base">
              <a:lnSpc>
                <a:spcPct val="150000"/>
              </a:lnSpc>
              <a:buFont typeface="Courier New" panose="02070309020205020404" pitchFamily="49" charset="0"/>
              <a:buChar char="o"/>
            </a:pPr>
            <a:r>
              <a:rPr lang="uk-UA" sz="2400" dirty="0">
                <a:solidFill>
                  <a:srgbClr val="594130"/>
                </a:solidFill>
                <a:latin typeface="Cormorant Garamond"/>
              </a:rPr>
              <a:t>підтвердні листи від релевантних організацій, що підтверджують позитивний досвід співпраці; АБО</a:t>
            </a:r>
            <a:r>
              <a:rPr lang="en-GB" sz="2400" dirty="0">
                <a:solidFill>
                  <a:srgbClr val="594130"/>
                </a:solidFill>
                <a:latin typeface="Cormorant Garamond"/>
              </a:rPr>
              <a:t> </a:t>
            </a:r>
          </a:p>
          <a:p>
            <a:pPr marL="1616075" lvl="1" indent="-342900" fontAlgn="base">
              <a:lnSpc>
                <a:spcPct val="150000"/>
              </a:lnSpc>
              <a:buFont typeface="Courier New" panose="02070309020205020404" pitchFamily="49" charset="0"/>
              <a:buChar char="o"/>
            </a:pPr>
            <a:r>
              <a:rPr lang="uk-UA" sz="2400" dirty="0">
                <a:solidFill>
                  <a:srgbClr val="594130"/>
                </a:solidFill>
                <a:latin typeface="Cormorant Garamond"/>
              </a:rPr>
              <a:t>сертифікати про проходження відповідних освітніх програм чи проєктів; АБО</a:t>
            </a:r>
            <a:r>
              <a:rPr lang="en-GB" sz="2400" dirty="0">
                <a:solidFill>
                  <a:srgbClr val="594130"/>
                </a:solidFill>
                <a:latin typeface="Cormorant Garamond"/>
              </a:rPr>
              <a:t> </a:t>
            </a:r>
          </a:p>
          <a:p>
            <a:pPr marL="1616075" lvl="1" indent="-342900" fontAlgn="base">
              <a:lnSpc>
                <a:spcPct val="150000"/>
              </a:lnSpc>
              <a:buFont typeface="Courier New" panose="02070309020205020404" pitchFamily="49" charset="0"/>
              <a:buChar char="o"/>
            </a:pPr>
            <a:r>
              <a:rPr lang="uk-UA" sz="2400" dirty="0">
                <a:solidFill>
                  <a:srgbClr val="594130"/>
                </a:solidFill>
                <a:latin typeface="Cormorant Garamond"/>
              </a:rPr>
              <a:t>рекомендаційні листи від попередніх донорів чи замовників; АБО</a:t>
            </a:r>
            <a:r>
              <a:rPr lang="en-GB" sz="2400" dirty="0">
                <a:solidFill>
                  <a:srgbClr val="594130"/>
                </a:solidFill>
                <a:latin typeface="Cormorant Garamond"/>
              </a:rPr>
              <a:t> </a:t>
            </a:r>
          </a:p>
          <a:p>
            <a:pPr marL="1616075" lvl="1" indent="-342900" fontAlgn="base">
              <a:lnSpc>
                <a:spcPct val="150000"/>
              </a:lnSpc>
              <a:buFont typeface="Courier New" panose="02070309020205020404" pitchFamily="49" charset="0"/>
              <a:buChar char="o"/>
            </a:pPr>
            <a:r>
              <a:rPr lang="uk-UA" sz="2400" dirty="0">
                <a:solidFill>
                  <a:srgbClr val="594130"/>
                </a:solidFill>
                <a:latin typeface="Cormorant Garamond"/>
              </a:rPr>
              <a:t>меморандуми про взаєморозуміння чи угоди про співпрацю; АБО</a:t>
            </a:r>
            <a:r>
              <a:rPr lang="en-GB" sz="2400" dirty="0">
                <a:solidFill>
                  <a:srgbClr val="594130"/>
                </a:solidFill>
                <a:latin typeface="Cormorant Garamond"/>
              </a:rPr>
              <a:t> </a:t>
            </a:r>
          </a:p>
          <a:p>
            <a:pPr marL="1616075" lvl="1" indent="-342900" fontAlgn="base">
              <a:lnSpc>
                <a:spcPct val="150000"/>
              </a:lnSpc>
              <a:buFont typeface="Courier New" panose="02070309020205020404" pitchFamily="49" charset="0"/>
              <a:buChar char="o"/>
            </a:pPr>
            <a:r>
              <a:rPr lang="uk-UA" sz="2400" dirty="0">
                <a:solidFill>
                  <a:srgbClr val="594130"/>
                </a:solidFill>
                <a:latin typeface="Cormorant Garamond"/>
              </a:rPr>
              <a:t>офіційні подяки, відзнаки або довідки, що підтверджують належне виконання обов’язків; АБО </a:t>
            </a:r>
            <a:r>
              <a:rPr lang="en-GB" sz="2400" dirty="0">
                <a:solidFill>
                  <a:srgbClr val="594130"/>
                </a:solidFill>
                <a:latin typeface="Cormorant Garamond"/>
              </a:rPr>
              <a:t> </a:t>
            </a:r>
          </a:p>
          <a:p>
            <a:pPr marL="1616075" lvl="1" indent="-342900" fontAlgn="base">
              <a:lnSpc>
                <a:spcPct val="150000"/>
              </a:lnSpc>
              <a:buFont typeface="Courier New" panose="02070309020205020404" pitchFamily="49" charset="0"/>
              <a:buChar char="o"/>
            </a:pPr>
            <a:r>
              <a:rPr lang="uk-UA" sz="2400" dirty="0">
                <a:solidFill>
                  <a:srgbClr val="594130"/>
                </a:solidFill>
                <a:latin typeface="Cormorant Garamond"/>
              </a:rPr>
              <a:t>будь-які інші документи, що підтверджують позитивний і релевантний досвід реалізації грантових проєктів та виконання договірних зобов’язань.</a:t>
            </a:r>
            <a:r>
              <a:rPr lang="en-GB" sz="2400" dirty="0">
                <a:solidFill>
                  <a:srgbClr val="594130"/>
                </a:solidFill>
                <a:latin typeface="Cormorant Garamond"/>
              </a:rPr>
              <a:t> </a:t>
            </a:r>
          </a:p>
        </p:txBody>
      </p:sp>
    </p:spTree>
    <p:extLst>
      <p:ext uri="{BB962C8B-B14F-4D97-AF65-F5344CB8AC3E}">
        <p14:creationId xmlns:p14="http://schemas.microsoft.com/office/powerpoint/2010/main" val="1347146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05281"/>
            <a:ext cx="5503450" cy="10850705"/>
            <a:chOff x="0" y="0"/>
            <a:chExt cx="852628" cy="1681058"/>
          </a:xfrm>
        </p:grpSpPr>
        <p:sp>
          <p:nvSpPr>
            <p:cNvPr id="3" name="Freeform 3"/>
            <p:cNvSpPr/>
            <p:nvPr/>
          </p:nvSpPr>
          <p:spPr>
            <a:xfrm>
              <a:off x="0" y="0"/>
              <a:ext cx="852628" cy="1681058"/>
            </a:xfrm>
            <a:custGeom>
              <a:avLst/>
              <a:gdLst/>
              <a:ahLst/>
              <a:cxnLst/>
              <a:rect l="l" t="t" r="r" b="b"/>
              <a:pathLst>
                <a:path w="852628" h="1681058">
                  <a:moveTo>
                    <a:pt x="0" y="0"/>
                  </a:moveTo>
                  <a:lnTo>
                    <a:pt x="852628" y="0"/>
                  </a:lnTo>
                  <a:lnTo>
                    <a:pt x="852628" y="1681058"/>
                  </a:lnTo>
                  <a:lnTo>
                    <a:pt x="0" y="1681058"/>
                  </a:lnTo>
                  <a:close/>
                </a:path>
              </a:pathLst>
            </a:custGeom>
            <a:blipFill>
              <a:blip r:embed="rId2"/>
              <a:stretch>
                <a:fillRect l="-45419" r="-2452"/>
              </a:stretch>
            </a:blipFill>
          </p:spPr>
          <p:txBody>
            <a:bodyPr/>
            <a:lstStyle/>
            <a:p>
              <a:endParaRPr lang="ru-UA"/>
            </a:p>
          </p:txBody>
        </p:sp>
      </p:grpSp>
      <p:sp>
        <p:nvSpPr>
          <p:cNvPr id="4" name="Freeform 4"/>
          <p:cNvSpPr/>
          <p:nvPr/>
        </p:nvSpPr>
        <p:spPr>
          <a:xfrm rot="-2014070">
            <a:off x="6761795" y="7207471"/>
            <a:ext cx="16424152" cy="6159057"/>
          </a:xfrm>
          <a:custGeom>
            <a:avLst/>
            <a:gdLst/>
            <a:ahLst/>
            <a:cxnLst/>
            <a:rect l="l" t="t" r="r" b="b"/>
            <a:pathLst>
              <a:path w="16424152" h="6159057">
                <a:moveTo>
                  <a:pt x="0" y="0"/>
                </a:moveTo>
                <a:lnTo>
                  <a:pt x="16424152" y="0"/>
                </a:lnTo>
                <a:lnTo>
                  <a:pt x="16424152" y="6159058"/>
                </a:lnTo>
                <a:lnTo>
                  <a:pt x="0" y="615905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ru-UA"/>
          </a:p>
        </p:txBody>
      </p:sp>
      <p:sp>
        <p:nvSpPr>
          <p:cNvPr id="5" name="Freeform 5"/>
          <p:cNvSpPr/>
          <p:nvPr/>
        </p:nvSpPr>
        <p:spPr>
          <a:xfrm rot="-5915921">
            <a:off x="-4150038" y="1946675"/>
            <a:ext cx="17252603" cy="3781393"/>
          </a:xfrm>
          <a:custGeom>
            <a:avLst/>
            <a:gdLst/>
            <a:ahLst/>
            <a:cxnLst/>
            <a:rect l="l" t="t" r="r" b="b"/>
            <a:pathLst>
              <a:path w="17252603" h="3781393">
                <a:moveTo>
                  <a:pt x="0" y="0"/>
                </a:moveTo>
                <a:lnTo>
                  <a:pt x="17252603" y="0"/>
                </a:lnTo>
                <a:lnTo>
                  <a:pt x="17252603" y="3781393"/>
                </a:lnTo>
                <a:lnTo>
                  <a:pt x="0" y="3781393"/>
                </a:lnTo>
                <a:lnTo>
                  <a:pt x="0" y="0"/>
                </a:lnTo>
                <a:close/>
              </a:path>
            </a:pathLst>
          </a:custGeom>
          <a:blipFill>
            <a:blip>
              <a:extLst>
                <a:ext uri="{96DAC541-7B7A-43D3-8B79-37D633B846F1}">
                  <asvg:svgBlip xmlns:asvg="http://schemas.microsoft.com/office/drawing/2016/SVG/main" r:embed="rId4"/>
                </a:ext>
              </a:extLst>
            </a:blip>
            <a:stretch>
              <a:fillRect t="-76157" r="-2959"/>
            </a:stretch>
          </a:blipFill>
        </p:spPr>
        <p:txBody>
          <a:bodyPr/>
          <a:lstStyle/>
          <a:p>
            <a:endParaRPr lang="ru-UA"/>
          </a:p>
        </p:txBody>
      </p:sp>
      <p:sp>
        <p:nvSpPr>
          <p:cNvPr id="6" name="TextBox 6"/>
          <p:cNvSpPr txBox="1"/>
          <p:nvPr/>
        </p:nvSpPr>
        <p:spPr>
          <a:xfrm>
            <a:off x="6111471" y="2410670"/>
            <a:ext cx="11955282" cy="7759280"/>
          </a:xfrm>
          <a:prstGeom prst="rect">
            <a:avLst/>
          </a:prstGeom>
        </p:spPr>
        <p:txBody>
          <a:bodyPr lIns="0" tIns="0" rIns="0" bIns="0" rtlCol="0" anchor="t">
            <a:spAutoFit/>
          </a:bodyPr>
          <a:lstStyle/>
          <a:p>
            <a:pPr algn="l">
              <a:lnSpc>
                <a:spcPts val="3873"/>
              </a:lnSpc>
              <a:spcBef>
                <a:spcPct val="0"/>
              </a:spcBef>
            </a:pPr>
            <a:r>
              <a:rPr lang="en-US" sz="2766" b="1" i="1">
                <a:solidFill>
                  <a:srgbClr val="000000"/>
                </a:solidFill>
                <a:latin typeface="Cormorant Garamond Bold Italics"/>
                <a:ea typeface="Cormorant Garamond Bold Italics"/>
                <a:cs typeface="Cormorant Garamond Bold Italics"/>
                <a:sym typeface="Cormorant Garamond Bold Italics"/>
              </a:rPr>
              <a:t>Це всі витрати, без яких неможливо реалізувати проєкт та досягти його результатів:</a:t>
            </a:r>
          </a:p>
          <a:p>
            <a:pPr marL="597293" lvl="1" indent="-298646" algn="l">
              <a:lnSpc>
                <a:spcPts val="3873"/>
              </a:lnSpc>
              <a:spcBef>
                <a:spcPct val="0"/>
              </a:spcBef>
              <a:buFont typeface="Arial"/>
              <a:buChar char="•"/>
            </a:pPr>
            <a:r>
              <a:rPr lang="en-US" sz="2766">
                <a:solidFill>
                  <a:srgbClr val="000000"/>
                </a:solidFill>
                <a:latin typeface="Cormorant Garamond"/>
                <a:ea typeface="Cormorant Garamond"/>
                <a:cs typeface="Cormorant Garamond"/>
                <a:sym typeface="Cormorant Garamond"/>
              </a:rPr>
              <a:t>🧑‍🏫 </a:t>
            </a:r>
            <a:r>
              <a:rPr lang="en-US" sz="2766" b="1">
                <a:solidFill>
                  <a:srgbClr val="000000"/>
                </a:solidFill>
                <a:latin typeface="Cormorant Garamond Bold"/>
                <a:ea typeface="Cormorant Garamond Bold"/>
                <a:cs typeface="Cormorant Garamond Bold"/>
                <a:sym typeface="Cormorant Garamond Bold"/>
              </a:rPr>
              <a:t>Послуги</a:t>
            </a:r>
            <a:r>
              <a:rPr lang="en-US" sz="2766">
                <a:solidFill>
                  <a:srgbClr val="000000"/>
                </a:solidFill>
                <a:latin typeface="Cormorant Garamond"/>
                <a:ea typeface="Cormorant Garamond"/>
                <a:cs typeface="Cormorant Garamond"/>
                <a:sym typeface="Cormorant Garamond"/>
              </a:rPr>
              <a:t> – зовнішні тренери, експерти, переклад матеріалів, логістика;</a:t>
            </a:r>
          </a:p>
          <a:p>
            <a:pPr marL="597293" lvl="1" indent="-298646" algn="l">
              <a:lnSpc>
                <a:spcPts val="3873"/>
              </a:lnSpc>
              <a:spcBef>
                <a:spcPct val="0"/>
              </a:spcBef>
              <a:buFont typeface="Arial"/>
              <a:buChar char="•"/>
            </a:pPr>
            <a:r>
              <a:rPr lang="en-US" sz="2766">
                <a:solidFill>
                  <a:srgbClr val="000000"/>
                </a:solidFill>
                <a:latin typeface="Cormorant Garamond"/>
                <a:ea typeface="Cormorant Garamond"/>
                <a:cs typeface="Cormorant Garamond"/>
                <a:sym typeface="Cormorant Garamond"/>
              </a:rPr>
              <a:t>🔧 </a:t>
            </a:r>
            <a:r>
              <a:rPr lang="en-US" sz="2766" b="1">
                <a:solidFill>
                  <a:srgbClr val="000000"/>
                </a:solidFill>
                <a:latin typeface="Cormorant Garamond Bold"/>
                <a:ea typeface="Cormorant Garamond Bold"/>
                <a:cs typeface="Cormorant Garamond Bold"/>
                <a:sym typeface="Cormorant Garamond Bold"/>
              </a:rPr>
              <a:t>Обладнання, інструменти, технічні засоби </a:t>
            </a:r>
            <a:r>
              <a:rPr lang="en-US" sz="2766">
                <a:solidFill>
                  <a:srgbClr val="000000"/>
                </a:solidFill>
                <a:latin typeface="Cormorant Garamond"/>
                <a:ea typeface="Cormorant Garamond"/>
                <a:cs typeface="Cormorant Garamond"/>
                <a:sym typeface="Cormorant Garamond"/>
              </a:rPr>
              <a:t>– для навчання та практичних занять;</a:t>
            </a:r>
          </a:p>
          <a:p>
            <a:pPr marL="597293" lvl="1" indent="-298646" algn="l">
              <a:lnSpc>
                <a:spcPts val="3873"/>
              </a:lnSpc>
              <a:spcBef>
                <a:spcPct val="0"/>
              </a:spcBef>
              <a:buFont typeface="Arial"/>
              <a:buChar char="•"/>
            </a:pPr>
            <a:r>
              <a:rPr lang="en-US" sz="2766">
                <a:solidFill>
                  <a:srgbClr val="000000"/>
                </a:solidFill>
                <a:latin typeface="Cormorant Garamond"/>
                <a:ea typeface="Cormorant Garamond"/>
                <a:cs typeface="Cormorant Garamond"/>
                <a:sym typeface="Cormorant Garamond"/>
              </a:rPr>
              <a:t>💻</a:t>
            </a:r>
            <a:r>
              <a:rPr lang="en-US" sz="2766" b="1">
                <a:solidFill>
                  <a:srgbClr val="000000"/>
                </a:solidFill>
                <a:latin typeface="Cormorant Garamond Bold"/>
                <a:ea typeface="Cormorant Garamond Bold"/>
                <a:cs typeface="Cormorant Garamond Bold"/>
                <a:sym typeface="Cormorant Garamond Bold"/>
              </a:rPr>
              <a:t> Програмне забезпечення </a:t>
            </a:r>
            <a:r>
              <a:rPr lang="en-US" sz="2766">
                <a:solidFill>
                  <a:srgbClr val="000000"/>
                </a:solidFill>
                <a:latin typeface="Cormorant Garamond"/>
                <a:ea typeface="Cormorant Garamond"/>
                <a:cs typeface="Cormorant Garamond"/>
                <a:sym typeface="Cormorant Garamond"/>
              </a:rPr>
              <a:t>– ліцензії на онлайн-платформи, інноваційні ІТ-рішення для навчання, цифрові інструменти;</a:t>
            </a:r>
          </a:p>
          <a:p>
            <a:pPr marL="597293" lvl="1" indent="-298646" algn="l">
              <a:lnSpc>
                <a:spcPts val="3873"/>
              </a:lnSpc>
              <a:spcBef>
                <a:spcPct val="0"/>
              </a:spcBef>
              <a:buFont typeface="Arial"/>
              <a:buChar char="•"/>
            </a:pPr>
            <a:r>
              <a:rPr lang="en-US" sz="2766">
                <a:solidFill>
                  <a:srgbClr val="000000"/>
                </a:solidFill>
                <a:latin typeface="Cormorant Garamond"/>
                <a:ea typeface="Cormorant Garamond"/>
                <a:cs typeface="Cormorant Garamond"/>
                <a:sym typeface="Cormorant Garamond"/>
              </a:rPr>
              <a:t>📘 </a:t>
            </a:r>
            <a:r>
              <a:rPr lang="en-US" sz="2766" b="1">
                <a:solidFill>
                  <a:srgbClr val="000000"/>
                </a:solidFill>
                <a:latin typeface="Cormorant Garamond Bold"/>
                <a:ea typeface="Cormorant Garamond Bold"/>
                <a:cs typeface="Cormorant Garamond Bold"/>
                <a:sym typeface="Cormorant Garamond Bold"/>
              </a:rPr>
              <a:t>Розробка навчальних програм (curriculum)</a:t>
            </a:r>
            <a:r>
              <a:rPr lang="en-US" sz="2766">
                <a:solidFill>
                  <a:srgbClr val="000000"/>
                </a:solidFill>
                <a:latin typeface="Cormorant Garamond"/>
                <a:ea typeface="Cormorant Garamond"/>
                <a:cs typeface="Cormorant Garamond"/>
                <a:sym typeface="Cormorant Garamond"/>
              </a:rPr>
              <a:t> – створення або адаптація сучасних курсів, зокрема для нових професій у сфері інновацій, «зеленої» енергетики та цифрової економіки;</a:t>
            </a:r>
          </a:p>
          <a:p>
            <a:pPr marL="597293" lvl="1" indent="-298646" algn="l">
              <a:lnSpc>
                <a:spcPts val="3873"/>
              </a:lnSpc>
              <a:spcBef>
                <a:spcPct val="0"/>
              </a:spcBef>
              <a:buFont typeface="Arial"/>
              <a:buChar char="•"/>
            </a:pPr>
            <a:r>
              <a:rPr lang="en-US" sz="2766">
                <a:solidFill>
                  <a:srgbClr val="000000"/>
                </a:solidFill>
                <a:latin typeface="Cormorant Garamond"/>
                <a:ea typeface="Cormorant Garamond"/>
                <a:cs typeface="Cormorant Garamond"/>
                <a:sym typeface="Cormorant Garamond"/>
              </a:rPr>
              <a:t>👩‍🏫 </a:t>
            </a:r>
            <a:r>
              <a:rPr lang="en-US" sz="2766" b="1">
                <a:solidFill>
                  <a:srgbClr val="000000"/>
                </a:solidFill>
                <a:latin typeface="Cormorant Garamond Bold"/>
                <a:ea typeface="Cormorant Garamond Bold"/>
                <a:cs typeface="Cormorant Garamond Bold"/>
                <a:sym typeface="Cormorant Garamond Bold"/>
              </a:rPr>
              <a:t>Персонал</a:t>
            </a:r>
            <a:r>
              <a:rPr lang="en-US" sz="2766">
                <a:solidFill>
                  <a:srgbClr val="000000"/>
                </a:solidFill>
                <a:latin typeface="Cormorant Garamond"/>
                <a:ea typeface="Cormorant Garamond"/>
                <a:cs typeface="Cormorant Garamond"/>
                <a:sym typeface="Cormorant Garamond"/>
              </a:rPr>
              <a:t> – заробітна плата викладачів, координаторів навчальних програм, менторів, які працюють безпосередньо з учасниками;</a:t>
            </a:r>
          </a:p>
          <a:p>
            <a:pPr marL="597293" lvl="1" indent="-298646" algn="l">
              <a:lnSpc>
                <a:spcPts val="3873"/>
              </a:lnSpc>
              <a:spcBef>
                <a:spcPct val="0"/>
              </a:spcBef>
              <a:buFont typeface="Arial"/>
              <a:buChar char="•"/>
            </a:pPr>
            <a:r>
              <a:rPr lang="en-US" sz="2766">
                <a:solidFill>
                  <a:srgbClr val="000000"/>
                </a:solidFill>
                <a:latin typeface="Cormorant Garamond"/>
                <a:ea typeface="Cormorant Garamond"/>
                <a:cs typeface="Cormorant Garamond"/>
                <a:sym typeface="Cormorant Garamond"/>
              </a:rPr>
              <a:t>🎓 </a:t>
            </a:r>
            <a:r>
              <a:rPr lang="en-US" sz="2766" b="1">
                <a:solidFill>
                  <a:srgbClr val="000000"/>
                </a:solidFill>
                <a:latin typeface="Cormorant Garamond Bold"/>
                <a:ea typeface="Cormorant Garamond Bold"/>
                <a:cs typeface="Cormorant Garamond Bold"/>
                <a:sym typeface="Cormorant Garamond Bold"/>
              </a:rPr>
              <a:t>Освітні</a:t>
            </a:r>
            <a:r>
              <a:rPr lang="en-US" sz="2766">
                <a:solidFill>
                  <a:srgbClr val="000000"/>
                </a:solidFill>
                <a:latin typeface="Cormorant Garamond"/>
                <a:ea typeface="Cormorant Garamond"/>
                <a:cs typeface="Cormorant Garamond"/>
                <a:sym typeface="Cormorant Garamond"/>
              </a:rPr>
              <a:t> </a:t>
            </a:r>
            <a:r>
              <a:rPr lang="en-US" sz="2766" b="1">
                <a:solidFill>
                  <a:srgbClr val="000000"/>
                </a:solidFill>
                <a:latin typeface="Cormorant Garamond Bold"/>
                <a:ea typeface="Cormorant Garamond Bold"/>
                <a:cs typeface="Cormorant Garamond Bold"/>
                <a:sym typeface="Cormorant Garamond Bold"/>
              </a:rPr>
              <a:t>заходи</a:t>
            </a:r>
            <a:r>
              <a:rPr lang="en-US" sz="2766">
                <a:solidFill>
                  <a:srgbClr val="000000"/>
                </a:solidFill>
                <a:latin typeface="Cormorant Garamond"/>
                <a:ea typeface="Cormorant Garamond"/>
                <a:cs typeface="Cormorant Garamond"/>
                <a:sym typeface="Cormorant Garamond"/>
              </a:rPr>
              <a:t> – тренінги, семінари, навчальні поїздки, консультації, інформаційні кампанії;</a:t>
            </a:r>
          </a:p>
          <a:p>
            <a:pPr marL="597293" lvl="1" indent="-298646" algn="l">
              <a:lnSpc>
                <a:spcPts val="3873"/>
              </a:lnSpc>
              <a:buFont typeface="Arial"/>
              <a:buChar char="•"/>
            </a:pPr>
            <a:r>
              <a:rPr lang="en-US" sz="2766">
                <a:solidFill>
                  <a:srgbClr val="000000"/>
                </a:solidFill>
                <a:latin typeface="Cormorant Garamond"/>
                <a:ea typeface="Cormorant Garamond"/>
                <a:cs typeface="Cormorant Garamond"/>
                <a:sym typeface="Cormorant Garamond"/>
              </a:rPr>
              <a:t>🌱 </a:t>
            </a:r>
            <a:r>
              <a:rPr lang="en-US" sz="2766" b="1">
                <a:solidFill>
                  <a:srgbClr val="000000"/>
                </a:solidFill>
                <a:latin typeface="Cormorant Garamond Bold"/>
                <a:ea typeface="Cormorant Garamond Bold"/>
                <a:cs typeface="Cormorant Garamond Bold"/>
                <a:sym typeface="Cormorant Garamond Bold"/>
              </a:rPr>
              <a:t>Інновації</a:t>
            </a:r>
            <a:r>
              <a:rPr lang="en-US" sz="2766">
                <a:solidFill>
                  <a:srgbClr val="000000"/>
                </a:solidFill>
                <a:latin typeface="Cormorant Garamond"/>
                <a:ea typeface="Cormorant Garamond"/>
                <a:cs typeface="Cormorant Garamond"/>
                <a:sym typeface="Cormorant Garamond"/>
              </a:rPr>
              <a:t> – нові професії, обладнання чи рішення для «зеленої» енергетики, цифровізації та smart-skills.</a:t>
            </a:r>
          </a:p>
        </p:txBody>
      </p:sp>
      <p:sp>
        <p:nvSpPr>
          <p:cNvPr id="7" name="TextBox 7"/>
          <p:cNvSpPr txBox="1"/>
          <p:nvPr/>
        </p:nvSpPr>
        <p:spPr>
          <a:xfrm>
            <a:off x="6428563" y="433388"/>
            <a:ext cx="11877621" cy="1190625"/>
          </a:xfrm>
          <a:prstGeom prst="rect">
            <a:avLst/>
          </a:prstGeom>
        </p:spPr>
        <p:txBody>
          <a:bodyPr lIns="0" tIns="0" rIns="0" bIns="0" rtlCol="0" anchor="t">
            <a:spAutoFit/>
          </a:bodyPr>
          <a:lstStyle/>
          <a:p>
            <a:pPr algn="just">
              <a:lnSpc>
                <a:spcPts val="9382"/>
              </a:lnSpc>
            </a:pPr>
            <a:r>
              <a:rPr lang="en-US" sz="7819" b="1">
                <a:solidFill>
                  <a:srgbClr val="D12927"/>
                </a:solidFill>
                <a:latin typeface="Lora Bold"/>
                <a:ea typeface="Lora Bold"/>
                <a:cs typeface="Lora Bold"/>
                <a:sym typeface="Lora Bold"/>
              </a:rPr>
              <a:t>ДОЗВОЛЕНІ ВИТРАТИ</a:t>
            </a:r>
          </a:p>
        </p:txBody>
      </p:sp>
      <p:sp>
        <p:nvSpPr>
          <p:cNvPr id="8" name="TextBox 8"/>
          <p:cNvSpPr txBox="1"/>
          <p:nvPr/>
        </p:nvSpPr>
        <p:spPr>
          <a:xfrm>
            <a:off x="6428563" y="1705873"/>
            <a:ext cx="10830737" cy="613411"/>
          </a:xfrm>
          <a:prstGeom prst="rect">
            <a:avLst/>
          </a:prstGeom>
        </p:spPr>
        <p:txBody>
          <a:bodyPr lIns="0" tIns="0" rIns="0" bIns="0" rtlCol="0" anchor="t">
            <a:spAutoFit/>
          </a:bodyPr>
          <a:lstStyle/>
          <a:p>
            <a:pPr algn="l">
              <a:lnSpc>
                <a:spcPts val="5039"/>
              </a:lnSpc>
            </a:pPr>
            <a:r>
              <a:rPr lang="en-US" sz="3599" b="1">
                <a:solidFill>
                  <a:srgbClr val="9B7E1E"/>
                </a:solidFill>
                <a:latin typeface="Cormorant Garamond Bold"/>
                <a:ea typeface="Cormorant Garamond Bold"/>
                <a:cs typeface="Cormorant Garamond Bold"/>
                <a:sym typeface="Cormorant Garamond Bold"/>
              </a:rPr>
              <a:t>ОПЕРАЦІЙНІ ВИТРАТИ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56A9-FAD5-68C3-9C77-DFC50C6F8BBF}"/>
            </a:ext>
          </a:extLst>
        </p:cNvPr>
        <p:cNvGrpSpPr/>
        <p:nvPr/>
      </p:nvGrpSpPr>
      <p:grpSpPr>
        <a:xfrm>
          <a:off x="0" y="0"/>
          <a:ext cx="0" cy="0"/>
          <a:chOff x="0" y="0"/>
          <a:chExt cx="0" cy="0"/>
        </a:xfrm>
      </p:grpSpPr>
      <p:grpSp>
        <p:nvGrpSpPr>
          <p:cNvPr id="21" name="Group 21">
            <a:extLst>
              <a:ext uri="{FF2B5EF4-FFF2-40B4-BE49-F238E27FC236}">
                <a16:creationId xmlns:a16="http://schemas.microsoft.com/office/drawing/2014/main" id="{F8AFF51F-B246-9FCF-B800-BC5A666D30E2}"/>
              </a:ext>
            </a:extLst>
          </p:cNvPr>
          <p:cNvGrpSpPr/>
          <p:nvPr/>
        </p:nvGrpSpPr>
        <p:grpSpPr>
          <a:xfrm>
            <a:off x="12733134" y="0"/>
            <a:ext cx="5554866" cy="9329997"/>
            <a:chOff x="0" y="0"/>
            <a:chExt cx="860594" cy="1445461"/>
          </a:xfrm>
        </p:grpSpPr>
        <p:sp>
          <p:nvSpPr>
            <p:cNvPr id="22" name="Freeform 22">
              <a:extLst>
                <a:ext uri="{FF2B5EF4-FFF2-40B4-BE49-F238E27FC236}">
                  <a16:creationId xmlns:a16="http://schemas.microsoft.com/office/drawing/2014/main" id="{D5E72E10-779A-13CD-CEE5-DF66896ED247}"/>
                </a:ext>
              </a:extLst>
            </p:cNvPr>
            <p:cNvSpPr/>
            <p:nvPr/>
          </p:nvSpPr>
          <p:spPr>
            <a:xfrm>
              <a:off x="0" y="0"/>
              <a:ext cx="860594" cy="1445461"/>
            </a:xfrm>
            <a:custGeom>
              <a:avLst/>
              <a:gdLst/>
              <a:ahLst/>
              <a:cxnLst/>
              <a:rect l="l" t="t" r="r" b="b"/>
              <a:pathLst>
                <a:path w="860594" h="1609663">
                  <a:moveTo>
                    <a:pt x="0" y="0"/>
                  </a:moveTo>
                  <a:lnTo>
                    <a:pt x="860594" y="0"/>
                  </a:lnTo>
                  <a:lnTo>
                    <a:pt x="860594" y="1609663"/>
                  </a:lnTo>
                  <a:lnTo>
                    <a:pt x="0" y="1609663"/>
                  </a:lnTo>
                  <a:close/>
                </a:path>
              </a:pathLst>
            </a:custGeom>
            <a:blipFill>
              <a:blip r:embed="rId2"/>
              <a:stretch>
                <a:fillRect l="-12191" r="-12191"/>
              </a:stretch>
            </a:blipFill>
          </p:spPr>
          <p:txBody>
            <a:bodyPr/>
            <a:lstStyle/>
            <a:p>
              <a:endParaRPr lang="ru-UA" dirty="0"/>
            </a:p>
          </p:txBody>
        </p:sp>
      </p:grpSp>
      <p:sp>
        <p:nvSpPr>
          <p:cNvPr id="29" name="TextBox 27">
            <a:extLst>
              <a:ext uri="{FF2B5EF4-FFF2-40B4-BE49-F238E27FC236}">
                <a16:creationId xmlns:a16="http://schemas.microsoft.com/office/drawing/2014/main" id="{407BC5E0-E5BE-8A98-2F1C-5D6AA89E7F09}"/>
              </a:ext>
            </a:extLst>
          </p:cNvPr>
          <p:cNvSpPr txBox="1"/>
          <p:nvPr/>
        </p:nvSpPr>
        <p:spPr>
          <a:xfrm>
            <a:off x="2726699" y="558817"/>
            <a:ext cx="12834601" cy="2366482"/>
          </a:xfrm>
          <a:prstGeom prst="rect">
            <a:avLst/>
          </a:prstGeom>
        </p:spPr>
        <p:txBody>
          <a:bodyPr wrap="square" lIns="0" tIns="0" rIns="0" bIns="0" rtlCol="0" anchor="t">
            <a:spAutoFit/>
          </a:bodyPr>
          <a:lstStyle/>
          <a:p>
            <a:pPr algn="l">
              <a:lnSpc>
                <a:spcPts val="9360"/>
              </a:lnSpc>
            </a:pPr>
            <a:r>
              <a:rPr lang="en-US" sz="7800" b="1" dirty="0">
                <a:solidFill>
                  <a:srgbClr val="D12927"/>
                </a:solidFill>
                <a:latin typeface="Lora Bold"/>
                <a:ea typeface="Lora Bold"/>
                <a:cs typeface="Lora Bold"/>
                <a:sym typeface="Lora Bold"/>
              </a:rPr>
              <a:t>ВИТРАТИ НА УПРАВЛІННЯ</a:t>
            </a:r>
          </a:p>
        </p:txBody>
      </p:sp>
      <p:sp>
        <p:nvSpPr>
          <p:cNvPr id="30" name="TextBox 28">
            <a:extLst>
              <a:ext uri="{FF2B5EF4-FFF2-40B4-BE49-F238E27FC236}">
                <a16:creationId xmlns:a16="http://schemas.microsoft.com/office/drawing/2014/main" id="{A7B204F1-222D-FF17-96CD-E6344F451A6E}"/>
              </a:ext>
            </a:extLst>
          </p:cNvPr>
          <p:cNvSpPr txBox="1"/>
          <p:nvPr/>
        </p:nvSpPr>
        <p:spPr>
          <a:xfrm>
            <a:off x="424199" y="2925299"/>
            <a:ext cx="11573430" cy="4814331"/>
          </a:xfrm>
          <a:prstGeom prst="rect">
            <a:avLst/>
          </a:prstGeom>
        </p:spPr>
        <p:txBody>
          <a:bodyPr lIns="0" tIns="0" rIns="0" bIns="0" rtlCol="0" anchor="t">
            <a:spAutoFit/>
          </a:bodyPr>
          <a:lstStyle/>
          <a:p>
            <a:pPr algn="l">
              <a:lnSpc>
                <a:spcPts val="5373"/>
              </a:lnSpc>
              <a:spcBef>
                <a:spcPct val="0"/>
              </a:spcBef>
            </a:pPr>
            <a:r>
              <a:rPr lang="en-US" sz="3838" b="1" i="1" dirty="0" err="1">
                <a:solidFill>
                  <a:srgbClr val="000000"/>
                </a:solidFill>
                <a:latin typeface="Cormorant Garamond Bold Italics"/>
                <a:ea typeface="Cormorant Garamond Bold Italics"/>
                <a:cs typeface="Cormorant Garamond Bold Italics"/>
                <a:sym typeface="Cormorant Garamond Bold Italics"/>
              </a:rPr>
              <a:t>Це</a:t>
            </a:r>
            <a:r>
              <a:rPr lang="en-US" sz="3838" b="1" i="1" dirty="0">
                <a:solidFill>
                  <a:srgbClr val="000000"/>
                </a:solidFill>
                <a:latin typeface="Cormorant Garamond Bold Italics"/>
                <a:ea typeface="Cormorant Garamond Bold Italics"/>
                <a:cs typeface="Cormorant Garamond Bold Italics"/>
                <a:sym typeface="Cormorant Garamond Bold Italics"/>
              </a:rPr>
              <a:t> </a:t>
            </a:r>
            <a:r>
              <a:rPr lang="en-US" sz="3838" b="1" i="1" dirty="0" err="1">
                <a:solidFill>
                  <a:srgbClr val="000000"/>
                </a:solidFill>
                <a:latin typeface="Cormorant Garamond Bold Italics"/>
                <a:ea typeface="Cormorant Garamond Bold Italics"/>
                <a:cs typeface="Cormorant Garamond Bold Italics"/>
                <a:sym typeface="Cormorant Garamond Bold Italics"/>
              </a:rPr>
              <a:t>витрати</a:t>
            </a:r>
            <a:r>
              <a:rPr lang="en-US" sz="3838" b="1" i="1" dirty="0">
                <a:solidFill>
                  <a:srgbClr val="000000"/>
                </a:solidFill>
                <a:latin typeface="Cormorant Garamond Bold Italics"/>
                <a:ea typeface="Cormorant Garamond Bold Italics"/>
                <a:cs typeface="Cormorant Garamond Bold Italics"/>
                <a:sym typeface="Cormorant Garamond Bold Italics"/>
              </a:rPr>
              <a:t> </a:t>
            </a:r>
            <a:r>
              <a:rPr lang="en-US" sz="3838" b="1" i="1" dirty="0" err="1">
                <a:solidFill>
                  <a:srgbClr val="000000"/>
                </a:solidFill>
                <a:latin typeface="Cormorant Garamond Bold Italics"/>
                <a:ea typeface="Cormorant Garamond Bold Italics"/>
                <a:cs typeface="Cormorant Garamond Bold Italics"/>
                <a:sym typeface="Cormorant Garamond Bold Italics"/>
              </a:rPr>
              <a:t>на</a:t>
            </a:r>
            <a:r>
              <a:rPr lang="en-US" sz="3838" b="1" i="1" dirty="0">
                <a:solidFill>
                  <a:srgbClr val="000000"/>
                </a:solidFill>
                <a:latin typeface="Cormorant Garamond Bold Italics"/>
                <a:ea typeface="Cormorant Garamond Bold Italics"/>
                <a:cs typeface="Cormorant Garamond Bold Italics"/>
                <a:sym typeface="Cormorant Garamond Bold Italics"/>
              </a:rPr>
              <a:t> </a:t>
            </a:r>
            <a:r>
              <a:rPr lang="en-US" sz="3838" b="1" i="1" dirty="0" err="1">
                <a:solidFill>
                  <a:srgbClr val="000000"/>
                </a:solidFill>
                <a:latin typeface="Cormorant Garamond Bold Italics"/>
                <a:ea typeface="Cormorant Garamond Bold Italics"/>
                <a:cs typeface="Cormorant Garamond Bold Italics"/>
                <a:sym typeface="Cormorant Garamond Bold Italics"/>
              </a:rPr>
              <a:t>людей</a:t>
            </a:r>
            <a:r>
              <a:rPr lang="en-US" sz="3838" b="1" i="1" dirty="0">
                <a:solidFill>
                  <a:srgbClr val="000000"/>
                </a:solidFill>
                <a:latin typeface="Cormorant Garamond Bold Italics"/>
                <a:ea typeface="Cormorant Garamond Bold Italics"/>
                <a:cs typeface="Cormorant Garamond Bold Italics"/>
                <a:sym typeface="Cormorant Garamond Bold Italics"/>
              </a:rPr>
              <a:t>, </a:t>
            </a:r>
            <a:r>
              <a:rPr lang="en-US" sz="3838" b="1" i="1" dirty="0" err="1">
                <a:solidFill>
                  <a:srgbClr val="000000"/>
                </a:solidFill>
                <a:latin typeface="Cormorant Garamond Bold Italics"/>
                <a:ea typeface="Cormorant Garamond Bold Italics"/>
                <a:cs typeface="Cormorant Garamond Bold Italics"/>
                <a:sym typeface="Cormorant Garamond Bold Italics"/>
              </a:rPr>
              <a:t>які</a:t>
            </a:r>
            <a:r>
              <a:rPr lang="en-US" sz="3838" b="1" i="1" dirty="0">
                <a:solidFill>
                  <a:srgbClr val="000000"/>
                </a:solidFill>
                <a:latin typeface="Cormorant Garamond Bold Italics"/>
                <a:ea typeface="Cormorant Garamond Bold Italics"/>
                <a:cs typeface="Cormorant Garamond Bold Italics"/>
                <a:sym typeface="Cormorant Garamond Bold Italics"/>
              </a:rPr>
              <a:t> </a:t>
            </a:r>
            <a:r>
              <a:rPr lang="en-US" sz="3838" b="1" i="1" dirty="0" err="1">
                <a:solidFill>
                  <a:srgbClr val="000000"/>
                </a:solidFill>
                <a:latin typeface="Cormorant Garamond Bold Italics"/>
                <a:ea typeface="Cormorant Garamond Bold Italics"/>
                <a:cs typeface="Cormorant Garamond Bold Italics"/>
                <a:sym typeface="Cormorant Garamond Bold Italics"/>
              </a:rPr>
              <a:t>забезпечують</a:t>
            </a:r>
            <a:r>
              <a:rPr lang="en-US" sz="3838" b="1" i="1" dirty="0">
                <a:solidFill>
                  <a:srgbClr val="000000"/>
                </a:solidFill>
                <a:latin typeface="Cormorant Garamond Bold Italics"/>
                <a:ea typeface="Cormorant Garamond Bold Italics"/>
                <a:cs typeface="Cormorant Garamond Bold Italics"/>
                <a:sym typeface="Cormorant Garamond Bold Italics"/>
              </a:rPr>
              <a:t> </a:t>
            </a:r>
            <a:r>
              <a:rPr lang="en-US" sz="3838" b="1" i="1" dirty="0" err="1">
                <a:solidFill>
                  <a:srgbClr val="000000"/>
                </a:solidFill>
                <a:latin typeface="Cormorant Garamond Bold Italics"/>
                <a:ea typeface="Cormorant Garamond Bold Italics"/>
                <a:cs typeface="Cormorant Garamond Bold Italics"/>
                <a:sym typeface="Cormorant Garamond Bold Italics"/>
              </a:rPr>
              <a:t>щоденне</a:t>
            </a:r>
            <a:r>
              <a:rPr lang="en-US" sz="3838" b="1" i="1" dirty="0">
                <a:solidFill>
                  <a:srgbClr val="000000"/>
                </a:solidFill>
                <a:latin typeface="Cormorant Garamond Bold Italics"/>
                <a:ea typeface="Cormorant Garamond Bold Italics"/>
                <a:cs typeface="Cormorant Garamond Bold Italics"/>
                <a:sym typeface="Cormorant Garamond Bold Italics"/>
              </a:rPr>
              <a:t> </a:t>
            </a:r>
            <a:r>
              <a:rPr lang="en-US" sz="3838" b="1" i="1" dirty="0" err="1">
                <a:solidFill>
                  <a:srgbClr val="000000"/>
                </a:solidFill>
                <a:latin typeface="Cormorant Garamond Bold Italics"/>
                <a:ea typeface="Cormorant Garamond Bold Italics"/>
                <a:cs typeface="Cormorant Garamond Bold Italics"/>
                <a:sym typeface="Cormorant Garamond Bold Italics"/>
              </a:rPr>
              <a:t>управління</a:t>
            </a:r>
            <a:r>
              <a:rPr lang="en-US" sz="3838" b="1" i="1" dirty="0">
                <a:solidFill>
                  <a:srgbClr val="000000"/>
                </a:solidFill>
                <a:latin typeface="Cormorant Garamond Bold Italics"/>
                <a:ea typeface="Cormorant Garamond Bold Italics"/>
                <a:cs typeface="Cormorant Garamond Bold Italics"/>
                <a:sym typeface="Cormorant Garamond Bold Italics"/>
              </a:rPr>
              <a:t> </a:t>
            </a:r>
            <a:r>
              <a:rPr lang="en-US" sz="3838" b="1" i="1" dirty="0" err="1">
                <a:solidFill>
                  <a:srgbClr val="000000"/>
                </a:solidFill>
                <a:latin typeface="Cormorant Garamond Bold Italics"/>
                <a:ea typeface="Cormorant Garamond Bold Italics"/>
                <a:cs typeface="Cormorant Garamond Bold Italics"/>
                <a:sym typeface="Cormorant Garamond Bold Italics"/>
              </a:rPr>
              <a:t>проєкт</a:t>
            </a:r>
            <a:r>
              <a:rPr lang="uk-UA" sz="3838" b="1" i="1" dirty="0" err="1">
                <a:solidFill>
                  <a:srgbClr val="000000"/>
                </a:solidFill>
                <a:latin typeface="Cormorant Garamond Bold Italics"/>
                <a:ea typeface="Cormorant Garamond Bold Italics"/>
                <a:cs typeface="Cormorant Garamond Bold Italics"/>
                <a:sym typeface="Cormorant Garamond Bold Italics"/>
              </a:rPr>
              <a:t>ом</a:t>
            </a:r>
            <a:r>
              <a:rPr lang="en-US" sz="3838" b="1" i="1" dirty="0">
                <a:solidFill>
                  <a:srgbClr val="000000"/>
                </a:solidFill>
                <a:latin typeface="Cormorant Garamond Bold Italics"/>
                <a:ea typeface="Cormorant Garamond Bold Italics"/>
                <a:cs typeface="Cormorant Garamond Bold Italics"/>
                <a:sym typeface="Cormorant Garamond Bold Italics"/>
              </a:rPr>
              <a:t>:</a:t>
            </a:r>
          </a:p>
          <a:p>
            <a:pPr marL="828731" lvl="1" indent="-414365" algn="l">
              <a:lnSpc>
                <a:spcPts val="5373"/>
              </a:lnSpc>
              <a:spcBef>
                <a:spcPct val="0"/>
              </a:spcBef>
              <a:buFont typeface="Arial"/>
              <a:buChar char="•"/>
            </a:pPr>
            <a:r>
              <a:rPr lang="en-US" sz="3838" dirty="0">
                <a:solidFill>
                  <a:srgbClr val="000000"/>
                </a:solidFill>
                <a:latin typeface="Cormorant Garamond"/>
                <a:ea typeface="Cormorant Garamond"/>
                <a:cs typeface="Cormorant Garamond"/>
                <a:sym typeface="Cormorant Garamond"/>
              </a:rPr>
              <a:t>👨‍💼 </a:t>
            </a:r>
            <a:r>
              <a:rPr lang="en-US" sz="3838" dirty="0" err="1">
                <a:solidFill>
                  <a:srgbClr val="000000"/>
                </a:solidFill>
                <a:latin typeface="Cormorant Garamond"/>
                <a:ea typeface="Cormorant Garamond"/>
                <a:cs typeface="Cormorant Garamond"/>
                <a:sym typeface="Cormorant Garamond"/>
              </a:rPr>
              <a:t>Координатор</a:t>
            </a:r>
            <a:r>
              <a:rPr lang="en-US" sz="3838" dirty="0">
                <a:solidFill>
                  <a:srgbClr val="000000"/>
                </a:solidFill>
                <a:latin typeface="Cormorant Garamond"/>
                <a:ea typeface="Cormorant Garamond"/>
                <a:cs typeface="Cormorant Garamond"/>
                <a:sym typeface="Cormorant Garamond"/>
              </a:rPr>
              <a:t> </a:t>
            </a:r>
            <a:r>
              <a:rPr lang="en-US" sz="3838" dirty="0" err="1">
                <a:solidFill>
                  <a:srgbClr val="000000"/>
                </a:solidFill>
                <a:latin typeface="Cormorant Garamond"/>
                <a:ea typeface="Cormorant Garamond"/>
                <a:cs typeface="Cormorant Garamond"/>
                <a:sym typeface="Cormorant Garamond"/>
              </a:rPr>
              <a:t>проєкту</a:t>
            </a:r>
            <a:r>
              <a:rPr lang="en-US" sz="3838" dirty="0">
                <a:solidFill>
                  <a:srgbClr val="000000"/>
                </a:solidFill>
                <a:latin typeface="Cormorant Garamond"/>
                <a:ea typeface="Cormorant Garamond"/>
                <a:cs typeface="Cormorant Garamond"/>
                <a:sym typeface="Cormorant Garamond"/>
              </a:rPr>
              <a:t>;</a:t>
            </a:r>
          </a:p>
          <a:p>
            <a:pPr marL="828731" lvl="1" indent="-414365" algn="l">
              <a:lnSpc>
                <a:spcPts val="5373"/>
              </a:lnSpc>
              <a:spcBef>
                <a:spcPct val="0"/>
              </a:spcBef>
              <a:buFont typeface="Arial"/>
              <a:buChar char="•"/>
            </a:pPr>
            <a:r>
              <a:rPr lang="en-US" sz="3838" dirty="0">
                <a:solidFill>
                  <a:srgbClr val="000000"/>
                </a:solidFill>
                <a:latin typeface="Cormorant Garamond"/>
                <a:ea typeface="Cormorant Garamond"/>
                <a:cs typeface="Cormorant Garamond"/>
                <a:sym typeface="Cormorant Garamond"/>
              </a:rPr>
              <a:t>🗂️ </a:t>
            </a:r>
            <a:r>
              <a:rPr lang="en-US" sz="3838" dirty="0" err="1">
                <a:solidFill>
                  <a:srgbClr val="000000"/>
                </a:solidFill>
                <a:latin typeface="Cormorant Garamond"/>
                <a:ea typeface="Cormorant Garamond"/>
                <a:cs typeface="Cormorant Garamond"/>
                <a:sym typeface="Cormorant Garamond"/>
              </a:rPr>
              <a:t>Адміністратор</a:t>
            </a:r>
            <a:r>
              <a:rPr lang="en-US" sz="3838" dirty="0">
                <a:solidFill>
                  <a:srgbClr val="000000"/>
                </a:solidFill>
                <a:latin typeface="Cormorant Garamond"/>
                <a:ea typeface="Cormorant Garamond"/>
                <a:cs typeface="Cormorant Garamond"/>
                <a:sym typeface="Cormorant Garamond"/>
              </a:rPr>
              <a:t>;</a:t>
            </a:r>
          </a:p>
          <a:p>
            <a:pPr marL="828731" lvl="1" indent="-414365" algn="l">
              <a:lnSpc>
                <a:spcPts val="5373"/>
              </a:lnSpc>
              <a:spcBef>
                <a:spcPct val="0"/>
              </a:spcBef>
              <a:buFont typeface="Arial"/>
              <a:buChar char="•"/>
            </a:pPr>
            <a:r>
              <a:rPr lang="en-US" sz="3838" dirty="0">
                <a:solidFill>
                  <a:srgbClr val="000000"/>
                </a:solidFill>
                <a:latin typeface="Cormorant Garamond"/>
                <a:ea typeface="Cormorant Garamond"/>
                <a:cs typeface="Cormorant Garamond"/>
                <a:sym typeface="Cormorant Garamond"/>
              </a:rPr>
              <a:t>📊 </a:t>
            </a:r>
            <a:r>
              <a:rPr lang="en-US" sz="3838" dirty="0" err="1">
                <a:solidFill>
                  <a:srgbClr val="000000"/>
                </a:solidFill>
                <a:latin typeface="Cormorant Garamond"/>
                <a:ea typeface="Cormorant Garamond"/>
                <a:cs typeface="Cormorant Garamond"/>
                <a:sym typeface="Cormorant Garamond"/>
              </a:rPr>
              <a:t>Бухгалтер</a:t>
            </a:r>
            <a:r>
              <a:rPr lang="en-US" sz="3838" dirty="0">
                <a:solidFill>
                  <a:srgbClr val="000000"/>
                </a:solidFill>
                <a:latin typeface="Cormorant Garamond"/>
                <a:ea typeface="Cormorant Garamond"/>
                <a:cs typeface="Cormorant Garamond"/>
                <a:sym typeface="Cormorant Garamond"/>
              </a:rPr>
              <a:t>;</a:t>
            </a:r>
          </a:p>
          <a:p>
            <a:pPr marL="828731" lvl="1" indent="-414365" algn="l">
              <a:lnSpc>
                <a:spcPts val="5373"/>
              </a:lnSpc>
              <a:spcBef>
                <a:spcPct val="0"/>
              </a:spcBef>
              <a:buFont typeface="Arial"/>
              <a:buChar char="•"/>
            </a:pPr>
            <a:r>
              <a:rPr lang="en-US" sz="3838" dirty="0">
                <a:solidFill>
                  <a:srgbClr val="000000"/>
                </a:solidFill>
                <a:latin typeface="Cormorant Garamond"/>
                <a:ea typeface="Cormorant Garamond"/>
                <a:cs typeface="Cormorant Garamond"/>
                <a:sym typeface="Cormorant Garamond"/>
              </a:rPr>
              <a:t>📝 </a:t>
            </a:r>
            <a:r>
              <a:rPr lang="en-US" sz="3838" dirty="0" err="1">
                <a:solidFill>
                  <a:srgbClr val="000000"/>
                </a:solidFill>
                <a:latin typeface="Cormorant Garamond"/>
                <a:ea typeface="Cormorant Garamond"/>
                <a:cs typeface="Cormorant Garamond"/>
                <a:sym typeface="Cormorant Garamond"/>
              </a:rPr>
              <a:t>Персонал</a:t>
            </a:r>
            <a:r>
              <a:rPr lang="en-US" sz="3838" dirty="0">
                <a:solidFill>
                  <a:srgbClr val="000000"/>
                </a:solidFill>
                <a:latin typeface="Cormorant Garamond"/>
                <a:ea typeface="Cormorant Garamond"/>
                <a:cs typeface="Cormorant Garamond"/>
                <a:sym typeface="Cormorant Garamond"/>
              </a:rPr>
              <a:t> </a:t>
            </a:r>
            <a:r>
              <a:rPr lang="en-US" sz="3838" dirty="0" err="1">
                <a:solidFill>
                  <a:srgbClr val="000000"/>
                </a:solidFill>
                <a:latin typeface="Cormorant Garamond"/>
                <a:ea typeface="Cormorant Garamond"/>
                <a:cs typeface="Cormorant Garamond"/>
                <a:sym typeface="Cormorant Garamond"/>
              </a:rPr>
              <a:t>для</a:t>
            </a:r>
            <a:r>
              <a:rPr lang="en-US" sz="3838" dirty="0">
                <a:solidFill>
                  <a:srgbClr val="000000"/>
                </a:solidFill>
                <a:latin typeface="Cormorant Garamond"/>
                <a:ea typeface="Cormorant Garamond"/>
                <a:cs typeface="Cormorant Garamond"/>
                <a:sym typeface="Cormorant Garamond"/>
              </a:rPr>
              <a:t> </a:t>
            </a:r>
            <a:r>
              <a:rPr lang="en-US" sz="3838" dirty="0" err="1">
                <a:solidFill>
                  <a:srgbClr val="000000"/>
                </a:solidFill>
                <a:latin typeface="Cormorant Garamond"/>
                <a:ea typeface="Cormorant Garamond"/>
                <a:cs typeface="Cormorant Garamond"/>
                <a:sym typeface="Cormorant Garamond"/>
              </a:rPr>
              <a:t>підготовки</a:t>
            </a:r>
            <a:r>
              <a:rPr lang="en-US" sz="3838" dirty="0">
                <a:solidFill>
                  <a:srgbClr val="000000"/>
                </a:solidFill>
                <a:latin typeface="Cormorant Garamond"/>
                <a:ea typeface="Cormorant Garamond"/>
                <a:cs typeface="Cormorant Garamond"/>
                <a:sym typeface="Cormorant Garamond"/>
              </a:rPr>
              <a:t> </a:t>
            </a:r>
            <a:r>
              <a:rPr lang="en-US" sz="3838" dirty="0" err="1">
                <a:solidFill>
                  <a:srgbClr val="000000"/>
                </a:solidFill>
                <a:latin typeface="Cormorant Garamond"/>
                <a:ea typeface="Cormorant Garamond"/>
                <a:cs typeface="Cormorant Garamond"/>
                <a:sym typeface="Cormorant Garamond"/>
              </a:rPr>
              <a:t>звітів</a:t>
            </a:r>
            <a:r>
              <a:rPr lang="en-US" sz="3838" dirty="0">
                <a:solidFill>
                  <a:srgbClr val="000000"/>
                </a:solidFill>
                <a:latin typeface="Cormorant Garamond"/>
                <a:ea typeface="Cormorant Garamond"/>
                <a:cs typeface="Cormorant Garamond"/>
                <a:sym typeface="Cormorant Garamond"/>
              </a:rPr>
              <a:t> </a:t>
            </a:r>
            <a:r>
              <a:rPr lang="en-US" sz="3838" dirty="0" err="1">
                <a:solidFill>
                  <a:srgbClr val="000000"/>
                </a:solidFill>
                <a:latin typeface="Cormorant Garamond"/>
                <a:ea typeface="Cormorant Garamond"/>
                <a:cs typeface="Cormorant Garamond"/>
                <a:sym typeface="Cormorant Garamond"/>
              </a:rPr>
              <a:t>та</a:t>
            </a:r>
            <a:r>
              <a:rPr lang="en-US" sz="3838" dirty="0">
                <a:solidFill>
                  <a:srgbClr val="000000"/>
                </a:solidFill>
                <a:latin typeface="Cormorant Garamond"/>
                <a:ea typeface="Cormorant Garamond"/>
                <a:cs typeface="Cormorant Garamond"/>
                <a:sym typeface="Cormorant Garamond"/>
              </a:rPr>
              <a:t> </a:t>
            </a:r>
            <a:r>
              <a:rPr lang="en-US" sz="3838" dirty="0" err="1">
                <a:solidFill>
                  <a:srgbClr val="000000"/>
                </a:solidFill>
                <a:latin typeface="Cormorant Garamond"/>
                <a:ea typeface="Cormorant Garamond"/>
                <a:cs typeface="Cormorant Garamond"/>
                <a:sym typeface="Cormorant Garamond"/>
              </a:rPr>
              <a:t>організаційної</a:t>
            </a:r>
            <a:r>
              <a:rPr lang="en-US" sz="3838" dirty="0">
                <a:solidFill>
                  <a:srgbClr val="000000"/>
                </a:solidFill>
                <a:latin typeface="Cormorant Garamond"/>
                <a:ea typeface="Cormorant Garamond"/>
                <a:cs typeface="Cormorant Garamond"/>
                <a:sym typeface="Cormorant Garamond"/>
              </a:rPr>
              <a:t> </a:t>
            </a:r>
            <a:r>
              <a:rPr lang="en-US" sz="3838" dirty="0" err="1">
                <a:solidFill>
                  <a:srgbClr val="000000"/>
                </a:solidFill>
                <a:latin typeface="Cormorant Garamond"/>
                <a:ea typeface="Cormorant Garamond"/>
                <a:cs typeface="Cormorant Garamond"/>
                <a:sym typeface="Cormorant Garamond"/>
              </a:rPr>
              <a:t>роботи</a:t>
            </a:r>
            <a:r>
              <a:rPr lang="en-US" sz="3838" dirty="0">
                <a:solidFill>
                  <a:srgbClr val="000000"/>
                </a:solidFill>
                <a:latin typeface="Cormorant Garamond"/>
                <a:ea typeface="Cormorant Garamond"/>
                <a:cs typeface="Cormorant Garamond"/>
                <a:sym typeface="Cormorant Garamond"/>
              </a:rPr>
              <a:t>.</a:t>
            </a:r>
          </a:p>
        </p:txBody>
      </p:sp>
      <p:sp>
        <p:nvSpPr>
          <p:cNvPr id="31" name="TextBox 30">
            <a:extLst>
              <a:ext uri="{FF2B5EF4-FFF2-40B4-BE49-F238E27FC236}">
                <a16:creationId xmlns:a16="http://schemas.microsoft.com/office/drawing/2014/main" id="{10DEF40C-8A3F-8875-1AE9-15A1F6158E54}"/>
              </a:ext>
            </a:extLst>
          </p:cNvPr>
          <p:cNvSpPr txBox="1"/>
          <p:nvPr/>
        </p:nvSpPr>
        <p:spPr>
          <a:xfrm>
            <a:off x="20305986" y="12833131"/>
            <a:ext cx="184731" cy="369332"/>
          </a:xfrm>
          <a:prstGeom prst="rect">
            <a:avLst/>
          </a:prstGeom>
          <a:noFill/>
        </p:spPr>
        <p:txBody>
          <a:bodyPr wrap="none" rtlCol="0">
            <a:spAutoFit/>
          </a:bodyPr>
          <a:lstStyle/>
          <a:p>
            <a:endParaRPr lang="ru-UA" dirty="0"/>
          </a:p>
        </p:txBody>
      </p:sp>
    </p:spTree>
    <p:extLst>
      <p:ext uri="{BB962C8B-B14F-4D97-AF65-F5344CB8AC3E}">
        <p14:creationId xmlns:p14="http://schemas.microsoft.com/office/powerpoint/2010/main" val="892908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B91FF-49B7-B714-D142-2161EB3AC50F}"/>
            </a:ext>
          </a:extLst>
        </p:cNvPr>
        <p:cNvGrpSpPr/>
        <p:nvPr/>
      </p:nvGrpSpPr>
      <p:grpSpPr>
        <a:xfrm>
          <a:off x="0" y="0"/>
          <a:ext cx="0" cy="0"/>
          <a:chOff x="0" y="0"/>
          <a:chExt cx="0" cy="0"/>
        </a:xfrm>
      </p:grpSpPr>
      <p:sp>
        <p:nvSpPr>
          <p:cNvPr id="2" name="AutoShape 3">
            <a:extLst>
              <a:ext uri="{FF2B5EF4-FFF2-40B4-BE49-F238E27FC236}">
                <a16:creationId xmlns:a16="http://schemas.microsoft.com/office/drawing/2014/main" id="{991B063C-0043-9A26-A34F-4A50129E6F6E}"/>
              </a:ext>
            </a:extLst>
          </p:cNvPr>
          <p:cNvSpPr/>
          <p:nvPr/>
        </p:nvSpPr>
        <p:spPr>
          <a:xfrm>
            <a:off x="987850" y="2370506"/>
            <a:ext cx="0" cy="8221557"/>
          </a:xfrm>
          <a:prstGeom prst="line">
            <a:avLst/>
          </a:prstGeom>
          <a:ln w="38100" cap="flat">
            <a:solidFill>
              <a:srgbClr val="464544"/>
            </a:solidFill>
            <a:prstDash val="solid"/>
            <a:headEnd type="none" w="sm" len="sm"/>
            <a:tailEnd type="none" w="sm" len="sm"/>
          </a:ln>
        </p:spPr>
        <p:txBody>
          <a:bodyPr/>
          <a:lstStyle/>
          <a:p>
            <a:endParaRPr lang="ru-UA"/>
          </a:p>
        </p:txBody>
      </p:sp>
      <p:sp>
        <p:nvSpPr>
          <p:cNvPr id="3" name="TextBox 4">
            <a:extLst>
              <a:ext uri="{FF2B5EF4-FFF2-40B4-BE49-F238E27FC236}">
                <a16:creationId xmlns:a16="http://schemas.microsoft.com/office/drawing/2014/main" id="{F08A367E-A241-0B27-7040-966F2F4CA313}"/>
              </a:ext>
            </a:extLst>
          </p:cNvPr>
          <p:cNvSpPr txBox="1"/>
          <p:nvPr/>
        </p:nvSpPr>
        <p:spPr>
          <a:xfrm>
            <a:off x="-685800" y="861904"/>
            <a:ext cx="13379821" cy="1259009"/>
          </a:xfrm>
          <a:prstGeom prst="rect">
            <a:avLst/>
          </a:prstGeom>
        </p:spPr>
        <p:txBody>
          <a:bodyPr lIns="0" tIns="0" rIns="0" bIns="0" rtlCol="0" anchor="t">
            <a:spAutoFit/>
          </a:bodyPr>
          <a:lstStyle/>
          <a:p>
            <a:pPr algn="r">
              <a:lnSpc>
                <a:spcPts val="9917"/>
              </a:lnSpc>
            </a:pPr>
            <a:r>
              <a:rPr lang="en-US" sz="8264" b="1" dirty="0">
                <a:solidFill>
                  <a:srgbClr val="D12927"/>
                </a:solidFill>
                <a:latin typeface="Lora Bold"/>
                <a:ea typeface="Lora Bold"/>
                <a:cs typeface="Lora Bold"/>
                <a:sym typeface="Lora Bold"/>
              </a:rPr>
              <a:t>КЛЮЧОВІ ДАТИ</a:t>
            </a:r>
          </a:p>
        </p:txBody>
      </p:sp>
      <p:grpSp>
        <p:nvGrpSpPr>
          <p:cNvPr id="7" name="Group 8">
            <a:extLst>
              <a:ext uri="{FF2B5EF4-FFF2-40B4-BE49-F238E27FC236}">
                <a16:creationId xmlns:a16="http://schemas.microsoft.com/office/drawing/2014/main" id="{6AD11668-51BC-AC70-41C4-C41637E22A61}"/>
              </a:ext>
            </a:extLst>
          </p:cNvPr>
          <p:cNvGrpSpPr/>
          <p:nvPr/>
        </p:nvGrpSpPr>
        <p:grpSpPr>
          <a:xfrm>
            <a:off x="644882" y="3734255"/>
            <a:ext cx="644559" cy="644559"/>
            <a:chOff x="0" y="0"/>
            <a:chExt cx="812800" cy="812800"/>
          </a:xfrm>
        </p:grpSpPr>
        <p:sp>
          <p:nvSpPr>
            <p:cNvPr id="8" name="Freeform 9">
              <a:extLst>
                <a:ext uri="{FF2B5EF4-FFF2-40B4-BE49-F238E27FC236}">
                  <a16:creationId xmlns:a16="http://schemas.microsoft.com/office/drawing/2014/main" id="{0BD65ADF-CC44-C384-0663-2924DAE8423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2927"/>
            </a:solidFill>
          </p:spPr>
          <p:txBody>
            <a:bodyPr/>
            <a:lstStyle/>
            <a:p>
              <a:endParaRPr lang="ru-UA"/>
            </a:p>
          </p:txBody>
        </p:sp>
        <p:sp>
          <p:nvSpPr>
            <p:cNvPr id="9" name="TextBox 10">
              <a:extLst>
                <a:ext uri="{FF2B5EF4-FFF2-40B4-BE49-F238E27FC236}">
                  <a16:creationId xmlns:a16="http://schemas.microsoft.com/office/drawing/2014/main" id="{403DC765-E894-ADEE-A5EE-448B21AFAE5A}"/>
                </a:ext>
              </a:extLst>
            </p:cNvPr>
            <p:cNvSpPr txBox="1"/>
            <p:nvPr/>
          </p:nvSpPr>
          <p:spPr>
            <a:xfrm>
              <a:off x="76200" y="28575"/>
              <a:ext cx="660400" cy="708025"/>
            </a:xfrm>
            <a:prstGeom prst="rect">
              <a:avLst/>
            </a:prstGeom>
          </p:spPr>
          <p:txBody>
            <a:bodyPr lIns="57529" tIns="57529" rIns="57529" bIns="57529" rtlCol="0" anchor="ctr"/>
            <a:lstStyle/>
            <a:p>
              <a:pPr algn="ctr">
                <a:lnSpc>
                  <a:spcPts val="3500"/>
                </a:lnSpc>
              </a:pPr>
              <a:endParaRPr/>
            </a:p>
          </p:txBody>
        </p:sp>
      </p:grpSp>
      <p:sp>
        <p:nvSpPr>
          <p:cNvPr id="10" name="TextBox 11">
            <a:extLst>
              <a:ext uri="{FF2B5EF4-FFF2-40B4-BE49-F238E27FC236}">
                <a16:creationId xmlns:a16="http://schemas.microsoft.com/office/drawing/2014/main" id="{3CCF516D-025C-6E76-2E7F-976D1C48EF06}"/>
              </a:ext>
            </a:extLst>
          </p:cNvPr>
          <p:cNvSpPr txBox="1"/>
          <p:nvPr/>
        </p:nvSpPr>
        <p:spPr>
          <a:xfrm>
            <a:off x="1430663" y="3680826"/>
            <a:ext cx="3944708" cy="557399"/>
          </a:xfrm>
          <a:prstGeom prst="rect">
            <a:avLst/>
          </a:prstGeom>
        </p:spPr>
        <p:txBody>
          <a:bodyPr lIns="0" tIns="0" rIns="0" bIns="0" rtlCol="0" anchor="t">
            <a:spAutoFit/>
          </a:bodyPr>
          <a:lstStyle/>
          <a:p>
            <a:pPr algn="ctr">
              <a:lnSpc>
                <a:spcPts val="4440"/>
              </a:lnSpc>
            </a:pPr>
            <a:r>
              <a:rPr lang="uk-UA" sz="3552" b="1" dirty="0">
                <a:solidFill>
                  <a:srgbClr val="AF8E1C"/>
                </a:solidFill>
                <a:latin typeface="Lora Bold"/>
                <a:ea typeface="Lora Bold"/>
                <a:cs typeface="Lora Bold"/>
                <a:sym typeface="Lora Bold"/>
              </a:rPr>
              <a:t>13</a:t>
            </a:r>
            <a:r>
              <a:rPr lang="en-US" sz="3552" b="1" dirty="0">
                <a:solidFill>
                  <a:srgbClr val="AF8E1C"/>
                </a:solidFill>
                <a:latin typeface="Lora Bold"/>
                <a:ea typeface="Lora Bold"/>
                <a:cs typeface="Lora Bold"/>
                <a:sym typeface="Lora Bold"/>
              </a:rPr>
              <a:t> </a:t>
            </a:r>
            <a:r>
              <a:rPr lang="uk-UA" sz="3552" b="1" dirty="0">
                <a:solidFill>
                  <a:srgbClr val="AF8E1C"/>
                </a:solidFill>
                <a:latin typeface="Lora Bold"/>
                <a:ea typeface="Lora Bold"/>
                <a:cs typeface="Lora Bold"/>
                <a:sym typeface="Lora Bold"/>
              </a:rPr>
              <a:t>ЛИПНЯ</a:t>
            </a:r>
            <a:r>
              <a:rPr lang="en-US" sz="3552" b="1" dirty="0">
                <a:solidFill>
                  <a:srgbClr val="AF8E1C"/>
                </a:solidFill>
                <a:latin typeface="Lora Bold"/>
                <a:ea typeface="Lora Bold"/>
                <a:cs typeface="Lora Bold"/>
                <a:sym typeface="Lora Bold"/>
              </a:rPr>
              <a:t> 202</a:t>
            </a:r>
            <a:r>
              <a:rPr lang="uk-UA" sz="3552" b="1" dirty="0">
                <a:solidFill>
                  <a:srgbClr val="AF8E1C"/>
                </a:solidFill>
                <a:latin typeface="Lora Bold"/>
                <a:ea typeface="Lora Bold"/>
                <a:cs typeface="Lora Bold"/>
                <a:sym typeface="Lora Bold"/>
              </a:rPr>
              <a:t>6</a:t>
            </a:r>
            <a:endParaRPr lang="en-US" sz="3552" b="1" dirty="0">
              <a:solidFill>
                <a:srgbClr val="AF8E1C"/>
              </a:solidFill>
              <a:latin typeface="Lora Bold"/>
              <a:ea typeface="Lora Bold"/>
              <a:cs typeface="Lora Bold"/>
              <a:sym typeface="Lora Bold"/>
            </a:endParaRPr>
          </a:p>
        </p:txBody>
      </p:sp>
      <p:sp>
        <p:nvSpPr>
          <p:cNvPr id="11" name="TextBox 12">
            <a:extLst>
              <a:ext uri="{FF2B5EF4-FFF2-40B4-BE49-F238E27FC236}">
                <a16:creationId xmlns:a16="http://schemas.microsoft.com/office/drawing/2014/main" id="{8ACB9BE9-7C82-FB3A-CCD6-941594FCD4AB}"/>
              </a:ext>
            </a:extLst>
          </p:cNvPr>
          <p:cNvSpPr txBox="1"/>
          <p:nvPr/>
        </p:nvSpPr>
        <p:spPr>
          <a:xfrm>
            <a:off x="1430663" y="4368926"/>
            <a:ext cx="9646942" cy="433800"/>
          </a:xfrm>
          <a:prstGeom prst="rect">
            <a:avLst/>
          </a:prstGeom>
        </p:spPr>
        <p:txBody>
          <a:bodyPr lIns="0" tIns="0" rIns="0" bIns="0" rtlCol="0" anchor="t">
            <a:spAutoFit/>
          </a:bodyPr>
          <a:lstStyle/>
          <a:p>
            <a:pPr algn="l">
              <a:lnSpc>
                <a:spcPts val="3538"/>
              </a:lnSpc>
            </a:pPr>
            <a:r>
              <a:rPr lang="en-US" sz="2831" i="1">
                <a:solidFill>
                  <a:srgbClr val="000E24"/>
                </a:solidFill>
                <a:latin typeface="Cormorant Garamond Italics"/>
                <a:ea typeface="Cormorant Garamond Italics"/>
                <a:cs typeface="Cormorant Garamond Italics"/>
                <a:sym typeface="Cormorant Garamond Italics"/>
              </a:rPr>
              <a:t>Етап 1: Кінцевий термін подання Концептуальної записки.</a:t>
            </a:r>
          </a:p>
        </p:txBody>
      </p:sp>
      <p:sp>
        <p:nvSpPr>
          <p:cNvPr id="12" name="TextBox 13">
            <a:extLst>
              <a:ext uri="{FF2B5EF4-FFF2-40B4-BE49-F238E27FC236}">
                <a16:creationId xmlns:a16="http://schemas.microsoft.com/office/drawing/2014/main" id="{1F21B147-8894-054C-D79F-95CE1CD5E1D5}"/>
              </a:ext>
            </a:extLst>
          </p:cNvPr>
          <p:cNvSpPr txBox="1"/>
          <p:nvPr/>
        </p:nvSpPr>
        <p:spPr>
          <a:xfrm>
            <a:off x="1430663" y="5010196"/>
            <a:ext cx="3944708" cy="540148"/>
          </a:xfrm>
          <a:prstGeom prst="rect">
            <a:avLst/>
          </a:prstGeom>
        </p:spPr>
        <p:txBody>
          <a:bodyPr lIns="0" tIns="0" rIns="0" bIns="0" rtlCol="0" anchor="t">
            <a:spAutoFit/>
          </a:bodyPr>
          <a:lstStyle/>
          <a:p>
            <a:pPr algn="ctr">
              <a:lnSpc>
                <a:spcPts val="4440"/>
              </a:lnSpc>
            </a:pPr>
            <a:r>
              <a:rPr lang="uk-UA" sz="3552" b="1" dirty="0">
                <a:solidFill>
                  <a:srgbClr val="AF8E1C"/>
                </a:solidFill>
                <a:latin typeface="Lora Bold"/>
                <a:ea typeface="Lora Bold"/>
                <a:cs typeface="Lora Bold"/>
                <a:sym typeface="Lora Bold"/>
              </a:rPr>
              <a:t>26</a:t>
            </a:r>
            <a:r>
              <a:rPr lang="en-US" sz="3552" b="1" dirty="0">
                <a:solidFill>
                  <a:srgbClr val="AF8E1C"/>
                </a:solidFill>
                <a:latin typeface="Lora Bold"/>
                <a:ea typeface="Lora Bold"/>
                <a:cs typeface="Lora Bold"/>
                <a:sym typeface="Lora Bold"/>
              </a:rPr>
              <a:t> </a:t>
            </a:r>
            <a:r>
              <a:rPr lang="uk-UA" sz="3552" b="1" dirty="0">
                <a:solidFill>
                  <a:srgbClr val="AF8E1C"/>
                </a:solidFill>
                <a:latin typeface="Lora Bold"/>
                <a:ea typeface="Lora Bold"/>
                <a:cs typeface="Lora Bold"/>
                <a:sym typeface="Lora Bold"/>
              </a:rPr>
              <a:t>СЕРПНЯ</a:t>
            </a:r>
            <a:r>
              <a:rPr lang="en-US" sz="3552" b="1" dirty="0">
                <a:solidFill>
                  <a:srgbClr val="AF8E1C"/>
                </a:solidFill>
                <a:latin typeface="Lora Bold"/>
                <a:ea typeface="Lora Bold"/>
                <a:cs typeface="Lora Bold"/>
                <a:sym typeface="Lora Bold"/>
              </a:rPr>
              <a:t> 202</a:t>
            </a:r>
            <a:r>
              <a:rPr lang="uk-UA" sz="3552" b="1" dirty="0">
                <a:solidFill>
                  <a:srgbClr val="AF8E1C"/>
                </a:solidFill>
                <a:latin typeface="Lora Bold"/>
                <a:ea typeface="Lora Bold"/>
                <a:cs typeface="Lora Bold"/>
                <a:sym typeface="Lora Bold"/>
              </a:rPr>
              <a:t>6</a:t>
            </a:r>
            <a:endParaRPr lang="en-US" sz="3552" b="1" dirty="0">
              <a:solidFill>
                <a:srgbClr val="AF8E1C"/>
              </a:solidFill>
              <a:latin typeface="Lora Bold"/>
              <a:ea typeface="Lora Bold"/>
              <a:cs typeface="Lora Bold"/>
              <a:sym typeface="Lora Bold"/>
            </a:endParaRPr>
          </a:p>
        </p:txBody>
      </p:sp>
      <p:sp>
        <p:nvSpPr>
          <p:cNvPr id="13" name="TextBox 14">
            <a:extLst>
              <a:ext uri="{FF2B5EF4-FFF2-40B4-BE49-F238E27FC236}">
                <a16:creationId xmlns:a16="http://schemas.microsoft.com/office/drawing/2014/main" id="{E6D71337-E9A9-836A-D52B-4FA669765C09}"/>
              </a:ext>
            </a:extLst>
          </p:cNvPr>
          <p:cNvSpPr txBox="1"/>
          <p:nvPr/>
        </p:nvSpPr>
        <p:spPr>
          <a:xfrm>
            <a:off x="1430663" y="5698296"/>
            <a:ext cx="13720387" cy="433800"/>
          </a:xfrm>
          <a:prstGeom prst="rect">
            <a:avLst/>
          </a:prstGeom>
        </p:spPr>
        <p:txBody>
          <a:bodyPr lIns="0" tIns="0" rIns="0" bIns="0" rtlCol="0" anchor="t">
            <a:spAutoFit/>
          </a:bodyPr>
          <a:lstStyle/>
          <a:p>
            <a:pPr algn="l">
              <a:lnSpc>
                <a:spcPts val="3538"/>
              </a:lnSpc>
            </a:pPr>
            <a:r>
              <a:rPr lang="en-US" sz="2831" i="1">
                <a:solidFill>
                  <a:srgbClr val="000E24"/>
                </a:solidFill>
                <a:latin typeface="Cormorant Garamond Italics"/>
                <a:ea typeface="Cormorant Garamond Italics"/>
                <a:cs typeface="Cormorant Garamond Italics"/>
                <a:sym typeface="Cormorant Garamond Italics"/>
              </a:rPr>
              <a:t>Повідомлення про результати 1-го етапу та запрошення до подання повної заявки.</a:t>
            </a:r>
          </a:p>
        </p:txBody>
      </p:sp>
      <p:sp>
        <p:nvSpPr>
          <p:cNvPr id="14" name="TextBox 15">
            <a:extLst>
              <a:ext uri="{FF2B5EF4-FFF2-40B4-BE49-F238E27FC236}">
                <a16:creationId xmlns:a16="http://schemas.microsoft.com/office/drawing/2014/main" id="{454F3251-0A2A-50BE-C61B-210723E42823}"/>
              </a:ext>
            </a:extLst>
          </p:cNvPr>
          <p:cNvSpPr txBox="1"/>
          <p:nvPr/>
        </p:nvSpPr>
        <p:spPr>
          <a:xfrm>
            <a:off x="1430662" y="6339565"/>
            <a:ext cx="5503531" cy="540148"/>
          </a:xfrm>
          <a:prstGeom prst="rect">
            <a:avLst/>
          </a:prstGeom>
        </p:spPr>
        <p:txBody>
          <a:bodyPr wrap="square" lIns="0" tIns="0" rIns="0" bIns="0" rtlCol="0" anchor="t">
            <a:spAutoFit/>
          </a:bodyPr>
          <a:lstStyle/>
          <a:p>
            <a:pPr>
              <a:lnSpc>
                <a:spcPts val="4440"/>
              </a:lnSpc>
            </a:pPr>
            <a:r>
              <a:rPr lang="uk-UA" sz="3552" b="1" dirty="0">
                <a:solidFill>
                  <a:srgbClr val="AF8E1C"/>
                </a:solidFill>
                <a:latin typeface="Lora Bold"/>
                <a:ea typeface="Lora Bold"/>
                <a:cs typeface="Lora Bold"/>
                <a:sym typeface="Lora Bold"/>
              </a:rPr>
              <a:t>28</a:t>
            </a:r>
            <a:r>
              <a:rPr lang="en-US" sz="3552" b="1" dirty="0">
                <a:solidFill>
                  <a:srgbClr val="AF8E1C"/>
                </a:solidFill>
                <a:latin typeface="Lora Bold"/>
                <a:ea typeface="Lora Bold"/>
                <a:cs typeface="Lora Bold"/>
                <a:sym typeface="Lora Bold"/>
              </a:rPr>
              <a:t> </a:t>
            </a:r>
            <a:r>
              <a:rPr lang="uk-UA" sz="3552" b="1" dirty="0">
                <a:solidFill>
                  <a:srgbClr val="AF8E1C"/>
                </a:solidFill>
                <a:latin typeface="Lora Bold"/>
                <a:ea typeface="Lora Bold"/>
                <a:cs typeface="Lora Bold"/>
                <a:sym typeface="Lora Bold"/>
              </a:rPr>
              <a:t>ВЕРЕСНЯ </a:t>
            </a:r>
            <a:r>
              <a:rPr lang="en-US" sz="3552" b="1" dirty="0">
                <a:solidFill>
                  <a:srgbClr val="AF8E1C"/>
                </a:solidFill>
                <a:latin typeface="Lora Bold"/>
                <a:ea typeface="Lora Bold"/>
                <a:cs typeface="Lora Bold"/>
                <a:sym typeface="Lora Bold"/>
              </a:rPr>
              <a:t>202</a:t>
            </a:r>
            <a:r>
              <a:rPr lang="uk-UA" sz="3552" b="1" dirty="0">
                <a:solidFill>
                  <a:srgbClr val="AF8E1C"/>
                </a:solidFill>
                <a:latin typeface="Lora Bold"/>
                <a:ea typeface="Lora Bold"/>
                <a:cs typeface="Lora Bold"/>
                <a:sym typeface="Lora Bold"/>
              </a:rPr>
              <a:t>6</a:t>
            </a:r>
            <a:endParaRPr lang="en-US" sz="3552" b="1" dirty="0">
              <a:solidFill>
                <a:srgbClr val="AF8E1C"/>
              </a:solidFill>
              <a:latin typeface="Lora Bold"/>
              <a:ea typeface="Lora Bold"/>
              <a:cs typeface="Lora Bold"/>
              <a:sym typeface="Lora Bold"/>
            </a:endParaRPr>
          </a:p>
        </p:txBody>
      </p:sp>
      <p:sp>
        <p:nvSpPr>
          <p:cNvPr id="15" name="TextBox 16">
            <a:extLst>
              <a:ext uri="{FF2B5EF4-FFF2-40B4-BE49-F238E27FC236}">
                <a16:creationId xmlns:a16="http://schemas.microsoft.com/office/drawing/2014/main" id="{FC8C97BC-CDF0-542F-433B-D4462D96E39C}"/>
              </a:ext>
            </a:extLst>
          </p:cNvPr>
          <p:cNvSpPr txBox="1"/>
          <p:nvPr/>
        </p:nvSpPr>
        <p:spPr>
          <a:xfrm>
            <a:off x="1430663" y="7027666"/>
            <a:ext cx="14827805" cy="1318304"/>
          </a:xfrm>
          <a:prstGeom prst="rect">
            <a:avLst/>
          </a:prstGeom>
        </p:spPr>
        <p:txBody>
          <a:bodyPr lIns="0" tIns="0" rIns="0" bIns="0" rtlCol="0" anchor="t">
            <a:spAutoFit/>
          </a:bodyPr>
          <a:lstStyle/>
          <a:p>
            <a:pPr algn="l">
              <a:lnSpc>
                <a:spcPts val="3538"/>
              </a:lnSpc>
            </a:pPr>
            <a:r>
              <a:rPr lang="en-US" sz="2831" i="1" dirty="0" err="1">
                <a:solidFill>
                  <a:srgbClr val="000E24"/>
                </a:solidFill>
                <a:latin typeface="Cormorant Garamond Italics"/>
                <a:ea typeface="Cormorant Garamond Italics"/>
                <a:cs typeface="Cormorant Garamond Italics"/>
                <a:sym typeface="Cormorant Garamond Italics"/>
              </a:rPr>
              <a:t>Етап</a:t>
            </a:r>
            <a:r>
              <a:rPr lang="en-US" sz="2831" i="1" dirty="0">
                <a:solidFill>
                  <a:srgbClr val="000E24"/>
                </a:solidFill>
                <a:latin typeface="Cormorant Garamond Italics"/>
                <a:ea typeface="Cormorant Garamond Italics"/>
                <a:cs typeface="Cormorant Garamond Italics"/>
                <a:sym typeface="Cormorant Garamond Italics"/>
              </a:rPr>
              <a:t> 2: </a:t>
            </a:r>
            <a:r>
              <a:rPr lang="en-US" sz="2831" i="1" dirty="0" err="1">
                <a:solidFill>
                  <a:srgbClr val="000E24"/>
                </a:solidFill>
                <a:latin typeface="Cormorant Garamond Italics"/>
                <a:ea typeface="Cormorant Garamond Italics"/>
                <a:cs typeface="Cormorant Garamond Italics"/>
                <a:sym typeface="Cormorant Garamond Italics"/>
              </a:rPr>
              <a:t>Орієнтовний</a:t>
            </a:r>
            <a:r>
              <a:rPr lang="en-US" sz="2831" i="1" dirty="0">
                <a:solidFill>
                  <a:srgbClr val="000E24"/>
                </a:solidFill>
                <a:latin typeface="Cormorant Garamond Italics"/>
                <a:ea typeface="Cormorant Garamond Italics"/>
                <a:cs typeface="Cormorant Garamond Italics"/>
                <a:sym typeface="Cormorant Garamond Italics"/>
              </a:rPr>
              <a:t> </a:t>
            </a:r>
            <a:r>
              <a:rPr lang="en-US" sz="2831" i="1" dirty="0" err="1">
                <a:solidFill>
                  <a:srgbClr val="000E24"/>
                </a:solidFill>
                <a:latin typeface="Cormorant Garamond Italics"/>
                <a:ea typeface="Cormorant Garamond Italics"/>
                <a:cs typeface="Cormorant Garamond Italics"/>
                <a:sym typeface="Cormorant Garamond Italics"/>
              </a:rPr>
              <a:t>кінцевий</a:t>
            </a:r>
            <a:r>
              <a:rPr lang="en-US" sz="2831" i="1" dirty="0">
                <a:solidFill>
                  <a:srgbClr val="000E24"/>
                </a:solidFill>
                <a:latin typeface="Cormorant Garamond Italics"/>
                <a:ea typeface="Cormorant Garamond Italics"/>
                <a:cs typeface="Cormorant Garamond Italics"/>
                <a:sym typeface="Cormorant Garamond Italics"/>
              </a:rPr>
              <a:t> </a:t>
            </a:r>
            <a:r>
              <a:rPr lang="en-US" sz="2831" i="1" dirty="0" err="1">
                <a:solidFill>
                  <a:srgbClr val="000E24"/>
                </a:solidFill>
                <a:latin typeface="Cormorant Garamond Italics"/>
                <a:ea typeface="Cormorant Garamond Italics"/>
                <a:cs typeface="Cormorant Garamond Italics"/>
                <a:sym typeface="Cormorant Garamond Italics"/>
              </a:rPr>
              <a:t>термін</a:t>
            </a:r>
            <a:r>
              <a:rPr lang="en-US" sz="2831" i="1" dirty="0">
                <a:solidFill>
                  <a:srgbClr val="000E24"/>
                </a:solidFill>
                <a:latin typeface="Cormorant Garamond Italics"/>
                <a:ea typeface="Cormorant Garamond Italics"/>
                <a:cs typeface="Cormorant Garamond Italics"/>
                <a:sym typeface="Cormorant Garamond Italics"/>
              </a:rPr>
              <a:t> </a:t>
            </a:r>
            <a:r>
              <a:rPr lang="en-US" sz="2831" i="1" dirty="0" err="1">
                <a:solidFill>
                  <a:srgbClr val="000E24"/>
                </a:solidFill>
                <a:latin typeface="Cormorant Garamond Italics"/>
                <a:ea typeface="Cormorant Garamond Italics"/>
                <a:cs typeface="Cormorant Garamond Italics"/>
                <a:sym typeface="Cormorant Garamond Italics"/>
              </a:rPr>
              <a:t>подання</a:t>
            </a:r>
            <a:r>
              <a:rPr lang="en-US" sz="2831" i="1" dirty="0">
                <a:solidFill>
                  <a:srgbClr val="000E24"/>
                </a:solidFill>
                <a:latin typeface="Cormorant Garamond Italics"/>
                <a:ea typeface="Cormorant Garamond Italics"/>
                <a:cs typeface="Cormorant Garamond Italics"/>
                <a:sym typeface="Cormorant Garamond Italics"/>
              </a:rPr>
              <a:t> </a:t>
            </a:r>
            <a:r>
              <a:rPr lang="en-US" sz="2831" i="1" dirty="0" err="1">
                <a:solidFill>
                  <a:srgbClr val="000E24"/>
                </a:solidFill>
                <a:latin typeface="Cormorant Garamond Italics"/>
                <a:ea typeface="Cormorant Garamond Italics"/>
                <a:cs typeface="Cormorant Garamond Italics"/>
                <a:sym typeface="Cormorant Garamond Italics"/>
              </a:rPr>
              <a:t>Повної</a:t>
            </a:r>
            <a:r>
              <a:rPr lang="en-US" sz="2831" i="1" dirty="0">
                <a:solidFill>
                  <a:srgbClr val="000E24"/>
                </a:solidFill>
                <a:latin typeface="Cormorant Garamond Italics"/>
                <a:ea typeface="Cormorant Garamond Italics"/>
                <a:cs typeface="Cormorant Garamond Italics"/>
                <a:sym typeface="Cormorant Garamond Italics"/>
              </a:rPr>
              <a:t> </a:t>
            </a:r>
            <a:r>
              <a:rPr lang="en-US" sz="2831" i="1" dirty="0" err="1">
                <a:solidFill>
                  <a:srgbClr val="000E24"/>
                </a:solidFill>
                <a:latin typeface="Cormorant Garamond Italics"/>
                <a:ea typeface="Cormorant Garamond Italics"/>
                <a:cs typeface="Cormorant Garamond Italics"/>
                <a:sym typeface="Cormorant Garamond Italics"/>
              </a:rPr>
              <a:t>проєктної</a:t>
            </a:r>
            <a:r>
              <a:rPr lang="en-US" sz="2831" i="1" dirty="0">
                <a:solidFill>
                  <a:srgbClr val="000E24"/>
                </a:solidFill>
                <a:latin typeface="Cormorant Garamond Italics"/>
                <a:ea typeface="Cormorant Garamond Italics"/>
                <a:cs typeface="Cormorant Garamond Italics"/>
                <a:sym typeface="Cormorant Garamond Italics"/>
              </a:rPr>
              <a:t> </a:t>
            </a:r>
            <a:r>
              <a:rPr lang="en-US" sz="2831" i="1" dirty="0" err="1">
                <a:solidFill>
                  <a:srgbClr val="000E24"/>
                </a:solidFill>
                <a:latin typeface="Cormorant Garamond Italics"/>
                <a:ea typeface="Cormorant Garamond Italics"/>
                <a:cs typeface="Cormorant Garamond Italics"/>
                <a:sym typeface="Cormorant Garamond Italics"/>
              </a:rPr>
              <a:t>заявки</a:t>
            </a:r>
            <a:r>
              <a:rPr lang="en-US" sz="2831" i="1" dirty="0">
                <a:solidFill>
                  <a:srgbClr val="000E24"/>
                </a:solidFill>
                <a:latin typeface="Cormorant Garamond Italics"/>
                <a:ea typeface="Cormorant Garamond Italics"/>
                <a:cs typeface="Cormorant Garamond Italics"/>
                <a:sym typeface="Cormorant Garamond Italics"/>
              </a:rPr>
              <a:t>.</a:t>
            </a:r>
          </a:p>
          <a:p>
            <a:pPr algn="l">
              <a:lnSpc>
                <a:spcPts val="3538"/>
              </a:lnSpc>
            </a:pPr>
            <a:endParaRPr lang="en-US" sz="2831" i="1" dirty="0">
              <a:solidFill>
                <a:srgbClr val="000E24"/>
              </a:solidFill>
              <a:latin typeface="Cormorant Garamond Italics"/>
              <a:ea typeface="Cormorant Garamond Italics"/>
              <a:cs typeface="Cormorant Garamond Italics"/>
              <a:sym typeface="Cormorant Garamond Italics"/>
            </a:endParaRPr>
          </a:p>
          <a:p>
            <a:pPr algn="l">
              <a:lnSpc>
                <a:spcPts val="3538"/>
              </a:lnSpc>
            </a:pPr>
            <a:endParaRPr lang="en-US" sz="2831" i="1" dirty="0">
              <a:solidFill>
                <a:srgbClr val="000E24"/>
              </a:solidFill>
              <a:latin typeface="Cormorant Garamond Italics"/>
              <a:ea typeface="Cormorant Garamond Italics"/>
              <a:cs typeface="Cormorant Garamond Italics"/>
              <a:sym typeface="Cormorant Garamond Italics"/>
            </a:endParaRPr>
          </a:p>
        </p:txBody>
      </p:sp>
      <p:grpSp>
        <p:nvGrpSpPr>
          <p:cNvPr id="16" name="Group 17">
            <a:extLst>
              <a:ext uri="{FF2B5EF4-FFF2-40B4-BE49-F238E27FC236}">
                <a16:creationId xmlns:a16="http://schemas.microsoft.com/office/drawing/2014/main" id="{2FAD3E34-7209-11BD-BF95-417EF398FEB0}"/>
              </a:ext>
            </a:extLst>
          </p:cNvPr>
          <p:cNvGrpSpPr/>
          <p:nvPr/>
        </p:nvGrpSpPr>
        <p:grpSpPr>
          <a:xfrm>
            <a:off x="644882" y="7722364"/>
            <a:ext cx="644559" cy="644559"/>
            <a:chOff x="0" y="0"/>
            <a:chExt cx="812800" cy="812800"/>
          </a:xfrm>
        </p:grpSpPr>
        <p:sp>
          <p:nvSpPr>
            <p:cNvPr id="17" name="Freeform 18">
              <a:extLst>
                <a:ext uri="{FF2B5EF4-FFF2-40B4-BE49-F238E27FC236}">
                  <a16:creationId xmlns:a16="http://schemas.microsoft.com/office/drawing/2014/main" id="{722CF48C-2A9B-C7B0-C1C5-8D3775F69A9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C602"/>
            </a:solidFill>
          </p:spPr>
          <p:txBody>
            <a:bodyPr/>
            <a:lstStyle/>
            <a:p>
              <a:endParaRPr lang="ru-UA"/>
            </a:p>
          </p:txBody>
        </p:sp>
        <p:sp>
          <p:nvSpPr>
            <p:cNvPr id="18" name="TextBox 19">
              <a:extLst>
                <a:ext uri="{FF2B5EF4-FFF2-40B4-BE49-F238E27FC236}">
                  <a16:creationId xmlns:a16="http://schemas.microsoft.com/office/drawing/2014/main" id="{5E61F917-BF70-3014-8423-15BA718D983D}"/>
                </a:ext>
              </a:extLst>
            </p:cNvPr>
            <p:cNvSpPr txBox="1"/>
            <p:nvPr/>
          </p:nvSpPr>
          <p:spPr>
            <a:xfrm>
              <a:off x="76200" y="28575"/>
              <a:ext cx="660400" cy="708025"/>
            </a:xfrm>
            <a:prstGeom prst="rect">
              <a:avLst/>
            </a:prstGeom>
          </p:spPr>
          <p:txBody>
            <a:bodyPr lIns="57529" tIns="57529" rIns="57529" bIns="57529" rtlCol="0" anchor="ctr"/>
            <a:lstStyle/>
            <a:p>
              <a:pPr algn="ctr">
                <a:lnSpc>
                  <a:spcPts val="3500"/>
                </a:lnSpc>
              </a:pPr>
              <a:endParaRPr/>
            </a:p>
          </p:txBody>
        </p:sp>
      </p:grpSp>
      <p:sp>
        <p:nvSpPr>
          <p:cNvPr id="19" name="TextBox 20">
            <a:extLst>
              <a:ext uri="{FF2B5EF4-FFF2-40B4-BE49-F238E27FC236}">
                <a16:creationId xmlns:a16="http://schemas.microsoft.com/office/drawing/2014/main" id="{F5761781-0289-E2D2-2FE1-66892A6371AE}"/>
              </a:ext>
            </a:extLst>
          </p:cNvPr>
          <p:cNvSpPr txBox="1"/>
          <p:nvPr/>
        </p:nvSpPr>
        <p:spPr>
          <a:xfrm>
            <a:off x="1430662" y="7668935"/>
            <a:ext cx="4817737" cy="540148"/>
          </a:xfrm>
          <a:prstGeom prst="rect">
            <a:avLst/>
          </a:prstGeom>
        </p:spPr>
        <p:txBody>
          <a:bodyPr wrap="square" lIns="0" tIns="0" rIns="0" bIns="0" rtlCol="0" anchor="t">
            <a:spAutoFit/>
          </a:bodyPr>
          <a:lstStyle/>
          <a:p>
            <a:pPr algn="ctr">
              <a:lnSpc>
                <a:spcPts val="4440"/>
              </a:lnSpc>
            </a:pPr>
            <a:r>
              <a:rPr lang="uk-UA" sz="3552" b="1" dirty="0">
                <a:solidFill>
                  <a:srgbClr val="AF8E1C"/>
                </a:solidFill>
                <a:latin typeface="Lora Bold"/>
                <a:ea typeface="Lora Bold"/>
                <a:cs typeface="Lora Bold"/>
                <a:sym typeface="Lora Bold"/>
              </a:rPr>
              <a:t>18</a:t>
            </a:r>
            <a:r>
              <a:rPr lang="en-US" sz="3552" b="1" dirty="0">
                <a:solidFill>
                  <a:srgbClr val="AF8E1C"/>
                </a:solidFill>
                <a:latin typeface="Lora Bold"/>
                <a:ea typeface="Lora Bold"/>
                <a:cs typeface="Lora Bold"/>
                <a:sym typeface="Lora Bold"/>
              </a:rPr>
              <a:t> </a:t>
            </a:r>
            <a:r>
              <a:rPr lang="uk-UA" sz="3552" b="1" dirty="0">
                <a:solidFill>
                  <a:srgbClr val="AF8E1C"/>
                </a:solidFill>
                <a:latin typeface="Lora Bold"/>
                <a:ea typeface="Lora Bold"/>
                <a:cs typeface="Lora Bold"/>
                <a:sym typeface="Lora Bold"/>
              </a:rPr>
              <a:t>ЛИСТОПАДА</a:t>
            </a:r>
            <a:r>
              <a:rPr lang="en-US" sz="3552" b="1" dirty="0">
                <a:solidFill>
                  <a:srgbClr val="AF8E1C"/>
                </a:solidFill>
                <a:latin typeface="Lora Bold"/>
                <a:ea typeface="Lora Bold"/>
                <a:cs typeface="Lora Bold"/>
                <a:sym typeface="Lora Bold"/>
              </a:rPr>
              <a:t> 202</a:t>
            </a:r>
            <a:r>
              <a:rPr lang="uk-UA" sz="3552" b="1" dirty="0">
                <a:solidFill>
                  <a:srgbClr val="AF8E1C"/>
                </a:solidFill>
                <a:latin typeface="Lora Bold"/>
                <a:ea typeface="Lora Bold"/>
                <a:cs typeface="Lora Bold"/>
                <a:sym typeface="Lora Bold"/>
              </a:rPr>
              <a:t>6</a:t>
            </a:r>
            <a:endParaRPr lang="en-US" sz="3552" b="1" dirty="0">
              <a:solidFill>
                <a:srgbClr val="AF8E1C"/>
              </a:solidFill>
              <a:latin typeface="Lora Bold"/>
              <a:ea typeface="Lora Bold"/>
              <a:cs typeface="Lora Bold"/>
              <a:sym typeface="Lora Bold"/>
            </a:endParaRPr>
          </a:p>
        </p:txBody>
      </p:sp>
      <p:sp>
        <p:nvSpPr>
          <p:cNvPr id="20" name="TextBox 21">
            <a:extLst>
              <a:ext uri="{FF2B5EF4-FFF2-40B4-BE49-F238E27FC236}">
                <a16:creationId xmlns:a16="http://schemas.microsoft.com/office/drawing/2014/main" id="{29F5DD47-DEAB-D85D-A3DD-A46FD89627E6}"/>
              </a:ext>
            </a:extLst>
          </p:cNvPr>
          <p:cNvSpPr txBox="1"/>
          <p:nvPr/>
        </p:nvSpPr>
        <p:spPr>
          <a:xfrm>
            <a:off x="1430663" y="8357035"/>
            <a:ext cx="9646942" cy="433800"/>
          </a:xfrm>
          <a:prstGeom prst="rect">
            <a:avLst/>
          </a:prstGeom>
        </p:spPr>
        <p:txBody>
          <a:bodyPr lIns="0" tIns="0" rIns="0" bIns="0" rtlCol="0" anchor="t">
            <a:spAutoFit/>
          </a:bodyPr>
          <a:lstStyle/>
          <a:p>
            <a:pPr algn="l">
              <a:lnSpc>
                <a:spcPts val="3538"/>
              </a:lnSpc>
            </a:pPr>
            <a:r>
              <a:rPr lang="en-US" sz="2831" i="1">
                <a:solidFill>
                  <a:srgbClr val="000E24"/>
                </a:solidFill>
                <a:latin typeface="Cormorant Garamond Italics"/>
                <a:ea typeface="Cormorant Garamond Italics"/>
                <a:cs typeface="Cormorant Garamond Italics"/>
                <a:sym typeface="Cormorant Garamond Italics"/>
              </a:rPr>
              <a:t>Повідомлення про рішення щодо фінансування.</a:t>
            </a:r>
          </a:p>
        </p:txBody>
      </p:sp>
      <p:grpSp>
        <p:nvGrpSpPr>
          <p:cNvPr id="21" name="Group 22">
            <a:extLst>
              <a:ext uri="{FF2B5EF4-FFF2-40B4-BE49-F238E27FC236}">
                <a16:creationId xmlns:a16="http://schemas.microsoft.com/office/drawing/2014/main" id="{F79A74D4-EBE2-2220-F2F9-273DB8840F2E}"/>
              </a:ext>
            </a:extLst>
          </p:cNvPr>
          <p:cNvGrpSpPr/>
          <p:nvPr/>
        </p:nvGrpSpPr>
        <p:grpSpPr>
          <a:xfrm>
            <a:off x="644882" y="8997800"/>
            <a:ext cx="644559" cy="644559"/>
            <a:chOff x="0" y="0"/>
            <a:chExt cx="812800" cy="812800"/>
          </a:xfrm>
        </p:grpSpPr>
        <p:sp>
          <p:nvSpPr>
            <p:cNvPr id="22" name="Freeform 23">
              <a:extLst>
                <a:ext uri="{FF2B5EF4-FFF2-40B4-BE49-F238E27FC236}">
                  <a16:creationId xmlns:a16="http://schemas.microsoft.com/office/drawing/2014/main" id="{3FCD554A-8CA3-1329-BA67-DE1614A2E22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2927"/>
            </a:solidFill>
          </p:spPr>
          <p:txBody>
            <a:bodyPr/>
            <a:lstStyle/>
            <a:p>
              <a:endParaRPr lang="ru-UA"/>
            </a:p>
          </p:txBody>
        </p:sp>
        <p:sp>
          <p:nvSpPr>
            <p:cNvPr id="23" name="TextBox 24">
              <a:extLst>
                <a:ext uri="{FF2B5EF4-FFF2-40B4-BE49-F238E27FC236}">
                  <a16:creationId xmlns:a16="http://schemas.microsoft.com/office/drawing/2014/main" id="{B4525137-E474-841E-592A-F796F78D7122}"/>
                </a:ext>
              </a:extLst>
            </p:cNvPr>
            <p:cNvSpPr txBox="1"/>
            <p:nvPr/>
          </p:nvSpPr>
          <p:spPr>
            <a:xfrm>
              <a:off x="76200" y="28575"/>
              <a:ext cx="660400" cy="708025"/>
            </a:xfrm>
            <a:prstGeom prst="rect">
              <a:avLst/>
            </a:prstGeom>
          </p:spPr>
          <p:txBody>
            <a:bodyPr lIns="57529" tIns="57529" rIns="57529" bIns="57529" rtlCol="0" anchor="ctr"/>
            <a:lstStyle/>
            <a:p>
              <a:pPr algn="ctr">
                <a:lnSpc>
                  <a:spcPts val="3500"/>
                </a:lnSpc>
              </a:pPr>
              <a:endParaRPr/>
            </a:p>
          </p:txBody>
        </p:sp>
      </p:grpSp>
      <p:sp>
        <p:nvSpPr>
          <p:cNvPr id="24" name="TextBox 25">
            <a:extLst>
              <a:ext uri="{FF2B5EF4-FFF2-40B4-BE49-F238E27FC236}">
                <a16:creationId xmlns:a16="http://schemas.microsoft.com/office/drawing/2014/main" id="{40D46910-3BB9-39EA-5C2C-526C8AF2E1DF}"/>
              </a:ext>
            </a:extLst>
          </p:cNvPr>
          <p:cNvSpPr txBox="1"/>
          <p:nvPr/>
        </p:nvSpPr>
        <p:spPr>
          <a:xfrm>
            <a:off x="1250072" y="8968353"/>
            <a:ext cx="3944708" cy="1118305"/>
          </a:xfrm>
          <a:prstGeom prst="rect">
            <a:avLst/>
          </a:prstGeom>
        </p:spPr>
        <p:txBody>
          <a:bodyPr lIns="0" tIns="0" rIns="0" bIns="0" rtlCol="0" anchor="t">
            <a:spAutoFit/>
          </a:bodyPr>
          <a:lstStyle/>
          <a:p>
            <a:pPr algn="ctr">
              <a:lnSpc>
                <a:spcPts val="4440"/>
              </a:lnSpc>
            </a:pPr>
            <a:r>
              <a:rPr lang="uk-UA" sz="3552" b="1" dirty="0">
                <a:solidFill>
                  <a:srgbClr val="AF8E1C"/>
                </a:solidFill>
                <a:latin typeface="Lora Bold"/>
                <a:ea typeface="Lora Bold"/>
                <a:cs typeface="Lora Bold"/>
                <a:sym typeface="Lora Bold"/>
              </a:rPr>
              <a:t>3</a:t>
            </a:r>
            <a:r>
              <a:rPr lang="en-US" sz="3552" b="1" dirty="0">
                <a:solidFill>
                  <a:srgbClr val="AF8E1C"/>
                </a:solidFill>
                <a:latin typeface="Lora Bold"/>
                <a:ea typeface="Lora Bold"/>
                <a:cs typeface="Lora Bold"/>
                <a:sym typeface="Lora Bold"/>
              </a:rPr>
              <a:t> </a:t>
            </a:r>
            <a:r>
              <a:rPr lang="uk-UA" sz="3552" b="1" dirty="0">
                <a:solidFill>
                  <a:srgbClr val="AF8E1C"/>
                </a:solidFill>
                <a:latin typeface="Lora Bold"/>
                <a:ea typeface="Lora Bold"/>
                <a:cs typeface="Lora Bold"/>
                <a:sym typeface="Lora Bold"/>
              </a:rPr>
              <a:t>ГРУДНЯ</a:t>
            </a:r>
            <a:r>
              <a:rPr lang="en-US" sz="3552" b="1" dirty="0">
                <a:solidFill>
                  <a:srgbClr val="AF8E1C"/>
                </a:solidFill>
                <a:latin typeface="Lora Bold"/>
                <a:ea typeface="Lora Bold"/>
                <a:cs typeface="Lora Bold"/>
                <a:sym typeface="Lora Bold"/>
              </a:rPr>
              <a:t> 202</a:t>
            </a:r>
            <a:r>
              <a:rPr lang="uk-UA" sz="3552" b="1" dirty="0">
                <a:solidFill>
                  <a:srgbClr val="AF8E1C"/>
                </a:solidFill>
                <a:latin typeface="Lora Bold"/>
                <a:ea typeface="Lora Bold"/>
                <a:cs typeface="Lora Bold"/>
                <a:sym typeface="Lora Bold"/>
              </a:rPr>
              <a:t>6</a:t>
            </a:r>
            <a:endParaRPr lang="en-US" sz="3552" b="1" dirty="0">
              <a:solidFill>
                <a:srgbClr val="AF8E1C"/>
              </a:solidFill>
              <a:latin typeface="Lora Bold"/>
              <a:ea typeface="Lora Bold"/>
              <a:cs typeface="Lora Bold"/>
              <a:sym typeface="Lora Bold"/>
            </a:endParaRPr>
          </a:p>
          <a:p>
            <a:pPr algn="ctr">
              <a:lnSpc>
                <a:spcPts val="4440"/>
              </a:lnSpc>
            </a:pPr>
            <a:endParaRPr lang="en-US" sz="3552" b="1" dirty="0">
              <a:solidFill>
                <a:srgbClr val="AF8E1C"/>
              </a:solidFill>
              <a:latin typeface="Lora Bold"/>
              <a:ea typeface="Lora Bold"/>
              <a:cs typeface="Lora Bold"/>
              <a:sym typeface="Lora Bold"/>
            </a:endParaRPr>
          </a:p>
        </p:txBody>
      </p:sp>
      <p:sp>
        <p:nvSpPr>
          <p:cNvPr id="25" name="TextBox 26">
            <a:extLst>
              <a:ext uri="{FF2B5EF4-FFF2-40B4-BE49-F238E27FC236}">
                <a16:creationId xmlns:a16="http://schemas.microsoft.com/office/drawing/2014/main" id="{FCA8355D-11B2-8987-541F-B7BD71A53F79}"/>
              </a:ext>
            </a:extLst>
          </p:cNvPr>
          <p:cNvSpPr txBox="1"/>
          <p:nvPr/>
        </p:nvSpPr>
        <p:spPr>
          <a:xfrm>
            <a:off x="1430663" y="9632472"/>
            <a:ext cx="9646942" cy="433800"/>
          </a:xfrm>
          <a:prstGeom prst="rect">
            <a:avLst/>
          </a:prstGeom>
        </p:spPr>
        <p:txBody>
          <a:bodyPr lIns="0" tIns="0" rIns="0" bIns="0" rtlCol="0" anchor="t">
            <a:spAutoFit/>
          </a:bodyPr>
          <a:lstStyle/>
          <a:p>
            <a:pPr algn="l">
              <a:lnSpc>
                <a:spcPts val="3538"/>
              </a:lnSpc>
            </a:pPr>
            <a:r>
              <a:rPr lang="en-US" sz="2831" i="1" dirty="0" err="1">
                <a:solidFill>
                  <a:srgbClr val="000E24"/>
                </a:solidFill>
                <a:latin typeface="Cormorant Garamond Italics"/>
                <a:ea typeface="Cormorant Garamond Italics"/>
                <a:cs typeface="Cormorant Garamond Italics"/>
                <a:sym typeface="Cormorant Garamond Italics"/>
              </a:rPr>
              <a:t>Підписання</a:t>
            </a:r>
            <a:r>
              <a:rPr lang="en-US" sz="2831" i="1" dirty="0">
                <a:solidFill>
                  <a:srgbClr val="000E24"/>
                </a:solidFill>
                <a:latin typeface="Cormorant Garamond Italics"/>
                <a:ea typeface="Cormorant Garamond Italics"/>
                <a:cs typeface="Cormorant Garamond Italics"/>
                <a:sym typeface="Cormorant Garamond Italics"/>
              </a:rPr>
              <a:t> </a:t>
            </a:r>
            <a:r>
              <a:rPr lang="en-US" sz="2831" i="1" dirty="0" err="1">
                <a:solidFill>
                  <a:srgbClr val="000E24"/>
                </a:solidFill>
                <a:latin typeface="Cormorant Garamond Italics"/>
                <a:ea typeface="Cormorant Garamond Italics"/>
                <a:cs typeface="Cormorant Garamond Italics"/>
                <a:sym typeface="Cormorant Garamond Italics"/>
              </a:rPr>
              <a:t>грантових</a:t>
            </a:r>
            <a:r>
              <a:rPr lang="en-US" sz="2831" i="1" dirty="0">
                <a:solidFill>
                  <a:srgbClr val="000E24"/>
                </a:solidFill>
                <a:latin typeface="Cormorant Garamond Italics"/>
                <a:ea typeface="Cormorant Garamond Italics"/>
                <a:cs typeface="Cormorant Garamond Italics"/>
                <a:sym typeface="Cormorant Garamond Italics"/>
              </a:rPr>
              <a:t> </a:t>
            </a:r>
            <a:r>
              <a:rPr lang="en-US" sz="2831" i="1" dirty="0" err="1">
                <a:solidFill>
                  <a:srgbClr val="000E24"/>
                </a:solidFill>
                <a:latin typeface="Cormorant Garamond Italics"/>
                <a:ea typeface="Cormorant Garamond Italics"/>
                <a:cs typeface="Cormorant Garamond Italics"/>
                <a:sym typeface="Cormorant Garamond Italics"/>
              </a:rPr>
              <a:t>угод</a:t>
            </a:r>
            <a:r>
              <a:rPr lang="en-US" sz="2831" i="1" dirty="0">
                <a:solidFill>
                  <a:srgbClr val="000E24"/>
                </a:solidFill>
                <a:latin typeface="Cormorant Garamond Italics"/>
                <a:ea typeface="Cormorant Garamond Italics"/>
                <a:cs typeface="Cormorant Garamond Italics"/>
                <a:sym typeface="Cormorant Garamond Italics"/>
              </a:rPr>
              <a:t> з </a:t>
            </a:r>
            <a:r>
              <a:rPr lang="en-US" sz="2831" i="1" dirty="0" err="1">
                <a:solidFill>
                  <a:srgbClr val="000E24"/>
                </a:solidFill>
                <a:latin typeface="Cormorant Garamond Italics"/>
                <a:ea typeface="Cormorant Garamond Italics"/>
                <a:cs typeface="Cormorant Garamond Italics"/>
                <a:sym typeface="Cormorant Garamond Italics"/>
              </a:rPr>
              <a:t>переможцями</a:t>
            </a:r>
            <a:r>
              <a:rPr lang="en-US" sz="2831" i="1" dirty="0">
                <a:solidFill>
                  <a:srgbClr val="000E24"/>
                </a:solidFill>
                <a:latin typeface="Cormorant Garamond Italics"/>
                <a:ea typeface="Cormorant Garamond Italics"/>
                <a:cs typeface="Cormorant Garamond Italics"/>
                <a:sym typeface="Cormorant Garamond Italics"/>
              </a:rPr>
              <a:t>.</a:t>
            </a:r>
          </a:p>
        </p:txBody>
      </p:sp>
      <p:grpSp>
        <p:nvGrpSpPr>
          <p:cNvPr id="26" name="Group 27">
            <a:extLst>
              <a:ext uri="{FF2B5EF4-FFF2-40B4-BE49-F238E27FC236}">
                <a16:creationId xmlns:a16="http://schemas.microsoft.com/office/drawing/2014/main" id="{421BF165-E492-0952-6CE3-2D76575C1727}"/>
              </a:ext>
            </a:extLst>
          </p:cNvPr>
          <p:cNvGrpSpPr/>
          <p:nvPr/>
        </p:nvGrpSpPr>
        <p:grpSpPr>
          <a:xfrm>
            <a:off x="644882" y="2404885"/>
            <a:ext cx="644559" cy="644559"/>
            <a:chOff x="0" y="0"/>
            <a:chExt cx="812800" cy="812800"/>
          </a:xfrm>
        </p:grpSpPr>
        <p:sp>
          <p:nvSpPr>
            <p:cNvPr id="27" name="Freeform 28">
              <a:extLst>
                <a:ext uri="{FF2B5EF4-FFF2-40B4-BE49-F238E27FC236}">
                  <a16:creationId xmlns:a16="http://schemas.microsoft.com/office/drawing/2014/main" id="{ADCB4E7C-619C-8C3E-2355-2B4BDB3B73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C602"/>
            </a:solidFill>
          </p:spPr>
          <p:txBody>
            <a:bodyPr/>
            <a:lstStyle/>
            <a:p>
              <a:endParaRPr lang="ru-UA"/>
            </a:p>
          </p:txBody>
        </p:sp>
        <p:sp>
          <p:nvSpPr>
            <p:cNvPr id="28" name="TextBox 29">
              <a:extLst>
                <a:ext uri="{FF2B5EF4-FFF2-40B4-BE49-F238E27FC236}">
                  <a16:creationId xmlns:a16="http://schemas.microsoft.com/office/drawing/2014/main" id="{CB3834A1-B41D-591E-84F4-A9EB1C96AA0C}"/>
                </a:ext>
              </a:extLst>
            </p:cNvPr>
            <p:cNvSpPr txBox="1"/>
            <p:nvPr/>
          </p:nvSpPr>
          <p:spPr>
            <a:xfrm>
              <a:off x="76200" y="28575"/>
              <a:ext cx="660400" cy="708025"/>
            </a:xfrm>
            <a:prstGeom prst="rect">
              <a:avLst/>
            </a:prstGeom>
          </p:spPr>
          <p:txBody>
            <a:bodyPr lIns="57529" tIns="57529" rIns="57529" bIns="57529" rtlCol="0" anchor="ctr"/>
            <a:lstStyle/>
            <a:p>
              <a:pPr algn="ctr">
                <a:lnSpc>
                  <a:spcPts val="3500"/>
                </a:lnSpc>
              </a:pPr>
              <a:endParaRPr/>
            </a:p>
          </p:txBody>
        </p:sp>
      </p:grpSp>
      <p:sp>
        <p:nvSpPr>
          <p:cNvPr id="29" name="TextBox 30">
            <a:extLst>
              <a:ext uri="{FF2B5EF4-FFF2-40B4-BE49-F238E27FC236}">
                <a16:creationId xmlns:a16="http://schemas.microsoft.com/office/drawing/2014/main" id="{4549FB36-F2CA-8550-DD8A-4E811E4C1D1C}"/>
              </a:ext>
            </a:extLst>
          </p:cNvPr>
          <p:cNvSpPr txBox="1"/>
          <p:nvPr/>
        </p:nvSpPr>
        <p:spPr>
          <a:xfrm>
            <a:off x="1430663" y="2351456"/>
            <a:ext cx="3944708" cy="540148"/>
          </a:xfrm>
          <a:prstGeom prst="rect">
            <a:avLst/>
          </a:prstGeom>
        </p:spPr>
        <p:txBody>
          <a:bodyPr lIns="0" tIns="0" rIns="0" bIns="0" rtlCol="0" anchor="t">
            <a:spAutoFit/>
          </a:bodyPr>
          <a:lstStyle/>
          <a:p>
            <a:pPr algn="ctr">
              <a:lnSpc>
                <a:spcPts val="4440"/>
              </a:lnSpc>
            </a:pPr>
            <a:r>
              <a:rPr lang="uk-UA" sz="3552" b="1" dirty="0">
                <a:solidFill>
                  <a:srgbClr val="AF8E1C"/>
                </a:solidFill>
                <a:latin typeface="Lora Bold"/>
                <a:ea typeface="Lora Bold"/>
                <a:cs typeface="Lora Bold"/>
                <a:sym typeface="Lora Bold"/>
              </a:rPr>
              <a:t>17</a:t>
            </a:r>
            <a:r>
              <a:rPr lang="en-US" sz="3552" b="1" dirty="0">
                <a:solidFill>
                  <a:srgbClr val="AF8E1C"/>
                </a:solidFill>
                <a:latin typeface="Lora Bold"/>
                <a:ea typeface="Lora Bold"/>
                <a:cs typeface="Lora Bold"/>
                <a:sym typeface="Lora Bold"/>
              </a:rPr>
              <a:t> </a:t>
            </a:r>
            <a:r>
              <a:rPr lang="uk-UA" sz="3552" b="1" dirty="0">
                <a:solidFill>
                  <a:srgbClr val="AF8E1C"/>
                </a:solidFill>
                <a:latin typeface="Lora Bold"/>
                <a:ea typeface="Lora Bold"/>
                <a:cs typeface="Lora Bold"/>
                <a:sym typeface="Lora Bold"/>
              </a:rPr>
              <a:t>ЧЕРВНЯ</a:t>
            </a:r>
            <a:r>
              <a:rPr lang="en-US" sz="3552" b="1" dirty="0">
                <a:solidFill>
                  <a:srgbClr val="AF8E1C"/>
                </a:solidFill>
                <a:latin typeface="Lora Bold"/>
                <a:ea typeface="Lora Bold"/>
                <a:cs typeface="Lora Bold"/>
                <a:sym typeface="Lora Bold"/>
              </a:rPr>
              <a:t> 202</a:t>
            </a:r>
            <a:r>
              <a:rPr lang="uk-UA" sz="3552" b="1" dirty="0">
                <a:solidFill>
                  <a:srgbClr val="AF8E1C"/>
                </a:solidFill>
                <a:latin typeface="Lora Bold"/>
                <a:ea typeface="Lora Bold"/>
                <a:cs typeface="Lora Bold"/>
                <a:sym typeface="Lora Bold"/>
              </a:rPr>
              <a:t>6</a:t>
            </a:r>
            <a:endParaRPr lang="en-US" sz="3552" b="1" dirty="0">
              <a:solidFill>
                <a:srgbClr val="AF8E1C"/>
              </a:solidFill>
              <a:latin typeface="Lora Bold"/>
              <a:ea typeface="Lora Bold"/>
              <a:cs typeface="Lora Bold"/>
              <a:sym typeface="Lora Bold"/>
            </a:endParaRPr>
          </a:p>
        </p:txBody>
      </p:sp>
      <p:sp>
        <p:nvSpPr>
          <p:cNvPr id="30" name="TextBox 31">
            <a:extLst>
              <a:ext uri="{FF2B5EF4-FFF2-40B4-BE49-F238E27FC236}">
                <a16:creationId xmlns:a16="http://schemas.microsoft.com/office/drawing/2014/main" id="{FBBF71FB-CC7A-2730-B2E7-0B1331489823}"/>
              </a:ext>
            </a:extLst>
          </p:cNvPr>
          <p:cNvSpPr txBox="1"/>
          <p:nvPr/>
        </p:nvSpPr>
        <p:spPr>
          <a:xfrm>
            <a:off x="1430663" y="3039557"/>
            <a:ext cx="9646942" cy="433800"/>
          </a:xfrm>
          <a:prstGeom prst="rect">
            <a:avLst/>
          </a:prstGeom>
        </p:spPr>
        <p:txBody>
          <a:bodyPr lIns="0" tIns="0" rIns="0" bIns="0" rtlCol="0" anchor="t">
            <a:spAutoFit/>
          </a:bodyPr>
          <a:lstStyle/>
          <a:p>
            <a:pPr algn="l">
              <a:lnSpc>
                <a:spcPts val="3538"/>
              </a:lnSpc>
            </a:pPr>
            <a:r>
              <a:rPr lang="en-US" sz="2831" i="1">
                <a:solidFill>
                  <a:srgbClr val="000E24"/>
                </a:solidFill>
                <a:latin typeface="Cormorant Garamond Italics"/>
                <a:ea typeface="Cormorant Garamond Italics"/>
                <a:cs typeface="Cormorant Garamond Italics"/>
                <a:sym typeface="Cormorant Garamond Italics"/>
              </a:rPr>
              <a:t>Інформаційна сесія для заявників та кінцевий термін для запитань.</a:t>
            </a:r>
          </a:p>
        </p:txBody>
      </p:sp>
      <p:grpSp>
        <p:nvGrpSpPr>
          <p:cNvPr id="31" name="Group 32">
            <a:extLst>
              <a:ext uri="{FF2B5EF4-FFF2-40B4-BE49-F238E27FC236}">
                <a16:creationId xmlns:a16="http://schemas.microsoft.com/office/drawing/2014/main" id="{D53B536F-BB0B-8B08-8224-8A2B49B4A44F}"/>
              </a:ext>
            </a:extLst>
          </p:cNvPr>
          <p:cNvGrpSpPr/>
          <p:nvPr/>
        </p:nvGrpSpPr>
        <p:grpSpPr>
          <a:xfrm>
            <a:off x="644882" y="5063624"/>
            <a:ext cx="644559" cy="644559"/>
            <a:chOff x="0" y="0"/>
            <a:chExt cx="812800" cy="812800"/>
          </a:xfrm>
        </p:grpSpPr>
        <p:sp>
          <p:nvSpPr>
            <p:cNvPr id="32" name="Freeform 33">
              <a:extLst>
                <a:ext uri="{FF2B5EF4-FFF2-40B4-BE49-F238E27FC236}">
                  <a16:creationId xmlns:a16="http://schemas.microsoft.com/office/drawing/2014/main" id="{03771ADA-ECE0-7110-31AF-671570D14B0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C602"/>
            </a:solidFill>
          </p:spPr>
          <p:txBody>
            <a:bodyPr/>
            <a:lstStyle/>
            <a:p>
              <a:endParaRPr lang="ru-UA"/>
            </a:p>
          </p:txBody>
        </p:sp>
        <p:sp>
          <p:nvSpPr>
            <p:cNvPr id="33" name="TextBox 34">
              <a:extLst>
                <a:ext uri="{FF2B5EF4-FFF2-40B4-BE49-F238E27FC236}">
                  <a16:creationId xmlns:a16="http://schemas.microsoft.com/office/drawing/2014/main" id="{F0B110FC-74CF-F81A-D5F0-CD8D47E052CE}"/>
                </a:ext>
              </a:extLst>
            </p:cNvPr>
            <p:cNvSpPr txBox="1"/>
            <p:nvPr/>
          </p:nvSpPr>
          <p:spPr>
            <a:xfrm>
              <a:off x="76200" y="28575"/>
              <a:ext cx="660400" cy="708025"/>
            </a:xfrm>
            <a:prstGeom prst="rect">
              <a:avLst/>
            </a:prstGeom>
          </p:spPr>
          <p:txBody>
            <a:bodyPr lIns="57529" tIns="57529" rIns="57529" bIns="57529" rtlCol="0" anchor="ctr"/>
            <a:lstStyle/>
            <a:p>
              <a:pPr algn="ctr">
                <a:lnSpc>
                  <a:spcPts val="3500"/>
                </a:lnSpc>
              </a:pPr>
              <a:endParaRPr/>
            </a:p>
          </p:txBody>
        </p:sp>
      </p:grpSp>
      <p:grpSp>
        <p:nvGrpSpPr>
          <p:cNvPr id="34" name="Group 35">
            <a:extLst>
              <a:ext uri="{FF2B5EF4-FFF2-40B4-BE49-F238E27FC236}">
                <a16:creationId xmlns:a16="http://schemas.microsoft.com/office/drawing/2014/main" id="{AF9EF7C2-50BF-E8E9-29E4-F256BC59C180}"/>
              </a:ext>
            </a:extLst>
          </p:cNvPr>
          <p:cNvGrpSpPr/>
          <p:nvPr/>
        </p:nvGrpSpPr>
        <p:grpSpPr>
          <a:xfrm>
            <a:off x="644882" y="6392994"/>
            <a:ext cx="644559" cy="644559"/>
            <a:chOff x="0" y="0"/>
            <a:chExt cx="812800" cy="812800"/>
          </a:xfrm>
        </p:grpSpPr>
        <p:sp>
          <p:nvSpPr>
            <p:cNvPr id="35" name="Freeform 36">
              <a:extLst>
                <a:ext uri="{FF2B5EF4-FFF2-40B4-BE49-F238E27FC236}">
                  <a16:creationId xmlns:a16="http://schemas.microsoft.com/office/drawing/2014/main" id="{1C6CD816-ABF7-ECB6-3CA9-25440FF045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2927"/>
            </a:solidFill>
          </p:spPr>
          <p:txBody>
            <a:bodyPr/>
            <a:lstStyle/>
            <a:p>
              <a:endParaRPr lang="ru-UA"/>
            </a:p>
          </p:txBody>
        </p:sp>
        <p:sp>
          <p:nvSpPr>
            <p:cNvPr id="36" name="TextBox 37">
              <a:extLst>
                <a:ext uri="{FF2B5EF4-FFF2-40B4-BE49-F238E27FC236}">
                  <a16:creationId xmlns:a16="http://schemas.microsoft.com/office/drawing/2014/main" id="{FDE3A6E5-7346-C1EC-ADF2-45C4978B2A1C}"/>
                </a:ext>
              </a:extLst>
            </p:cNvPr>
            <p:cNvSpPr txBox="1"/>
            <p:nvPr/>
          </p:nvSpPr>
          <p:spPr>
            <a:xfrm>
              <a:off x="76200" y="28575"/>
              <a:ext cx="660400" cy="708025"/>
            </a:xfrm>
            <a:prstGeom prst="rect">
              <a:avLst/>
            </a:prstGeom>
          </p:spPr>
          <p:txBody>
            <a:bodyPr lIns="57529" tIns="57529" rIns="57529" bIns="57529" rtlCol="0" anchor="ctr"/>
            <a:lstStyle/>
            <a:p>
              <a:pPr algn="ctr">
                <a:lnSpc>
                  <a:spcPts val="3500"/>
                </a:lnSpc>
              </a:pPr>
              <a:endParaRPr/>
            </a:p>
          </p:txBody>
        </p:sp>
      </p:grpSp>
    </p:spTree>
    <p:extLst>
      <p:ext uri="{BB962C8B-B14F-4D97-AF65-F5344CB8AC3E}">
        <p14:creationId xmlns:p14="http://schemas.microsoft.com/office/powerpoint/2010/main" val="3445690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29258">
            <a:off x="1084783" y="4575926"/>
            <a:ext cx="19749658" cy="7406122"/>
          </a:xfrm>
          <a:custGeom>
            <a:avLst/>
            <a:gdLst/>
            <a:ahLst/>
            <a:cxnLst/>
            <a:rect l="l" t="t" r="r" b="b"/>
            <a:pathLst>
              <a:path w="19749658" h="7406122">
                <a:moveTo>
                  <a:pt x="0" y="0"/>
                </a:moveTo>
                <a:lnTo>
                  <a:pt x="19749657" y="0"/>
                </a:lnTo>
                <a:lnTo>
                  <a:pt x="19749657" y="7406121"/>
                </a:lnTo>
                <a:lnTo>
                  <a:pt x="0" y="7406121"/>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ru-UA"/>
          </a:p>
        </p:txBody>
      </p:sp>
      <p:grpSp>
        <p:nvGrpSpPr>
          <p:cNvPr id="3" name="Group 3"/>
          <p:cNvGrpSpPr/>
          <p:nvPr/>
        </p:nvGrpSpPr>
        <p:grpSpPr>
          <a:xfrm>
            <a:off x="-757941" y="6616588"/>
            <a:ext cx="5186987" cy="4748499"/>
            <a:chOff x="0" y="0"/>
            <a:chExt cx="1366120" cy="1250633"/>
          </a:xfrm>
        </p:grpSpPr>
        <p:sp>
          <p:nvSpPr>
            <p:cNvPr id="4" name="Freeform 4"/>
            <p:cNvSpPr/>
            <p:nvPr/>
          </p:nvSpPr>
          <p:spPr>
            <a:xfrm>
              <a:off x="0" y="0"/>
              <a:ext cx="1366120" cy="1250633"/>
            </a:xfrm>
            <a:custGeom>
              <a:avLst/>
              <a:gdLst/>
              <a:ahLst/>
              <a:cxnLst/>
              <a:rect l="l" t="t" r="r" b="b"/>
              <a:pathLst>
                <a:path w="1366120" h="1250633">
                  <a:moveTo>
                    <a:pt x="0" y="0"/>
                  </a:moveTo>
                  <a:lnTo>
                    <a:pt x="1366120" y="0"/>
                  </a:lnTo>
                  <a:lnTo>
                    <a:pt x="1366120" y="1250633"/>
                  </a:lnTo>
                  <a:lnTo>
                    <a:pt x="0" y="1250633"/>
                  </a:lnTo>
                  <a:close/>
                </a:path>
              </a:pathLst>
            </a:custGeom>
            <a:solidFill>
              <a:schemeClr val="bg1"/>
            </a:solidFill>
          </p:spPr>
          <p:txBody>
            <a:bodyPr/>
            <a:lstStyle/>
            <a:p>
              <a:endParaRPr lang="ru-UA" dirty="0"/>
            </a:p>
          </p:txBody>
        </p:sp>
        <p:sp>
          <p:nvSpPr>
            <p:cNvPr id="5" name="TextBox 5"/>
            <p:cNvSpPr txBox="1"/>
            <p:nvPr/>
          </p:nvSpPr>
          <p:spPr>
            <a:xfrm>
              <a:off x="0" y="-38100"/>
              <a:ext cx="1366120" cy="1288733"/>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10606490" y="1243832"/>
            <a:ext cx="8014468" cy="801446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a:stretch>
            </a:blipFill>
            <a:ln w="238125" cap="sq">
              <a:solidFill>
                <a:srgbClr val="FFFFFF"/>
              </a:solidFill>
              <a:prstDash val="solid"/>
              <a:miter/>
            </a:ln>
          </p:spPr>
          <p:txBody>
            <a:bodyPr/>
            <a:lstStyle/>
            <a:p>
              <a:endParaRPr lang="ru-UA"/>
            </a:p>
          </p:txBody>
        </p:sp>
      </p:grpSp>
      <p:grpSp>
        <p:nvGrpSpPr>
          <p:cNvPr id="8" name="Group 8"/>
          <p:cNvGrpSpPr/>
          <p:nvPr/>
        </p:nvGrpSpPr>
        <p:grpSpPr>
          <a:xfrm rot="5400000">
            <a:off x="841859" y="5631748"/>
            <a:ext cx="865459" cy="875211"/>
            <a:chOff x="0" y="0"/>
            <a:chExt cx="1153946" cy="1166948"/>
          </a:xfrm>
        </p:grpSpPr>
        <p:sp>
          <p:nvSpPr>
            <p:cNvPr id="9" name="Freeform 9"/>
            <p:cNvSpPr/>
            <p:nvPr/>
          </p:nvSpPr>
          <p:spPr>
            <a:xfrm rot="-5400000">
              <a:off x="-6501" y="6501"/>
              <a:ext cx="1166948" cy="1153946"/>
            </a:xfrm>
            <a:custGeom>
              <a:avLst/>
              <a:gdLst/>
              <a:ahLst/>
              <a:cxnLst/>
              <a:rect l="l" t="t" r="r" b="b"/>
              <a:pathLst>
                <a:path w="1166948" h="1153946">
                  <a:moveTo>
                    <a:pt x="0" y="0"/>
                  </a:moveTo>
                  <a:lnTo>
                    <a:pt x="1166948" y="0"/>
                  </a:lnTo>
                  <a:lnTo>
                    <a:pt x="1166948" y="1153946"/>
                  </a:lnTo>
                  <a:lnTo>
                    <a:pt x="0" y="1153946"/>
                  </a:lnTo>
                  <a:lnTo>
                    <a:pt x="0" y="0"/>
                  </a:lnTo>
                  <a:close/>
                </a:path>
              </a:pathLst>
            </a:custGeom>
            <a:blipFill>
              <a:blip>
                <a:extLst>
                  <a:ext uri="{96DAC541-7B7A-43D3-8B79-37D633B846F1}">
                    <asvg:svgBlip xmlns:asvg="http://schemas.microsoft.com/office/drawing/2016/SVG/main" r:embed="rId4"/>
                  </a:ext>
                </a:extLst>
              </a:blip>
              <a:stretch>
                <a:fillRect l="-41711" r="-462931" b="-373114"/>
              </a:stretch>
            </a:blipFill>
          </p:spPr>
          <p:txBody>
            <a:bodyPr/>
            <a:lstStyle/>
            <a:p>
              <a:endParaRPr lang="ru-UA"/>
            </a:p>
          </p:txBody>
        </p:sp>
        <p:sp>
          <p:nvSpPr>
            <p:cNvPr id="10" name="Freeform 10"/>
            <p:cNvSpPr/>
            <p:nvPr/>
          </p:nvSpPr>
          <p:spPr>
            <a:xfrm rot="-5400000">
              <a:off x="198045" y="327698"/>
              <a:ext cx="757856" cy="511553"/>
            </a:xfrm>
            <a:custGeom>
              <a:avLst/>
              <a:gdLst/>
              <a:ahLst/>
              <a:cxnLst/>
              <a:rect l="l" t="t" r="r" b="b"/>
              <a:pathLst>
                <a:path w="757856" h="511553">
                  <a:moveTo>
                    <a:pt x="0" y="0"/>
                  </a:moveTo>
                  <a:lnTo>
                    <a:pt x="757856" y="0"/>
                  </a:lnTo>
                  <a:lnTo>
                    <a:pt x="757856" y="511552"/>
                  </a:lnTo>
                  <a:lnTo>
                    <a:pt x="0" y="51155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ru-UA"/>
            </a:p>
          </p:txBody>
        </p:sp>
      </p:grpSp>
      <p:grpSp>
        <p:nvGrpSpPr>
          <p:cNvPr id="11" name="Group 11"/>
          <p:cNvGrpSpPr/>
          <p:nvPr/>
        </p:nvGrpSpPr>
        <p:grpSpPr>
          <a:xfrm>
            <a:off x="850556" y="7035357"/>
            <a:ext cx="891381" cy="884922"/>
            <a:chOff x="0" y="0"/>
            <a:chExt cx="1188508" cy="1179896"/>
          </a:xfrm>
        </p:grpSpPr>
        <p:sp>
          <p:nvSpPr>
            <p:cNvPr id="12" name="Freeform 12"/>
            <p:cNvSpPr/>
            <p:nvPr/>
          </p:nvSpPr>
          <p:spPr>
            <a:xfrm>
              <a:off x="0" y="0"/>
              <a:ext cx="1188508" cy="1179896"/>
            </a:xfrm>
            <a:custGeom>
              <a:avLst/>
              <a:gdLst/>
              <a:ahLst/>
              <a:cxnLst/>
              <a:rect l="l" t="t" r="r" b="b"/>
              <a:pathLst>
                <a:path w="1188508" h="1179896">
                  <a:moveTo>
                    <a:pt x="0" y="0"/>
                  </a:moveTo>
                  <a:lnTo>
                    <a:pt x="1188508" y="0"/>
                  </a:lnTo>
                  <a:lnTo>
                    <a:pt x="1188508" y="1179896"/>
                  </a:lnTo>
                  <a:lnTo>
                    <a:pt x="0" y="1179896"/>
                  </a:lnTo>
                  <a:lnTo>
                    <a:pt x="0" y="0"/>
                  </a:lnTo>
                  <a:close/>
                </a:path>
              </a:pathLst>
            </a:custGeom>
            <a:blipFill>
              <a:blip>
                <a:extLst>
                  <a:ext uri="{96DAC541-7B7A-43D3-8B79-37D633B846F1}">
                    <asvg:svgBlip xmlns:asvg="http://schemas.microsoft.com/office/drawing/2016/SVG/main" r:embed="rId6"/>
                  </a:ext>
                </a:extLst>
              </a:blip>
              <a:stretch>
                <a:fillRect l="-354207" t="-122574" r="-231936" b="-320843"/>
              </a:stretch>
            </a:blipFill>
          </p:spPr>
          <p:txBody>
            <a:bodyPr/>
            <a:lstStyle/>
            <a:p>
              <a:endParaRPr lang="ru-UA"/>
            </a:p>
          </p:txBody>
        </p:sp>
        <p:sp>
          <p:nvSpPr>
            <p:cNvPr id="13" name="Freeform 13"/>
            <p:cNvSpPr/>
            <p:nvPr/>
          </p:nvSpPr>
          <p:spPr>
            <a:xfrm>
              <a:off x="163337" y="163340"/>
              <a:ext cx="861835" cy="853216"/>
            </a:xfrm>
            <a:custGeom>
              <a:avLst/>
              <a:gdLst/>
              <a:ahLst/>
              <a:cxnLst/>
              <a:rect l="l" t="t" r="r" b="b"/>
              <a:pathLst>
                <a:path w="861835" h="853216">
                  <a:moveTo>
                    <a:pt x="0" y="0"/>
                  </a:moveTo>
                  <a:lnTo>
                    <a:pt x="861835" y="0"/>
                  </a:lnTo>
                  <a:lnTo>
                    <a:pt x="861835" y="853216"/>
                  </a:lnTo>
                  <a:lnTo>
                    <a:pt x="0" y="853216"/>
                  </a:lnTo>
                  <a:lnTo>
                    <a:pt x="0" y="0"/>
                  </a:lnTo>
                  <a:close/>
                </a:path>
              </a:pathLst>
            </a:custGeom>
            <a:blipFill>
              <a:blip>
                <a:extLst>
                  <a:ext uri="{96DAC541-7B7A-43D3-8B79-37D633B846F1}">
                    <asvg:svgBlip xmlns:asvg="http://schemas.microsoft.com/office/drawing/2016/SVG/main" r:embed="rId7"/>
                  </a:ext>
                </a:extLst>
              </a:blip>
              <a:stretch>
                <a:fillRect l="-38999" r="-39668" b="-80473"/>
              </a:stretch>
            </a:blipFill>
          </p:spPr>
          <p:txBody>
            <a:bodyPr/>
            <a:lstStyle/>
            <a:p>
              <a:endParaRPr lang="ru-UA"/>
            </a:p>
          </p:txBody>
        </p:sp>
      </p:grpSp>
      <p:sp>
        <p:nvSpPr>
          <p:cNvPr id="14" name="Freeform 14"/>
          <p:cNvSpPr/>
          <p:nvPr/>
        </p:nvSpPr>
        <p:spPr>
          <a:xfrm>
            <a:off x="0" y="0"/>
            <a:ext cx="3616313" cy="1877783"/>
          </a:xfrm>
          <a:custGeom>
            <a:avLst/>
            <a:gdLst/>
            <a:ahLst/>
            <a:cxnLst/>
            <a:rect l="l" t="t" r="r" b="b"/>
            <a:pathLst>
              <a:path w="3616313" h="1877783">
                <a:moveTo>
                  <a:pt x="0" y="0"/>
                </a:moveTo>
                <a:lnTo>
                  <a:pt x="3616313" y="0"/>
                </a:lnTo>
                <a:lnTo>
                  <a:pt x="3616313" y="1877783"/>
                </a:lnTo>
                <a:lnTo>
                  <a:pt x="0" y="1877783"/>
                </a:lnTo>
                <a:lnTo>
                  <a:pt x="0" y="0"/>
                </a:lnTo>
                <a:close/>
              </a:path>
            </a:pathLst>
          </a:custGeom>
          <a:blipFill>
            <a:blip r:embed="rId8"/>
            <a:stretch>
              <a:fillRect r="-3850"/>
            </a:stretch>
          </a:blipFill>
        </p:spPr>
        <p:txBody>
          <a:bodyPr/>
          <a:lstStyle/>
          <a:p>
            <a:endParaRPr lang="ru-UA"/>
          </a:p>
        </p:txBody>
      </p:sp>
      <p:sp>
        <p:nvSpPr>
          <p:cNvPr id="15" name="TextBox 15"/>
          <p:cNvSpPr txBox="1"/>
          <p:nvPr/>
        </p:nvSpPr>
        <p:spPr>
          <a:xfrm>
            <a:off x="1522037" y="2579835"/>
            <a:ext cx="7621963" cy="2337070"/>
          </a:xfrm>
          <a:prstGeom prst="rect">
            <a:avLst/>
          </a:prstGeom>
        </p:spPr>
        <p:txBody>
          <a:bodyPr lIns="0" tIns="0" rIns="0" bIns="0" rtlCol="0" anchor="t">
            <a:spAutoFit/>
          </a:bodyPr>
          <a:lstStyle/>
          <a:p>
            <a:pPr algn="l">
              <a:lnSpc>
                <a:spcPts val="9218"/>
              </a:lnSpc>
            </a:pPr>
            <a:r>
              <a:rPr lang="en-US" sz="7681" b="1">
                <a:solidFill>
                  <a:srgbClr val="D12927"/>
                </a:solidFill>
                <a:latin typeface="Lora Bold"/>
                <a:ea typeface="Lora Bold"/>
                <a:cs typeface="Lora Bold"/>
                <a:sym typeface="Lora Bold"/>
              </a:rPr>
              <a:t>ДЯКУЄМО ЗА УВАГУ! </a:t>
            </a:r>
          </a:p>
        </p:txBody>
      </p:sp>
      <p:sp>
        <p:nvSpPr>
          <p:cNvPr id="16" name="TextBox 16"/>
          <p:cNvSpPr txBox="1"/>
          <p:nvPr/>
        </p:nvSpPr>
        <p:spPr>
          <a:xfrm>
            <a:off x="2022162" y="5921904"/>
            <a:ext cx="7277312" cy="585994"/>
          </a:xfrm>
          <a:prstGeom prst="rect">
            <a:avLst/>
          </a:prstGeom>
        </p:spPr>
        <p:txBody>
          <a:bodyPr lIns="0" tIns="0" rIns="0" bIns="0" rtlCol="0" anchor="t">
            <a:spAutoFit/>
          </a:bodyPr>
          <a:lstStyle/>
          <a:p>
            <a:pPr algn="l">
              <a:lnSpc>
                <a:spcPts val="4772"/>
              </a:lnSpc>
            </a:pPr>
            <a:r>
              <a:rPr lang="en-GB" sz="3409" dirty="0" err="1">
                <a:solidFill>
                  <a:srgbClr val="000000"/>
                </a:solidFill>
                <a:latin typeface="Cormorant Garamond"/>
                <a:ea typeface="Cormorant Garamond"/>
                <a:cs typeface="Cormorant Garamond"/>
                <a:sym typeface="Cormorant Garamond"/>
              </a:rPr>
              <a:t>almp</a:t>
            </a:r>
            <a:r>
              <a:rPr lang="en-US" sz="3409" dirty="0">
                <a:solidFill>
                  <a:srgbClr val="000000"/>
                </a:solidFill>
                <a:latin typeface="Cormorant Garamond"/>
                <a:ea typeface="Cormorant Garamond"/>
                <a:cs typeface="Cormorant Garamond"/>
                <a:sym typeface="Cormorant Garamond"/>
              </a:rPr>
              <a:t>@enabel.be</a:t>
            </a:r>
          </a:p>
        </p:txBody>
      </p:sp>
      <p:sp>
        <p:nvSpPr>
          <p:cNvPr id="17" name="TextBox 17"/>
          <p:cNvSpPr txBox="1"/>
          <p:nvPr/>
        </p:nvSpPr>
        <p:spPr>
          <a:xfrm>
            <a:off x="2022162" y="5564605"/>
            <a:ext cx="2608877" cy="434685"/>
          </a:xfrm>
          <a:prstGeom prst="rect">
            <a:avLst/>
          </a:prstGeom>
        </p:spPr>
        <p:txBody>
          <a:bodyPr lIns="0" tIns="0" rIns="0" bIns="0" rtlCol="0" anchor="t">
            <a:spAutoFit/>
          </a:bodyPr>
          <a:lstStyle/>
          <a:p>
            <a:pPr algn="l">
              <a:lnSpc>
                <a:spcPts val="3542"/>
              </a:lnSpc>
            </a:pPr>
            <a:r>
              <a:rPr lang="en-US" sz="2530" b="1">
                <a:solidFill>
                  <a:srgbClr val="9B7E1E"/>
                </a:solidFill>
                <a:latin typeface="Lora Bold"/>
                <a:ea typeface="Lora Bold"/>
                <a:cs typeface="Lora Bold"/>
                <a:sym typeface="Lora Bold"/>
              </a:rPr>
              <a:t>Email</a:t>
            </a:r>
          </a:p>
        </p:txBody>
      </p:sp>
      <p:sp>
        <p:nvSpPr>
          <p:cNvPr id="18" name="TextBox 18"/>
          <p:cNvSpPr txBox="1"/>
          <p:nvPr/>
        </p:nvSpPr>
        <p:spPr>
          <a:xfrm>
            <a:off x="2022162" y="6949522"/>
            <a:ext cx="2608877" cy="434685"/>
          </a:xfrm>
          <a:prstGeom prst="rect">
            <a:avLst/>
          </a:prstGeom>
        </p:spPr>
        <p:txBody>
          <a:bodyPr lIns="0" tIns="0" rIns="0" bIns="0" rtlCol="0" anchor="t">
            <a:spAutoFit/>
          </a:bodyPr>
          <a:lstStyle/>
          <a:p>
            <a:pPr algn="l">
              <a:lnSpc>
                <a:spcPts val="3542"/>
              </a:lnSpc>
            </a:pPr>
            <a:r>
              <a:rPr lang="en-US" sz="2530" b="1">
                <a:solidFill>
                  <a:srgbClr val="9B7E1E"/>
                </a:solidFill>
                <a:latin typeface="Lora Bold"/>
                <a:ea typeface="Lora Bold"/>
                <a:cs typeface="Lora Bold"/>
                <a:sym typeface="Lora Bold"/>
              </a:rPr>
              <a:t>САЙТ</a:t>
            </a:r>
          </a:p>
        </p:txBody>
      </p:sp>
      <p:sp>
        <p:nvSpPr>
          <p:cNvPr id="19" name="TextBox 19"/>
          <p:cNvSpPr txBox="1"/>
          <p:nvPr/>
        </p:nvSpPr>
        <p:spPr>
          <a:xfrm>
            <a:off x="2022162" y="7342499"/>
            <a:ext cx="7277312" cy="580161"/>
          </a:xfrm>
          <a:prstGeom prst="rect">
            <a:avLst/>
          </a:prstGeom>
        </p:spPr>
        <p:txBody>
          <a:bodyPr lIns="0" tIns="0" rIns="0" bIns="0" rtlCol="0" anchor="t">
            <a:spAutoFit/>
          </a:bodyPr>
          <a:lstStyle/>
          <a:p>
            <a:pPr algn="l">
              <a:lnSpc>
                <a:spcPts val="4772"/>
              </a:lnSpc>
            </a:pPr>
            <a:r>
              <a:rPr lang="en-US" sz="3409" u="sng">
                <a:solidFill>
                  <a:srgbClr val="000000"/>
                </a:solidFill>
                <a:latin typeface="Cormorant Garamond"/>
                <a:ea typeface="Cormorant Garamond"/>
                <a:cs typeface="Cormorant Garamond"/>
                <a:sym typeface="Cormorant Garamond"/>
                <a:hlinkClick r:id="rId9" tooltip="https://www.enabel.be"/>
              </a:rPr>
              <a:t>https://www.enabel.be/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FA5CD3A7-4061-B3BE-BB04-5315D83B2213}"/>
              </a:ext>
            </a:extLst>
          </p:cNvPr>
          <p:cNvGrpSpPr/>
          <p:nvPr/>
        </p:nvGrpSpPr>
        <p:grpSpPr>
          <a:xfrm>
            <a:off x="10919418" y="3135624"/>
            <a:ext cx="6339882" cy="2807204"/>
            <a:chOff x="0" y="0"/>
            <a:chExt cx="1669763" cy="739346"/>
          </a:xfrm>
        </p:grpSpPr>
        <p:sp>
          <p:nvSpPr>
            <p:cNvPr id="3" name="Freeform 4">
              <a:extLst>
                <a:ext uri="{FF2B5EF4-FFF2-40B4-BE49-F238E27FC236}">
                  <a16:creationId xmlns:a16="http://schemas.microsoft.com/office/drawing/2014/main" id="{33BB83D1-FCCE-FF36-45BC-CF387B55C119}"/>
                </a:ext>
              </a:extLst>
            </p:cNvPr>
            <p:cNvSpPr/>
            <p:nvPr/>
          </p:nvSpPr>
          <p:spPr>
            <a:xfrm>
              <a:off x="0" y="0"/>
              <a:ext cx="1669763" cy="739346"/>
            </a:xfrm>
            <a:custGeom>
              <a:avLst/>
              <a:gdLst/>
              <a:ahLst/>
              <a:cxnLst/>
              <a:rect l="l" t="t" r="r" b="b"/>
              <a:pathLst>
                <a:path w="1669763" h="739346">
                  <a:moveTo>
                    <a:pt x="0" y="0"/>
                  </a:moveTo>
                  <a:lnTo>
                    <a:pt x="1669763" y="0"/>
                  </a:lnTo>
                  <a:lnTo>
                    <a:pt x="1669763" y="739346"/>
                  </a:lnTo>
                  <a:lnTo>
                    <a:pt x="0" y="739346"/>
                  </a:lnTo>
                  <a:close/>
                </a:path>
              </a:pathLst>
            </a:custGeom>
            <a:solidFill>
              <a:srgbClr val="AF8E1C"/>
            </a:solidFill>
          </p:spPr>
          <p:txBody>
            <a:bodyPr/>
            <a:lstStyle/>
            <a:p>
              <a:endParaRPr lang="ru-UA"/>
            </a:p>
          </p:txBody>
        </p:sp>
        <p:sp>
          <p:nvSpPr>
            <p:cNvPr id="4" name="TextBox 5">
              <a:extLst>
                <a:ext uri="{FF2B5EF4-FFF2-40B4-BE49-F238E27FC236}">
                  <a16:creationId xmlns:a16="http://schemas.microsoft.com/office/drawing/2014/main" id="{F743F824-68C9-E8DA-ADE1-3FDEC6DF4B45}"/>
                </a:ext>
              </a:extLst>
            </p:cNvPr>
            <p:cNvSpPr txBox="1"/>
            <p:nvPr/>
          </p:nvSpPr>
          <p:spPr>
            <a:xfrm>
              <a:off x="0" y="-38100"/>
              <a:ext cx="1669763" cy="777446"/>
            </a:xfrm>
            <a:prstGeom prst="rect">
              <a:avLst/>
            </a:prstGeom>
          </p:spPr>
          <p:txBody>
            <a:bodyPr lIns="50800" tIns="50800" rIns="50800" bIns="50800" rtlCol="0" anchor="ctr"/>
            <a:lstStyle/>
            <a:p>
              <a:pPr algn="ctr">
                <a:lnSpc>
                  <a:spcPts val="3499"/>
                </a:lnSpc>
              </a:pPr>
              <a:endParaRPr/>
            </a:p>
          </p:txBody>
        </p:sp>
      </p:grpSp>
      <p:grpSp>
        <p:nvGrpSpPr>
          <p:cNvPr id="5" name="Group 6">
            <a:extLst>
              <a:ext uri="{FF2B5EF4-FFF2-40B4-BE49-F238E27FC236}">
                <a16:creationId xmlns:a16="http://schemas.microsoft.com/office/drawing/2014/main" id="{481C7016-6851-2019-2CE3-B5863DA452E3}"/>
              </a:ext>
            </a:extLst>
          </p:cNvPr>
          <p:cNvGrpSpPr/>
          <p:nvPr/>
        </p:nvGrpSpPr>
        <p:grpSpPr>
          <a:xfrm>
            <a:off x="12569550" y="6306435"/>
            <a:ext cx="5359982" cy="3372979"/>
            <a:chOff x="0" y="-38100"/>
            <a:chExt cx="1235160" cy="888357"/>
          </a:xfrm>
        </p:grpSpPr>
        <p:sp>
          <p:nvSpPr>
            <p:cNvPr id="6" name="Freeform 7">
              <a:extLst>
                <a:ext uri="{FF2B5EF4-FFF2-40B4-BE49-F238E27FC236}">
                  <a16:creationId xmlns:a16="http://schemas.microsoft.com/office/drawing/2014/main" id="{9556C230-5847-8A10-891E-A443473BDC8B}"/>
                </a:ext>
              </a:extLst>
            </p:cNvPr>
            <p:cNvSpPr/>
            <p:nvPr/>
          </p:nvSpPr>
          <p:spPr>
            <a:xfrm>
              <a:off x="0" y="0"/>
              <a:ext cx="1235160" cy="739346"/>
            </a:xfrm>
            <a:custGeom>
              <a:avLst/>
              <a:gdLst/>
              <a:ahLst/>
              <a:cxnLst/>
              <a:rect l="l" t="t" r="r" b="b"/>
              <a:pathLst>
                <a:path w="1235160" h="850257">
                  <a:moveTo>
                    <a:pt x="0" y="0"/>
                  </a:moveTo>
                  <a:lnTo>
                    <a:pt x="1235160" y="0"/>
                  </a:lnTo>
                  <a:lnTo>
                    <a:pt x="1235160" y="850257"/>
                  </a:lnTo>
                  <a:lnTo>
                    <a:pt x="0" y="850257"/>
                  </a:lnTo>
                  <a:close/>
                </a:path>
              </a:pathLst>
            </a:custGeom>
            <a:solidFill>
              <a:srgbClr val="AF8E1C"/>
            </a:solidFill>
          </p:spPr>
          <p:txBody>
            <a:bodyPr/>
            <a:lstStyle/>
            <a:p>
              <a:endParaRPr lang="ru-UA" dirty="0"/>
            </a:p>
          </p:txBody>
        </p:sp>
        <p:sp>
          <p:nvSpPr>
            <p:cNvPr id="7" name="TextBox 8">
              <a:extLst>
                <a:ext uri="{FF2B5EF4-FFF2-40B4-BE49-F238E27FC236}">
                  <a16:creationId xmlns:a16="http://schemas.microsoft.com/office/drawing/2014/main" id="{583DEE67-09B6-3E27-E625-FC881EB2AF1F}"/>
                </a:ext>
              </a:extLst>
            </p:cNvPr>
            <p:cNvSpPr txBox="1"/>
            <p:nvPr/>
          </p:nvSpPr>
          <p:spPr>
            <a:xfrm>
              <a:off x="0" y="-38100"/>
              <a:ext cx="1235160" cy="888357"/>
            </a:xfrm>
            <a:prstGeom prst="rect">
              <a:avLst/>
            </a:prstGeom>
          </p:spPr>
          <p:txBody>
            <a:bodyPr lIns="50800" tIns="50800" rIns="50800" bIns="50800" rtlCol="0" anchor="ctr"/>
            <a:lstStyle/>
            <a:p>
              <a:pPr algn="ctr">
                <a:lnSpc>
                  <a:spcPts val="3499"/>
                </a:lnSpc>
              </a:pPr>
              <a:endParaRPr/>
            </a:p>
          </p:txBody>
        </p:sp>
      </p:grpSp>
      <p:grpSp>
        <p:nvGrpSpPr>
          <p:cNvPr id="8" name="Group 9">
            <a:extLst>
              <a:ext uri="{FF2B5EF4-FFF2-40B4-BE49-F238E27FC236}">
                <a16:creationId xmlns:a16="http://schemas.microsoft.com/office/drawing/2014/main" id="{C0D3E757-C1CF-BCC2-0FAD-03CFF849FA20}"/>
              </a:ext>
            </a:extLst>
          </p:cNvPr>
          <p:cNvGrpSpPr/>
          <p:nvPr/>
        </p:nvGrpSpPr>
        <p:grpSpPr>
          <a:xfrm>
            <a:off x="7461033" y="6451096"/>
            <a:ext cx="4689750" cy="3228318"/>
            <a:chOff x="0" y="0"/>
            <a:chExt cx="1235160" cy="850257"/>
          </a:xfrm>
        </p:grpSpPr>
        <p:sp>
          <p:nvSpPr>
            <p:cNvPr id="9" name="Freeform 10">
              <a:extLst>
                <a:ext uri="{FF2B5EF4-FFF2-40B4-BE49-F238E27FC236}">
                  <a16:creationId xmlns:a16="http://schemas.microsoft.com/office/drawing/2014/main" id="{312F3D1F-55C1-5C95-7542-40FA15DB93A7}"/>
                </a:ext>
              </a:extLst>
            </p:cNvPr>
            <p:cNvSpPr/>
            <p:nvPr/>
          </p:nvSpPr>
          <p:spPr>
            <a:xfrm>
              <a:off x="0" y="0"/>
              <a:ext cx="1235160" cy="850257"/>
            </a:xfrm>
            <a:custGeom>
              <a:avLst/>
              <a:gdLst/>
              <a:ahLst/>
              <a:cxnLst/>
              <a:rect l="l" t="t" r="r" b="b"/>
              <a:pathLst>
                <a:path w="1235160" h="850257">
                  <a:moveTo>
                    <a:pt x="0" y="0"/>
                  </a:moveTo>
                  <a:lnTo>
                    <a:pt x="1235160" y="0"/>
                  </a:lnTo>
                  <a:lnTo>
                    <a:pt x="1235160" y="850257"/>
                  </a:lnTo>
                  <a:lnTo>
                    <a:pt x="0" y="850257"/>
                  </a:lnTo>
                  <a:close/>
                </a:path>
              </a:pathLst>
            </a:custGeom>
            <a:solidFill>
              <a:srgbClr val="AF8E1C"/>
            </a:solidFill>
          </p:spPr>
          <p:txBody>
            <a:bodyPr/>
            <a:lstStyle/>
            <a:p>
              <a:endParaRPr lang="ru-UA"/>
            </a:p>
          </p:txBody>
        </p:sp>
        <p:sp>
          <p:nvSpPr>
            <p:cNvPr id="10" name="TextBox 11">
              <a:extLst>
                <a:ext uri="{FF2B5EF4-FFF2-40B4-BE49-F238E27FC236}">
                  <a16:creationId xmlns:a16="http://schemas.microsoft.com/office/drawing/2014/main" id="{6C85881F-A53F-99CF-B2C4-E72972D60DE4}"/>
                </a:ext>
              </a:extLst>
            </p:cNvPr>
            <p:cNvSpPr txBox="1"/>
            <p:nvPr/>
          </p:nvSpPr>
          <p:spPr>
            <a:xfrm>
              <a:off x="0" y="-38100"/>
              <a:ext cx="1235160" cy="888357"/>
            </a:xfrm>
            <a:prstGeom prst="rect">
              <a:avLst/>
            </a:prstGeom>
          </p:spPr>
          <p:txBody>
            <a:bodyPr lIns="50800" tIns="50800" rIns="50800" bIns="50800" rtlCol="0" anchor="ctr"/>
            <a:lstStyle/>
            <a:p>
              <a:pPr algn="ctr">
                <a:lnSpc>
                  <a:spcPts val="3499"/>
                </a:lnSpc>
              </a:pPr>
              <a:endParaRPr/>
            </a:p>
          </p:txBody>
        </p:sp>
      </p:grpSp>
      <p:grpSp>
        <p:nvGrpSpPr>
          <p:cNvPr id="11" name="Group 12">
            <a:extLst>
              <a:ext uri="{FF2B5EF4-FFF2-40B4-BE49-F238E27FC236}">
                <a16:creationId xmlns:a16="http://schemas.microsoft.com/office/drawing/2014/main" id="{26B38A96-1C02-66E3-A185-6B17F75A0417}"/>
              </a:ext>
            </a:extLst>
          </p:cNvPr>
          <p:cNvGrpSpPr/>
          <p:nvPr/>
        </p:nvGrpSpPr>
        <p:grpSpPr>
          <a:xfrm>
            <a:off x="956757" y="8837187"/>
            <a:ext cx="3097610" cy="842227"/>
            <a:chOff x="0" y="0"/>
            <a:chExt cx="4130147" cy="1122969"/>
          </a:xfrm>
        </p:grpSpPr>
        <p:sp>
          <p:nvSpPr>
            <p:cNvPr id="12" name="Freeform 13">
              <a:extLst>
                <a:ext uri="{FF2B5EF4-FFF2-40B4-BE49-F238E27FC236}">
                  <a16:creationId xmlns:a16="http://schemas.microsoft.com/office/drawing/2014/main" id="{EC74B64E-D3B5-7359-A643-0EC1A303586E}"/>
                </a:ext>
              </a:extLst>
            </p:cNvPr>
            <p:cNvSpPr/>
            <p:nvPr/>
          </p:nvSpPr>
          <p:spPr>
            <a:xfrm>
              <a:off x="2304408" y="0"/>
              <a:ext cx="290446" cy="289092"/>
            </a:xfrm>
            <a:custGeom>
              <a:avLst/>
              <a:gdLst/>
              <a:ahLst/>
              <a:cxnLst/>
              <a:rect l="l" t="t" r="r" b="b"/>
              <a:pathLst>
                <a:path w="290446" h="289092">
                  <a:moveTo>
                    <a:pt x="0" y="0"/>
                  </a:moveTo>
                  <a:lnTo>
                    <a:pt x="290446" y="0"/>
                  </a:lnTo>
                  <a:lnTo>
                    <a:pt x="290446" y="289092"/>
                  </a:lnTo>
                  <a:lnTo>
                    <a:pt x="0" y="289092"/>
                  </a:lnTo>
                  <a:lnTo>
                    <a:pt x="0" y="0"/>
                  </a:lnTo>
                  <a:close/>
                </a:path>
              </a:pathLst>
            </a:custGeom>
            <a:blipFill>
              <a:blip>
                <a:alphaModFix amt="19999"/>
                <a:extLst>
                  <a:ext uri="{96DAC541-7B7A-43D3-8B79-37D633B846F1}">
                    <asvg:svgBlip xmlns:asvg="http://schemas.microsoft.com/office/drawing/2016/SVG/main" r:embed="rId2"/>
                  </a:ext>
                </a:extLst>
              </a:blip>
              <a:stretch>
                <a:fillRect l="-99646" t="-364091" r="-627326" b="-466828"/>
              </a:stretch>
            </a:blipFill>
          </p:spPr>
          <p:txBody>
            <a:bodyPr/>
            <a:lstStyle/>
            <a:p>
              <a:endParaRPr lang="ru-UA"/>
            </a:p>
          </p:txBody>
        </p:sp>
        <p:sp>
          <p:nvSpPr>
            <p:cNvPr id="13" name="Freeform 14">
              <a:extLst>
                <a:ext uri="{FF2B5EF4-FFF2-40B4-BE49-F238E27FC236}">
                  <a16:creationId xmlns:a16="http://schemas.microsoft.com/office/drawing/2014/main" id="{9160B2A6-3574-62AD-B51B-8875584058E3}"/>
                </a:ext>
              </a:extLst>
            </p:cNvPr>
            <p:cNvSpPr/>
            <p:nvPr/>
          </p:nvSpPr>
          <p:spPr>
            <a:xfrm>
              <a:off x="0" y="0"/>
              <a:ext cx="289092" cy="289092"/>
            </a:xfrm>
            <a:custGeom>
              <a:avLst/>
              <a:gdLst/>
              <a:ahLst/>
              <a:cxnLst/>
              <a:rect l="l" t="t" r="r" b="b"/>
              <a:pathLst>
                <a:path w="289092" h="289092">
                  <a:moveTo>
                    <a:pt x="0" y="0"/>
                  </a:moveTo>
                  <a:lnTo>
                    <a:pt x="289092" y="0"/>
                  </a:lnTo>
                  <a:lnTo>
                    <a:pt x="289092" y="289092"/>
                  </a:lnTo>
                  <a:lnTo>
                    <a:pt x="0" y="289092"/>
                  </a:lnTo>
                  <a:lnTo>
                    <a:pt x="0" y="0"/>
                  </a:lnTo>
                  <a:close/>
                </a:path>
              </a:pathLst>
            </a:custGeom>
            <a:blipFill>
              <a:blip>
                <a:alphaModFix amt="19999"/>
                <a:extLst>
                  <a:ext uri="{96DAC541-7B7A-43D3-8B79-37D633B846F1}">
                    <asvg:svgBlip xmlns:asvg="http://schemas.microsoft.com/office/drawing/2016/SVG/main" r:embed="rId3"/>
                  </a:ext>
                </a:extLst>
              </a:blip>
              <a:stretch>
                <a:fillRect l="-180485" t="-65189" r="-641579" b="-756875"/>
              </a:stretch>
            </a:blipFill>
          </p:spPr>
          <p:txBody>
            <a:bodyPr/>
            <a:lstStyle/>
            <a:p>
              <a:endParaRPr lang="ru-UA"/>
            </a:p>
          </p:txBody>
        </p:sp>
        <p:sp>
          <p:nvSpPr>
            <p:cNvPr id="14" name="Freeform 15">
              <a:extLst>
                <a:ext uri="{FF2B5EF4-FFF2-40B4-BE49-F238E27FC236}">
                  <a16:creationId xmlns:a16="http://schemas.microsoft.com/office/drawing/2014/main" id="{FEB0E0BD-619D-3A8D-5377-DA25E228106F}"/>
                </a:ext>
              </a:extLst>
            </p:cNvPr>
            <p:cNvSpPr/>
            <p:nvPr/>
          </p:nvSpPr>
          <p:spPr>
            <a:xfrm>
              <a:off x="3073898" y="0"/>
              <a:ext cx="287364" cy="289092"/>
            </a:xfrm>
            <a:custGeom>
              <a:avLst/>
              <a:gdLst/>
              <a:ahLst/>
              <a:cxnLst/>
              <a:rect l="l" t="t" r="r" b="b"/>
              <a:pathLst>
                <a:path w="287364" h="289092">
                  <a:moveTo>
                    <a:pt x="0" y="0"/>
                  </a:moveTo>
                  <a:lnTo>
                    <a:pt x="287364" y="0"/>
                  </a:lnTo>
                  <a:lnTo>
                    <a:pt x="287364" y="289092"/>
                  </a:lnTo>
                  <a:lnTo>
                    <a:pt x="0" y="289092"/>
                  </a:lnTo>
                  <a:lnTo>
                    <a:pt x="0" y="0"/>
                  </a:lnTo>
                  <a:close/>
                </a:path>
              </a:pathLst>
            </a:custGeom>
            <a:blipFill>
              <a:blip>
                <a:alphaModFix amt="19999"/>
                <a:extLst>
                  <a:ext uri="{96DAC541-7B7A-43D3-8B79-37D633B846F1}">
                    <asvg:svgBlip xmlns:asvg="http://schemas.microsoft.com/office/drawing/2016/SVG/main" r:embed="rId4"/>
                  </a:ext>
                </a:extLst>
              </a:blip>
              <a:stretch>
                <a:fillRect l="-109611" t="-109870" r="-248715" b="-344879"/>
              </a:stretch>
            </a:blipFill>
          </p:spPr>
          <p:txBody>
            <a:bodyPr/>
            <a:lstStyle/>
            <a:p>
              <a:endParaRPr lang="ru-UA"/>
            </a:p>
          </p:txBody>
        </p:sp>
        <p:sp>
          <p:nvSpPr>
            <p:cNvPr id="15" name="Freeform 16">
              <a:extLst>
                <a:ext uri="{FF2B5EF4-FFF2-40B4-BE49-F238E27FC236}">
                  <a16:creationId xmlns:a16="http://schemas.microsoft.com/office/drawing/2014/main" id="{D8A74E73-3FFC-F8D3-0566-03ECD010BBC7}"/>
                </a:ext>
              </a:extLst>
            </p:cNvPr>
            <p:cNvSpPr/>
            <p:nvPr/>
          </p:nvSpPr>
          <p:spPr>
            <a:xfrm>
              <a:off x="2302785" y="833877"/>
              <a:ext cx="289092" cy="289092"/>
            </a:xfrm>
            <a:custGeom>
              <a:avLst/>
              <a:gdLst/>
              <a:ahLst/>
              <a:cxnLst/>
              <a:rect l="l" t="t" r="r" b="b"/>
              <a:pathLst>
                <a:path w="289092" h="289092">
                  <a:moveTo>
                    <a:pt x="0" y="0"/>
                  </a:moveTo>
                  <a:lnTo>
                    <a:pt x="289091" y="0"/>
                  </a:lnTo>
                  <a:lnTo>
                    <a:pt x="289091" y="289092"/>
                  </a:lnTo>
                  <a:lnTo>
                    <a:pt x="0" y="289092"/>
                  </a:lnTo>
                  <a:lnTo>
                    <a:pt x="0" y="0"/>
                  </a:lnTo>
                  <a:close/>
                </a:path>
              </a:pathLst>
            </a:custGeom>
            <a:blipFill>
              <a:blip>
                <a:alphaModFix amt="19999"/>
                <a:extLst>
                  <a:ext uri="{96DAC541-7B7A-43D3-8B79-37D633B846F1}">
                    <asvg:svgBlip xmlns:asvg="http://schemas.microsoft.com/office/drawing/2016/SVG/main" r:embed="rId5"/>
                  </a:ext>
                </a:extLst>
              </a:blip>
              <a:stretch>
                <a:fillRect l="-418215" t="-409371" r="-100471" b="-195684"/>
              </a:stretch>
            </a:blipFill>
          </p:spPr>
          <p:txBody>
            <a:bodyPr/>
            <a:lstStyle/>
            <a:p>
              <a:endParaRPr lang="ru-UA"/>
            </a:p>
          </p:txBody>
        </p:sp>
        <p:sp>
          <p:nvSpPr>
            <p:cNvPr id="16" name="Freeform 17">
              <a:extLst>
                <a:ext uri="{FF2B5EF4-FFF2-40B4-BE49-F238E27FC236}">
                  <a16:creationId xmlns:a16="http://schemas.microsoft.com/office/drawing/2014/main" id="{750D5C22-0466-840F-8868-C894FB820B85}"/>
                </a:ext>
              </a:extLst>
            </p:cNvPr>
            <p:cNvSpPr/>
            <p:nvPr/>
          </p:nvSpPr>
          <p:spPr>
            <a:xfrm>
              <a:off x="3837763" y="833877"/>
              <a:ext cx="290753" cy="289092"/>
            </a:xfrm>
            <a:custGeom>
              <a:avLst/>
              <a:gdLst/>
              <a:ahLst/>
              <a:cxnLst/>
              <a:rect l="l" t="t" r="r" b="b"/>
              <a:pathLst>
                <a:path w="290753" h="289092">
                  <a:moveTo>
                    <a:pt x="0" y="0"/>
                  </a:moveTo>
                  <a:lnTo>
                    <a:pt x="290753" y="0"/>
                  </a:lnTo>
                  <a:lnTo>
                    <a:pt x="290753" y="289092"/>
                  </a:lnTo>
                  <a:lnTo>
                    <a:pt x="0" y="289092"/>
                  </a:lnTo>
                  <a:lnTo>
                    <a:pt x="0" y="0"/>
                  </a:lnTo>
                  <a:close/>
                </a:path>
              </a:pathLst>
            </a:custGeom>
            <a:blipFill>
              <a:blip>
                <a:alphaModFix amt="19999"/>
                <a:extLst>
                  <a:ext uri="{96DAC541-7B7A-43D3-8B79-37D633B846F1}">
                    <asvg:svgBlip xmlns:asvg="http://schemas.microsoft.com/office/drawing/2016/SVG/main" r:embed="rId6"/>
                  </a:ext>
                </a:extLst>
              </a:blip>
              <a:stretch>
                <a:fillRect l="-257793" t="-73900" r="-184474" b="-519751"/>
              </a:stretch>
            </a:blipFill>
          </p:spPr>
          <p:txBody>
            <a:bodyPr/>
            <a:lstStyle/>
            <a:p>
              <a:endParaRPr lang="ru-UA"/>
            </a:p>
          </p:txBody>
        </p:sp>
        <p:sp>
          <p:nvSpPr>
            <p:cNvPr id="17" name="Freeform 18">
              <a:extLst>
                <a:ext uri="{FF2B5EF4-FFF2-40B4-BE49-F238E27FC236}">
                  <a16:creationId xmlns:a16="http://schemas.microsoft.com/office/drawing/2014/main" id="{AEF871A7-2CA7-46FC-3FB3-59B7608D89E1}"/>
                </a:ext>
              </a:extLst>
            </p:cNvPr>
            <p:cNvSpPr/>
            <p:nvPr/>
          </p:nvSpPr>
          <p:spPr>
            <a:xfrm>
              <a:off x="766405" y="833877"/>
              <a:ext cx="289895" cy="289092"/>
            </a:xfrm>
            <a:custGeom>
              <a:avLst/>
              <a:gdLst/>
              <a:ahLst/>
              <a:cxnLst/>
              <a:rect l="l" t="t" r="r" b="b"/>
              <a:pathLst>
                <a:path w="289895" h="289092">
                  <a:moveTo>
                    <a:pt x="0" y="0"/>
                  </a:moveTo>
                  <a:lnTo>
                    <a:pt x="289895" y="0"/>
                  </a:lnTo>
                  <a:lnTo>
                    <a:pt x="289895" y="289092"/>
                  </a:lnTo>
                  <a:lnTo>
                    <a:pt x="0" y="289092"/>
                  </a:lnTo>
                  <a:lnTo>
                    <a:pt x="0" y="0"/>
                  </a:lnTo>
                  <a:close/>
                </a:path>
              </a:pathLst>
            </a:custGeom>
            <a:blipFill>
              <a:blip>
                <a:alphaModFix amt="19999"/>
                <a:extLst>
                  <a:ext uri="{96DAC541-7B7A-43D3-8B79-37D633B846F1}">
                    <asvg:svgBlip xmlns:asvg="http://schemas.microsoft.com/office/drawing/2016/SVG/main" r:embed="rId7"/>
                  </a:ext>
                </a:extLst>
              </a:blip>
              <a:stretch>
                <a:fillRect l="-441939" t="-756287" r="-278410" b="-65425"/>
              </a:stretch>
            </a:blipFill>
          </p:spPr>
          <p:txBody>
            <a:bodyPr/>
            <a:lstStyle/>
            <a:p>
              <a:endParaRPr lang="ru-UA"/>
            </a:p>
          </p:txBody>
        </p:sp>
        <p:sp>
          <p:nvSpPr>
            <p:cNvPr id="18" name="Freeform 19">
              <a:extLst>
                <a:ext uri="{FF2B5EF4-FFF2-40B4-BE49-F238E27FC236}">
                  <a16:creationId xmlns:a16="http://schemas.microsoft.com/office/drawing/2014/main" id="{C4194ECC-2D1B-405C-CC8B-76DDBDA260BE}"/>
                </a:ext>
              </a:extLst>
            </p:cNvPr>
            <p:cNvSpPr/>
            <p:nvPr/>
          </p:nvSpPr>
          <p:spPr>
            <a:xfrm>
              <a:off x="3070921" y="833877"/>
              <a:ext cx="287798" cy="289092"/>
            </a:xfrm>
            <a:custGeom>
              <a:avLst/>
              <a:gdLst/>
              <a:ahLst/>
              <a:cxnLst/>
              <a:rect l="l" t="t" r="r" b="b"/>
              <a:pathLst>
                <a:path w="287798" h="289092">
                  <a:moveTo>
                    <a:pt x="0" y="0"/>
                  </a:moveTo>
                  <a:lnTo>
                    <a:pt x="287798" y="0"/>
                  </a:lnTo>
                  <a:lnTo>
                    <a:pt x="287798" y="289092"/>
                  </a:lnTo>
                  <a:lnTo>
                    <a:pt x="0" y="289092"/>
                  </a:lnTo>
                  <a:lnTo>
                    <a:pt x="0" y="0"/>
                  </a:lnTo>
                  <a:close/>
                </a:path>
              </a:pathLst>
            </a:custGeom>
            <a:blipFill>
              <a:blip>
                <a:alphaModFix amt="19999"/>
                <a:extLst>
                  <a:ext uri="{96DAC541-7B7A-43D3-8B79-37D633B846F1}">
                    <asvg:svgBlip xmlns:asvg="http://schemas.microsoft.com/office/drawing/2016/SVG/main" r:embed="rId8"/>
                  </a:ext>
                </a:extLst>
              </a:blip>
              <a:stretch>
                <a:fillRect l="-56367" t="-195835" r="-198603" b="-113883"/>
              </a:stretch>
            </a:blipFill>
          </p:spPr>
          <p:txBody>
            <a:bodyPr/>
            <a:lstStyle/>
            <a:p>
              <a:endParaRPr lang="ru-UA"/>
            </a:p>
          </p:txBody>
        </p:sp>
        <p:sp>
          <p:nvSpPr>
            <p:cNvPr id="19" name="Freeform 20">
              <a:extLst>
                <a:ext uri="{FF2B5EF4-FFF2-40B4-BE49-F238E27FC236}">
                  <a16:creationId xmlns:a16="http://schemas.microsoft.com/office/drawing/2014/main" id="{F1DBCDF3-75C7-E1F7-8CEC-03F790F2764D}"/>
                </a:ext>
              </a:extLst>
            </p:cNvPr>
            <p:cNvSpPr/>
            <p:nvPr/>
          </p:nvSpPr>
          <p:spPr>
            <a:xfrm>
              <a:off x="1535344" y="833877"/>
              <a:ext cx="288397" cy="289092"/>
            </a:xfrm>
            <a:custGeom>
              <a:avLst/>
              <a:gdLst/>
              <a:ahLst/>
              <a:cxnLst/>
              <a:rect l="l" t="t" r="r" b="b"/>
              <a:pathLst>
                <a:path w="288397" h="289092">
                  <a:moveTo>
                    <a:pt x="0" y="0"/>
                  </a:moveTo>
                  <a:lnTo>
                    <a:pt x="288397" y="0"/>
                  </a:lnTo>
                  <a:lnTo>
                    <a:pt x="288397" y="289092"/>
                  </a:lnTo>
                  <a:lnTo>
                    <a:pt x="0" y="289092"/>
                  </a:lnTo>
                  <a:lnTo>
                    <a:pt x="0" y="0"/>
                  </a:lnTo>
                  <a:close/>
                </a:path>
              </a:pathLst>
            </a:custGeom>
            <a:blipFill>
              <a:blip>
                <a:alphaModFix amt="19999"/>
                <a:extLst>
                  <a:ext uri="{96DAC541-7B7A-43D3-8B79-37D633B846F1}">
                    <asvg:svgBlip xmlns:asvg="http://schemas.microsoft.com/office/drawing/2016/SVG/main" r:embed="rId9"/>
                  </a:ext>
                </a:extLst>
              </a:blip>
              <a:stretch>
                <a:fillRect l="-301272" t="-620161" r="-307786" b="-80240"/>
              </a:stretch>
            </a:blipFill>
          </p:spPr>
          <p:txBody>
            <a:bodyPr/>
            <a:lstStyle/>
            <a:p>
              <a:endParaRPr lang="ru-UA"/>
            </a:p>
          </p:txBody>
        </p:sp>
        <p:sp>
          <p:nvSpPr>
            <p:cNvPr id="20" name="Freeform 21">
              <a:extLst>
                <a:ext uri="{FF2B5EF4-FFF2-40B4-BE49-F238E27FC236}">
                  <a16:creationId xmlns:a16="http://schemas.microsoft.com/office/drawing/2014/main" id="{4958EC49-4BF4-7B4D-598D-11D980F7E792}"/>
                </a:ext>
              </a:extLst>
            </p:cNvPr>
            <p:cNvSpPr/>
            <p:nvPr/>
          </p:nvSpPr>
          <p:spPr>
            <a:xfrm>
              <a:off x="3840306" y="0"/>
              <a:ext cx="289841" cy="289092"/>
            </a:xfrm>
            <a:custGeom>
              <a:avLst/>
              <a:gdLst/>
              <a:ahLst/>
              <a:cxnLst/>
              <a:rect l="l" t="t" r="r" b="b"/>
              <a:pathLst>
                <a:path w="289841" h="289092">
                  <a:moveTo>
                    <a:pt x="0" y="0"/>
                  </a:moveTo>
                  <a:lnTo>
                    <a:pt x="289841" y="0"/>
                  </a:lnTo>
                  <a:lnTo>
                    <a:pt x="289841" y="289092"/>
                  </a:lnTo>
                  <a:lnTo>
                    <a:pt x="0" y="289092"/>
                  </a:lnTo>
                  <a:lnTo>
                    <a:pt x="0" y="0"/>
                  </a:lnTo>
                  <a:close/>
                </a:path>
              </a:pathLst>
            </a:custGeom>
            <a:blipFill>
              <a:blip>
                <a:alphaModFix amt="19999"/>
                <a:extLst>
                  <a:ext uri="{96DAC541-7B7A-43D3-8B79-37D633B846F1}">
                    <asvg:svgBlip xmlns:asvg="http://schemas.microsoft.com/office/drawing/2016/SVG/main" r:embed="rId10"/>
                  </a:ext>
                </a:extLst>
              </a:blip>
              <a:stretch>
                <a:fillRect l="-602166" t="-212339" r="-320938" b="-286445"/>
              </a:stretch>
            </a:blipFill>
          </p:spPr>
          <p:txBody>
            <a:bodyPr/>
            <a:lstStyle/>
            <a:p>
              <a:endParaRPr lang="ru-UA"/>
            </a:p>
          </p:txBody>
        </p:sp>
        <p:sp>
          <p:nvSpPr>
            <p:cNvPr id="21" name="Freeform 22">
              <a:extLst>
                <a:ext uri="{FF2B5EF4-FFF2-40B4-BE49-F238E27FC236}">
                  <a16:creationId xmlns:a16="http://schemas.microsoft.com/office/drawing/2014/main" id="{B7225ECB-903A-05A4-1B03-399BEA253586}"/>
                </a:ext>
              </a:extLst>
            </p:cNvPr>
            <p:cNvSpPr/>
            <p:nvPr/>
          </p:nvSpPr>
          <p:spPr>
            <a:xfrm>
              <a:off x="768136" y="0"/>
              <a:ext cx="289092" cy="289092"/>
            </a:xfrm>
            <a:custGeom>
              <a:avLst/>
              <a:gdLst/>
              <a:ahLst/>
              <a:cxnLst/>
              <a:rect l="l" t="t" r="r" b="b"/>
              <a:pathLst>
                <a:path w="289092" h="289092">
                  <a:moveTo>
                    <a:pt x="0" y="0"/>
                  </a:moveTo>
                  <a:lnTo>
                    <a:pt x="289092" y="0"/>
                  </a:lnTo>
                  <a:lnTo>
                    <a:pt x="289092" y="289092"/>
                  </a:lnTo>
                  <a:lnTo>
                    <a:pt x="0" y="289092"/>
                  </a:lnTo>
                  <a:lnTo>
                    <a:pt x="0" y="0"/>
                  </a:lnTo>
                  <a:close/>
                </a:path>
              </a:pathLst>
            </a:custGeom>
            <a:blipFill>
              <a:blip>
                <a:alphaModFix amt="19999"/>
                <a:extLst>
                  <a:ext uri="{96DAC541-7B7A-43D3-8B79-37D633B846F1}">
                    <asvg:svgBlip xmlns:asvg="http://schemas.microsoft.com/office/drawing/2016/SVG/main" r:embed="rId11"/>
                  </a:ext>
                </a:extLst>
              </a:blip>
              <a:stretch>
                <a:fillRect l="-553578" t="-553479" r="-35901" b="-36000"/>
              </a:stretch>
            </a:blipFill>
          </p:spPr>
          <p:txBody>
            <a:bodyPr/>
            <a:lstStyle/>
            <a:p>
              <a:endParaRPr lang="ru-UA"/>
            </a:p>
          </p:txBody>
        </p:sp>
        <p:sp>
          <p:nvSpPr>
            <p:cNvPr id="22" name="Freeform 23">
              <a:extLst>
                <a:ext uri="{FF2B5EF4-FFF2-40B4-BE49-F238E27FC236}">
                  <a16:creationId xmlns:a16="http://schemas.microsoft.com/office/drawing/2014/main" id="{5806E37E-3D76-8221-1830-28056A64690F}"/>
                </a:ext>
              </a:extLst>
            </p:cNvPr>
            <p:cNvSpPr/>
            <p:nvPr/>
          </p:nvSpPr>
          <p:spPr>
            <a:xfrm>
              <a:off x="0" y="833877"/>
              <a:ext cx="287361" cy="289092"/>
            </a:xfrm>
            <a:custGeom>
              <a:avLst/>
              <a:gdLst/>
              <a:ahLst/>
              <a:cxnLst/>
              <a:rect l="l" t="t" r="r" b="b"/>
              <a:pathLst>
                <a:path w="287361" h="289092">
                  <a:moveTo>
                    <a:pt x="0" y="0"/>
                  </a:moveTo>
                  <a:lnTo>
                    <a:pt x="287361" y="0"/>
                  </a:lnTo>
                  <a:lnTo>
                    <a:pt x="287361" y="289092"/>
                  </a:lnTo>
                  <a:lnTo>
                    <a:pt x="0" y="289092"/>
                  </a:lnTo>
                  <a:lnTo>
                    <a:pt x="0" y="0"/>
                  </a:lnTo>
                  <a:close/>
                </a:path>
              </a:pathLst>
            </a:custGeom>
            <a:blipFill>
              <a:blip>
                <a:alphaModFix amt="19999"/>
                <a:extLst>
                  <a:ext uri="{96DAC541-7B7A-43D3-8B79-37D633B846F1}">
                    <asvg:svgBlip xmlns:asvg="http://schemas.microsoft.com/office/drawing/2016/SVG/main" r:embed="rId12"/>
                  </a:ext>
                </a:extLst>
              </a:blip>
              <a:stretch>
                <a:fillRect l="-151768" t="-450138" r="-445903" b="-155707"/>
              </a:stretch>
            </a:blipFill>
          </p:spPr>
          <p:txBody>
            <a:bodyPr/>
            <a:lstStyle/>
            <a:p>
              <a:endParaRPr lang="ru-UA"/>
            </a:p>
          </p:txBody>
        </p:sp>
        <p:sp>
          <p:nvSpPr>
            <p:cNvPr id="23" name="Freeform 24">
              <a:extLst>
                <a:ext uri="{FF2B5EF4-FFF2-40B4-BE49-F238E27FC236}">
                  <a16:creationId xmlns:a16="http://schemas.microsoft.com/office/drawing/2014/main" id="{1EDFEEE0-7968-E07E-028E-54227690BB3D}"/>
                </a:ext>
              </a:extLst>
            </p:cNvPr>
            <p:cNvSpPr/>
            <p:nvPr/>
          </p:nvSpPr>
          <p:spPr>
            <a:xfrm>
              <a:off x="1536272" y="0"/>
              <a:ext cx="289092" cy="289092"/>
            </a:xfrm>
            <a:custGeom>
              <a:avLst/>
              <a:gdLst/>
              <a:ahLst/>
              <a:cxnLst/>
              <a:rect l="l" t="t" r="r" b="b"/>
              <a:pathLst>
                <a:path w="289092" h="289092">
                  <a:moveTo>
                    <a:pt x="0" y="0"/>
                  </a:moveTo>
                  <a:lnTo>
                    <a:pt x="289092" y="0"/>
                  </a:lnTo>
                  <a:lnTo>
                    <a:pt x="289092" y="289092"/>
                  </a:lnTo>
                  <a:lnTo>
                    <a:pt x="0" y="289092"/>
                  </a:lnTo>
                  <a:lnTo>
                    <a:pt x="0" y="0"/>
                  </a:lnTo>
                  <a:close/>
                </a:path>
              </a:pathLst>
            </a:custGeom>
            <a:blipFill>
              <a:blip>
                <a:alphaModFix amt="19999"/>
                <a:extLst>
                  <a:ext uri="{96DAC541-7B7A-43D3-8B79-37D633B846F1}">
                    <asvg:svgBlip xmlns:asvg="http://schemas.microsoft.com/office/drawing/2016/SVG/main" r:embed="rId13"/>
                  </a:ext>
                </a:extLst>
              </a:blip>
              <a:stretch>
                <a:fillRect l="-197783" t="-161240" r="-320986" b="-432058"/>
              </a:stretch>
            </a:blipFill>
          </p:spPr>
          <p:txBody>
            <a:bodyPr/>
            <a:lstStyle/>
            <a:p>
              <a:endParaRPr lang="ru-UA"/>
            </a:p>
          </p:txBody>
        </p:sp>
      </p:grpSp>
      <p:grpSp>
        <p:nvGrpSpPr>
          <p:cNvPr id="24" name="Group 25">
            <a:extLst>
              <a:ext uri="{FF2B5EF4-FFF2-40B4-BE49-F238E27FC236}">
                <a16:creationId xmlns:a16="http://schemas.microsoft.com/office/drawing/2014/main" id="{334EC3EE-0EC2-EE89-C0CD-C3A2BD2A0D0C}"/>
              </a:ext>
            </a:extLst>
          </p:cNvPr>
          <p:cNvGrpSpPr/>
          <p:nvPr/>
        </p:nvGrpSpPr>
        <p:grpSpPr>
          <a:xfrm>
            <a:off x="1047750" y="6451096"/>
            <a:ext cx="6013233" cy="2807204"/>
            <a:chOff x="0" y="0"/>
            <a:chExt cx="4559625" cy="2128605"/>
          </a:xfrm>
        </p:grpSpPr>
        <p:sp>
          <p:nvSpPr>
            <p:cNvPr id="25" name="Freeform 26">
              <a:extLst>
                <a:ext uri="{FF2B5EF4-FFF2-40B4-BE49-F238E27FC236}">
                  <a16:creationId xmlns:a16="http://schemas.microsoft.com/office/drawing/2014/main" id="{B763B573-9AC0-1864-1A88-7743F539E3F7}"/>
                </a:ext>
              </a:extLst>
            </p:cNvPr>
            <p:cNvSpPr/>
            <p:nvPr/>
          </p:nvSpPr>
          <p:spPr>
            <a:xfrm>
              <a:off x="0" y="0"/>
              <a:ext cx="4559625" cy="2128605"/>
            </a:xfrm>
            <a:custGeom>
              <a:avLst/>
              <a:gdLst/>
              <a:ahLst/>
              <a:cxnLst/>
              <a:rect l="l" t="t" r="r" b="b"/>
              <a:pathLst>
                <a:path w="4559625" h="2128605">
                  <a:moveTo>
                    <a:pt x="0" y="1064303"/>
                  </a:moveTo>
                  <a:cubicBezTo>
                    <a:pt x="0" y="476808"/>
                    <a:pt x="408542" y="0"/>
                    <a:pt x="911925" y="0"/>
                  </a:cubicBezTo>
                  <a:lnTo>
                    <a:pt x="3647700" y="0"/>
                  </a:lnTo>
                  <a:cubicBezTo>
                    <a:pt x="4151083" y="0"/>
                    <a:pt x="4559625" y="476808"/>
                    <a:pt x="4559625" y="1064303"/>
                  </a:cubicBezTo>
                  <a:cubicBezTo>
                    <a:pt x="4559625" y="1651797"/>
                    <a:pt x="4151083" y="2128605"/>
                    <a:pt x="3647700" y="2128605"/>
                  </a:cubicBezTo>
                  <a:lnTo>
                    <a:pt x="911925" y="2128605"/>
                  </a:lnTo>
                  <a:cubicBezTo>
                    <a:pt x="408542" y="2128605"/>
                    <a:pt x="0" y="1651797"/>
                    <a:pt x="0" y="1064303"/>
                  </a:cubicBezTo>
                  <a:close/>
                </a:path>
              </a:pathLst>
            </a:custGeom>
            <a:blipFill>
              <a:blip r:embed="rId14"/>
              <a:stretch>
                <a:fillRect t="-26445" b="-26445"/>
              </a:stretch>
            </a:blipFill>
            <a:ln w="76200" cap="sq">
              <a:solidFill>
                <a:srgbClr val="FDC602"/>
              </a:solidFill>
              <a:prstDash val="solid"/>
              <a:miter/>
            </a:ln>
          </p:spPr>
          <p:txBody>
            <a:bodyPr/>
            <a:lstStyle/>
            <a:p>
              <a:endParaRPr lang="ru-UA"/>
            </a:p>
          </p:txBody>
        </p:sp>
      </p:grpSp>
      <p:sp>
        <p:nvSpPr>
          <p:cNvPr id="26" name="Freeform 27">
            <a:extLst>
              <a:ext uri="{FF2B5EF4-FFF2-40B4-BE49-F238E27FC236}">
                <a16:creationId xmlns:a16="http://schemas.microsoft.com/office/drawing/2014/main" id="{EBFE78CB-2F6A-C51E-6D50-00C1D5061F6E}"/>
              </a:ext>
            </a:extLst>
          </p:cNvPr>
          <p:cNvSpPr/>
          <p:nvPr/>
        </p:nvSpPr>
        <p:spPr>
          <a:xfrm>
            <a:off x="7603259" y="6612830"/>
            <a:ext cx="546217" cy="546217"/>
          </a:xfrm>
          <a:custGeom>
            <a:avLst/>
            <a:gdLst/>
            <a:ahLst/>
            <a:cxnLst/>
            <a:rect l="l" t="t" r="r" b="b"/>
            <a:pathLst>
              <a:path w="546217" h="546217">
                <a:moveTo>
                  <a:pt x="0" y="0"/>
                </a:moveTo>
                <a:lnTo>
                  <a:pt x="546217" y="0"/>
                </a:lnTo>
                <a:lnTo>
                  <a:pt x="546217" y="546217"/>
                </a:lnTo>
                <a:lnTo>
                  <a:pt x="0" y="546217"/>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endParaRPr lang="ru-UA"/>
          </a:p>
        </p:txBody>
      </p:sp>
      <p:sp>
        <p:nvSpPr>
          <p:cNvPr id="27" name="Freeform 28">
            <a:extLst>
              <a:ext uri="{FF2B5EF4-FFF2-40B4-BE49-F238E27FC236}">
                <a16:creationId xmlns:a16="http://schemas.microsoft.com/office/drawing/2014/main" id="{5912AED4-4A61-3165-5BBD-11850414E46D}"/>
              </a:ext>
            </a:extLst>
          </p:cNvPr>
          <p:cNvSpPr/>
          <p:nvPr/>
        </p:nvSpPr>
        <p:spPr>
          <a:xfrm>
            <a:off x="11211535" y="3228987"/>
            <a:ext cx="586124" cy="707239"/>
          </a:xfrm>
          <a:custGeom>
            <a:avLst/>
            <a:gdLst/>
            <a:ahLst/>
            <a:cxnLst/>
            <a:rect l="l" t="t" r="r" b="b"/>
            <a:pathLst>
              <a:path w="586124" h="707239">
                <a:moveTo>
                  <a:pt x="0" y="0"/>
                </a:moveTo>
                <a:lnTo>
                  <a:pt x="586124" y="0"/>
                </a:lnTo>
                <a:lnTo>
                  <a:pt x="586124" y="707238"/>
                </a:lnTo>
                <a:lnTo>
                  <a:pt x="0" y="707238"/>
                </a:lnTo>
                <a:lnTo>
                  <a:pt x="0" y="0"/>
                </a:lnTo>
                <a:close/>
              </a:path>
            </a:pathLst>
          </a:custGeom>
          <a:blipFill>
            <a:blip>
              <a:extLst>
                <a:ext uri="{96DAC541-7B7A-43D3-8B79-37D633B846F1}">
                  <asvg:svgBlip xmlns:asvg="http://schemas.microsoft.com/office/drawing/2016/SVG/main" r:embed="rId16"/>
                </a:ext>
              </a:extLst>
            </a:blip>
            <a:stretch>
              <a:fillRect/>
            </a:stretch>
          </a:blipFill>
        </p:spPr>
        <p:txBody>
          <a:bodyPr/>
          <a:lstStyle/>
          <a:p>
            <a:endParaRPr lang="ru-UA"/>
          </a:p>
        </p:txBody>
      </p:sp>
      <p:sp>
        <p:nvSpPr>
          <p:cNvPr id="28" name="Freeform 29">
            <a:extLst>
              <a:ext uri="{FF2B5EF4-FFF2-40B4-BE49-F238E27FC236}">
                <a16:creationId xmlns:a16="http://schemas.microsoft.com/office/drawing/2014/main" id="{A5F5F934-C769-B4EC-1037-2D0E307594EC}"/>
              </a:ext>
            </a:extLst>
          </p:cNvPr>
          <p:cNvSpPr/>
          <p:nvPr/>
        </p:nvSpPr>
        <p:spPr>
          <a:xfrm>
            <a:off x="12729344" y="6600053"/>
            <a:ext cx="779182" cy="735353"/>
          </a:xfrm>
          <a:custGeom>
            <a:avLst/>
            <a:gdLst/>
            <a:ahLst/>
            <a:cxnLst/>
            <a:rect l="l" t="t" r="r" b="b"/>
            <a:pathLst>
              <a:path w="779182" h="735353">
                <a:moveTo>
                  <a:pt x="0" y="0"/>
                </a:moveTo>
                <a:lnTo>
                  <a:pt x="779181" y="0"/>
                </a:lnTo>
                <a:lnTo>
                  <a:pt x="779181" y="735353"/>
                </a:lnTo>
                <a:lnTo>
                  <a:pt x="0" y="735353"/>
                </a:lnTo>
                <a:lnTo>
                  <a:pt x="0" y="0"/>
                </a:lnTo>
                <a:close/>
              </a:path>
            </a:pathLst>
          </a:custGeom>
          <a:blipFill>
            <a:blip>
              <a:extLst>
                <a:ext uri="{96DAC541-7B7A-43D3-8B79-37D633B846F1}">
                  <asvg:svgBlip xmlns:asvg="http://schemas.microsoft.com/office/drawing/2016/SVG/main" r:embed="rId17"/>
                </a:ext>
              </a:extLst>
            </a:blip>
            <a:stretch>
              <a:fillRect/>
            </a:stretch>
          </a:blipFill>
        </p:spPr>
        <p:txBody>
          <a:bodyPr/>
          <a:lstStyle/>
          <a:p>
            <a:endParaRPr lang="ru-UA"/>
          </a:p>
        </p:txBody>
      </p:sp>
      <p:sp>
        <p:nvSpPr>
          <p:cNvPr id="29" name="TextBox 30">
            <a:extLst>
              <a:ext uri="{FF2B5EF4-FFF2-40B4-BE49-F238E27FC236}">
                <a16:creationId xmlns:a16="http://schemas.microsoft.com/office/drawing/2014/main" id="{50FF75CB-C4CB-8455-ED74-AF98CE899EF9}"/>
              </a:ext>
            </a:extLst>
          </p:cNvPr>
          <p:cNvSpPr txBox="1"/>
          <p:nvPr/>
        </p:nvSpPr>
        <p:spPr>
          <a:xfrm>
            <a:off x="2814953" y="819100"/>
            <a:ext cx="14862802" cy="1524000"/>
          </a:xfrm>
          <a:prstGeom prst="rect">
            <a:avLst/>
          </a:prstGeom>
        </p:spPr>
        <p:txBody>
          <a:bodyPr lIns="0" tIns="0" rIns="0" bIns="0" rtlCol="0" anchor="t">
            <a:spAutoFit/>
          </a:bodyPr>
          <a:lstStyle/>
          <a:p>
            <a:pPr algn="l">
              <a:lnSpc>
                <a:spcPts val="12022"/>
              </a:lnSpc>
            </a:pPr>
            <a:r>
              <a:rPr lang="en-US" sz="10018" b="1" dirty="0">
                <a:solidFill>
                  <a:srgbClr val="D12927"/>
                </a:solidFill>
                <a:latin typeface="Lora Bold"/>
                <a:ea typeface="Lora Bold"/>
                <a:cs typeface="Lora Bold"/>
                <a:sym typeface="Lora Bold"/>
              </a:rPr>
              <a:t>ЩО ТАКЕ </a:t>
            </a:r>
            <a:r>
              <a:rPr lang="en-US" sz="10018" b="1" dirty="0">
                <a:solidFill>
                  <a:srgbClr val="9B7E1E"/>
                </a:solidFill>
                <a:latin typeface="Lora Bold"/>
                <a:ea typeface="Lora Bold"/>
                <a:cs typeface="Lora Bold"/>
                <a:sym typeface="Lora Bold"/>
              </a:rPr>
              <a:t>ALMPF </a:t>
            </a:r>
            <a:r>
              <a:rPr lang="en-US" sz="10018" b="1" dirty="0">
                <a:solidFill>
                  <a:srgbClr val="D12927"/>
                </a:solidFill>
                <a:latin typeface="Lora Bold"/>
                <a:ea typeface="Lora Bold"/>
                <a:cs typeface="Lora Bold"/>
                <a:sym typeface="Lora Bold"/>
              </a:rPr>
              <a:t>?</a:t>
            </a:r>
          </a:p>
        </p:txBody>
      </p:sp>
      <p:sp>
        <p:nvSpPr>
          <p:cNvPr id="30" name="TextBox 31">
            <a:extLst>
              <a:ext uri="{FF2B5EF4-FFF2-40B4-BE49-F238E27FC236}">
                <a16:creationId xmlns:a16="http://schemas.microsoft.com/office/drawing/2014/main" id="{091376E0-C711-BD29-E368-7982748DBDF4}"/>
              </a:ext>
            </a:extLst>
          </p:cNvPr>
          <p:cNvSpPr txBox="1"/>
          <p:nvPr/>
        </p:nvSpPr>
        <p:spPr>
          <a:xfrm>
            <a:off x="956757" y="3078474"/>
            <a:ext cx="9449899" cy="2900474"/>
          </a:xfrm>
          <a:prstGeom prst="rect">
            <a:avLst/>
          </a:prstGeom>
        </p:spPr>
        <p:txBody>
          <a:bodyPr lIns="0" tIns="0" rIns="0" bIns="0" rtlCol="0" anchor="t">
            <a:spAutoFit/>
          </a:bodyPr>
          <a:lstStyle/>
          <a:p>
            <a:pPr algn="just">
              <a:lnSpc>
                <a:spcPts val="3779"/>
              </a:lnSpc>
            </a:pPr>
            <a:r>
              <a:rPr lang="en-US" sz="2699" dirty="0">
                <a:solidFill>
                  <a:srgbClr val="000000"/>
                </a:solidFill>
                <a:latin typeface="Cormorant Garamond"/>
                <a:ea typeface="Cormorant Garamond"/>
                <a:cs typeface="Cormorant Garamond"/>
                <a:sym typeface="Cormorant Garamond"/>
              </a:rPr>
              <a:t>Active </a:t>
            </a:r>
            <a:r>
              <a:rPr lang="en-US" sz="2699" dirty="0" err="1">
                <a:solidFill>
                  <a:srgbClr val="000000"/>
                </a:solidFill>
                <a:latin typeface="Cormorant Garamond"/>
                <a:ea typeface="Cormorant Garamond"/>
                <a:cs typeface="Cormorant Garamond"/>
                <a:sym typeface="Cormorant Garamond"/>
              </a:rPr>
              <a:t>Labour</a:t>
            </a:r>
            <a:r>
              <a:rPr lang="en-US" sz="2699" dirty="0">
                <a:solidFill>
                  <a:srgbClr val="000000"/>
                </a:solidFill>
                <a:latin typeface="Cormorant Garamond"/>
                <a:ea typeface="Cormorant Garamond"/>
                <a:cs typeface="Cormorant Garamond"/>
                <a:sym typeface="Cormorant Garamond"/>
              </a:rPr>
              <a:t> Market Policy Facility в </a:t>
            </a:r>
            <a:r>
              <a:rPr lang="en-US" sz="2699" dirty="0" err="1">
                <a:solidFill>
                  <a:srgbClr val="000000"/>
                </a:solidFill>
                <a:latin typeface="Cormorant Garamond"/>
                <a:ea typeface="Cormorant Garamond"/>
                <a:cs typeface="Cormorant Garamond"/>
                <a:sym typeface="Cormorant Garamond"/>
              </a:rPr>
              <a:t>рамках</a:t>
            </a:r>
            <a:r>
              <a:rPr lang="en-US" sz="2699" dirty="0">
                <a:solidFill>
                  <a:srgbClr val="000000"/>
                </a:solidFill>
                <a:latin typeface="Cormorant Garamond"/>
                <a:ea typeface="Cormorant Garamond"/>
                <a:cs typeface="Cormorant Garamond"/>
                <a:sym typeface="Cormorant Garamond"/>
              </a:rPr>
              <a:t> </a:t>
            </a:r>
            <a:r>
              <a:rPr lang="uk-UA" sz="2699" dirty="0">
                <a:solidFill>
                  <a:srgbClr val="000000"/>
                </a:solidFill>
                <a:latin typeface="Cormorant Garamond"/>
                <a:ea typeface="Cormorant Garamond"/>
                <a:cs typeface="Cormorant Garamond"/>
                <a:sym typeface="Cormorant Garamond"/>
              </a:rPr>
              <a:t>Програми</a:t>
            </a:r>
            <a:r>
              <a:rPr lang="en-US" sz="2699" dirty="0">
                <a:solidFill>
                  <a:srgbClr val="000000"/>
                </a:solidFill>
                <a:latin typeface="Cormorant Garamond"/>
                <a:ea typeface="Cormorant Garamond"/>
                <a:cs typeface="Cormorant Garamond"/>
                <a:sym typeface="Cormorant Garamond"/>
              </a:rPr>
              <a:t> BE-Relieve – </a:t>
            </a:r>
            <a:r>
              <a:rPr lang="en-US" sz="2699" dirty="0" err="1">
                <a:solidFill>
                  <a:srgbClr val="000000"/>
                </a:solidFill>
                <a:latin typeface="Cormorant Garamond"/>
                <a:ea typeface="Cormorant Garamond"/>
                <a:cs typeface="Cormorant Garamond"/>
                <a:sym typeface="Cormorant Garamond"/>
              </a:rPr>
              <a:t>це</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механізм</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спрямований</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на</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підтримку</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переходу</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молоді</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та</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безробітних</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з</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навчання</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до</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ринку</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праці</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через</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активну</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політику</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зайнятості</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Він</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фінансує</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проєкти</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які</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розвивають</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професійні</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навички</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відповідно</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до</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потреб</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приватного</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сектору</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впроваджують</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навчання</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на</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робочому</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місці</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та</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сприяють</a:t>
            </a:r>
            <a:r>
              <a:rPr lang="en-US" sz="2699" dirty="0">
                <a:solidFill>
                  <a:srgbClr val="000000"/>
                </a:solidFill>
                <a:latin typeface="Cormorant Garamond"/>
                <a:ea typeface="Cormorant Garamond"/>
                <a:cs typeface="Cormorant Garamond"/>
                <a:sym typeface="Cormorant Garamond"/>
              </a:rPr>
              <a:t> </a:t>
            </a:r>
            <a:r>
              <a:rPr lang="en-US" sz="2699" dirty="0" err="1">
                <a:solidFill>
                  <a:srgbClr val="000000"/>
                </a:solidFill>
                <a:latin typeface="Cormorant Garamond"/>
                <a:ea typeface="Cormorant Garamond"/>
                <a:cs typeface="Cormorant Garamond"/>
                <a:sym typeface="Cormorant Garamond"/>
              </a:rPr>
              <a:t>працевлаштуванню</a:t>
            </a:r>
            <a:r>
              <a:rPr lang="en-US" sz="2699" dirty="0">
                <a:solidFill>
                  <a:srgbClr val="000000"/>
                </a:solidFill>
                <a:latin typeface="Cormorant Garamond"/>
                <a:ea typeface="Cormorant Garamond"/>
                <a:cs typeface="Cormorant Garamond"/>
                <a:sym typeface="Cormorant Garamond"/>
              </a:rPr>
              <a:t>.</a:t>
            </a:r>
          </a:p>
        </p:txBody>
      </p:sp>
      <p:sp>
        <p:nvSpPr>
          <p:cNvPr id="31" name="TextBox 32">
            <a:extLst>
              <a:ext uri="{FF2B5EF4-FFF2-40B4-BE49-F238E27FC236}">
                <a16:creationId xmlns:a16="http://schemas.microsoft.com/office/drawing/2014/main" id="{FEE56F85-B6A1-DCC3-2A5C-71B9A4FF0DDA}"/>
              </a:ext>
            </a:extLst>
          </p:cNvPr>
          <p:cNvSpPr txBox="1"/>
          <p:nvPr/>
        </p:nvSpPr>
        <p:spPr>
          <a:xfrm>
            <a:off x="8445540" y="6604951"/>
            <a:ext cx="4066117" cy="504825"/>
          </a:xfrm>
          <a:prstGeom prst="rect">
            <a:avLst/>
          </a:prstGeom>
        </p:spPr>
        <p:txBody>
          <a:bodyPr lIns="0" tIns="0" rIns="0" bIns="0" rtlCol="0" anchor="t">
            <a:spAutoFit/>
          </a:bodyPr>
          <a:lstStyle/>
          <a:p>
            <a:pPr algn="l">
              <a:lnSpc>
                <a:spcPts val="4199"/>
              </a:lnSpc>
            </a:pPr>
            <a:r>
              <a:rPr lang="en-US" sz="2999" b="1">
                <a:solidFill>
                  <a:srgbClr val="FFFFFF"/>
                </a:solidFill>
                <a:latin typeface="Cormorant Garamond Bold"/>
                <a:ea typeface="Cormorant Garamond Bold"/>
                <a:cs typeface="Cormorant Garamond Bold"/>
                <a:sym typeface="Cormorant Garamond Bold"/>
              </a:rPr>
              <a:t>МЕТА</a:t>
            </a:r>
          </a:p>
        </p:txBody>
      </p:sp>
      <p:sp>
        <p:nvSpPr>
          <p:cNvPr id="32" name="TextBox 33">
            <a:extLst>
              <a:ext uri="{FF2B5EF4-FFF2-40B4-BE49-F238E27FC236}">
                <a16:creationId xmlns:a16="http://schemas.microsoft.com/office/drawing/2014/main" id="{C54AB57D-07F1-A84C-AEE5-5B0631CFE62E}"/>
              </a:ext>
            </a:extLst>
          </p:cNvPr>
          <p:cNvSpPr txBox="1"/>
          <p:nvPr/>
        </p:nvSpPr>
        <p:spPr>
          <a:xfrm>
            <a:off x="13863415" y="6693716"/>
            <a:ext cx="4066117" cy="504825"/>
          </a:xfrm>
          <a:prstGeom prst="rect">
            <a:avLst/>
          </a:prstGeom>
        </p:spPr>
        <p:txBody>
          <a:bodyPr lIns="0" tIns="0" rIns="0" bIns="0" rtlCol="0" anchor="t">
            <a:spAutoFit/>
          </a:bodyPr>
          <a:lstStyle/>
          <a:p>
            <a:pPr algn="l">
              <a:lnSpc>
                <a:spcPts val="4199"/>
              </a:lnSpc>
            </a:pPr>
            <a:r>
              <a:rPr lang="en-US" sz="2999" b="1">
                <a:solidFill>
                  <a:srgbClr val="FFFFFF"/>
                </a:solidFill>
                <a:latin typeface="Cormorant Garamond Bold"/>
                <a:ea typeface="Cormorant Garamond Bold"/>
                <a:cs typeface="Cormorant Garamond Bold"/>
                <a:sym typeface="Cormorant Garamond Bold"/>
              </a:rPr>
              <a:t>ПІДХІД</a:t>
            </a:r>
          </a:p>
        </p:txBody>
      </p:sp>
      <p:sp>
        <p:nvSpPr>
          <p:cNvPr id="33" name="TextBox 34">
            <a:extLst>
              <a:ext uri="{FF2B5EF4-FFF2-40B4-BE49-F238E27FC236}">
                <a16:creationId xmlns:a16="http://schemas.microsoft.com/office/drawing/2014/main" id="{F220F511-EF66-C4AA-9C86-C3D185CBDF3C}"/>
              </a:ext>
            </a:extLst>
          </p:cNvPr>
          <p:cNvSpPr txBox="1"/>
          <p:nvPr/>
        </p:nvSpPr>
        <p:spPr>
          <a:xfrm>
            <a:off x="12027274" y="3256526"/>
            <a:ext cx="5774328" cy="504825"/>
          </a:xfrm>
          <a:prstGeom prst="rect">
            <a:avLst/>
          </a:prstGeom>
        </p:spPr>
        <p:txBody>
          <a:bodyPr lIns="0" tIns="0" rIns="0" bIns="0" rtlCol="0" anchor="t">
            <a:spAutoFit/>
          </a:bodyPr>
          <a:lstStyle/>
          <a:p>
            <a:pPr algn="l">
              <a:lnSpc>
                <a:spcPts val="4199"/>
              </a:lnSpc>
            </a:pPr>
            <a:r>
              <a:rPr lang="en-US" sz="2999" b="1">
                <a:solidFill>
                  <a:srgbClr val="FFFFFF"/>
                </a:solidFill>
                <a:latin typeface="Cormorant Garamond Bold"/>
                <a:ea typeface="Cormorant Garamond Bold"/>
                <a:cs typeface="Cormorant Garamond Bold"/>
                <a:sym typeface="Cormorant Garamond Bold"/>
              </a:rPr>
              <a:t>КОНТЕКСТ</a:t>
            </a:r>
          </a:p>
        </p:txBody>
      </p:sp>
      <p:sp>
        <p:nvSpPr>
          <p:cNvPr id="34" name="TextBox 35">
            <a:extLst>
              <a:ext uri="{FF2B5EF4-FFF2-40B4-BE49-F238E27FC236}">
                <a16:creationId xmlns:a16="http://schemas.microsoft.com/office/drawing/2014/main" id="{20074A48-480D-C9F6-A1E2-99B3082BA4D7}"/>
              </a:ext>
            </a:extLst>
          </p:cNvPr>
          <p:cNvSpPr txBox="1"/>
          <p:nvPr/>
        </p:nvSpPr>
        <p:spPr>
          <a:xfrm>
            <a:off x="11089366" y="4043382"/>
            <a:ext cx="5942751" cy="1774268"/>
          </a:xfrm>
          <a:prstGeom prst="rect">
            <a:avLst/>
          </a:prstGeom>
        </p:spPr>
        <p:txBody>
          <a:bodyPr lIns="0" tIns="0" rIns="0" bIns="0" rtlCol="0" anchor="t">
            <a:spAutoFit/>
          </a:bodyPr>
          <a:lstStyle/>
          <a:p>
            <a:pPr algn="just">
              <a:lnSpc>
                <a:spcPts val="3499"/>
              </a:lnSpc>
            </a:pPr>
            <a:r>
              <a:rPr lang="en-US" sz="2499" dirty="0" err="1">
                <a:solidFill>
                  <a:srgbClr val="000000"/>
                </a:solidFill>
                <a:latin typeface="Cormorant Garamond"/>
                <a:ea typeface="Cormorant Garamond"/>
                <a:cs typeface="Cormorant Garamond"/>
                <a:sym typeface="Cormorant Garamond"/>
              </a:rPr>
              <a:t>Програма</a:t>
            </a:r>
            <a:r>
              <a:rPr lang="en-US" sz="2499" dirty="0">
                <a:solidFill>
                  <a:srgbClr val="000000"/>
                </a:solidFill>
                <a:latin typeface="Cormorant Garamond"/>
                <a:ea typeface="Cormorant Garamond"/>
                <a:cs typeface="Cormorant Garamond"/>
                <a:sym typeface="Cormorant Garamond"/>
              </a:rPr>
              <a:t> BE-Relieve Ukraine </a:t>
            </a:r>
            <a:r>
              <a:rPr lang="uk-UA" sz="2499" dirty="0">
                <a:solidFill>
                  <a:srgbClr val="000000"/>
                </a:solidFill>
                <a:latin typeface="Cormorant Garamond"/>
                <a:ea typeface="Cormorant Garamond"/>
                <a:cs typeface="Cormorant Garamond"/>
                <a:sym typeface="Cormorant Garamond"/>
              </a:rPr>
              <a:t>з бюджетом</a:t>
            </a:r>
            <a:r>
              <a:rPr lang="en-US" sz="2499" dirty="0">
                <a:solidFill>
                  <a:srgbClr val="000000"/>
                </a:solidFill>
                <a:latin typeface="Cormorant Garamond"/>
                <a:ea typeface="Cormorant Garamond"/>
                <a:cs typeface="Cormorant Garamond"/>
                <a:sym typeface="Cormorant Garamond"/>
              </a:rPr>
              <a:t> 150 </a:t>
            </a:r>
            <a:r>
              <a:rPr lang="en-US" sz="2499" dirty="0" err="1">
                <a:solidFill>
                  <a:srgbClr val="000000"/>
                </a:solidFill>
                <a:latin typeface="Cormorant Garamond"/>
                <a:ea typeface="Cormorant Garamond"/>
                <a:cs typeface="Cormorant Garamond"/>
                <a:sym typeface="Cormorant Garamond"/>
              </a:rPr>
              <a:t>млн</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євро</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підтримує</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відновлення</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України</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зосереджуючись</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на</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інфраструктурі</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охороні</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здоров'я</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та</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зайнятості</a:t>
            </a:r>
            <a:r>
              <a:rPr lang="en-US" sz="2499" dirty="0">
                <a:solidFill>
                  <a:srgbClr val="000000"/>
                </a:solidFill>
                <a:latin typeface="Cormorant Garamond"/>
                <a:ea typeface="Cormorant Garamond"/>
                <a:cs typeface="Cormorant Garamond"/>
                <a:sym typeface="Cormorant Garamond"/>
              </a:rPr>
              <a:t>.</a:t>
            </a:r>
          </a:p>
        </p:txBody>
      </p:sp>
      <p:sp>
        <p:nvSpPr>
          <p:cNvPr id="35" name="TextBox 36">
            <a:extLst>
              <a:ext uri="{FF2B5EF4-FFF2-40B4-BE49-F238E27FC236}">
                <a16:creationId xmlns:a16="http://schemas.microsoft.com/office/drawing/2014/main" id="{4261F709-7C52-60E2-9441-B79ABD651EAA}"/>
              </a:ext>
            </a:extLst>
          </p:cNvPr>
          <p:cNvSpPr txBox="1"/>
          <p:nvPr/>
        </p:nvSpPr>
        <p:spPr>
          <a:xfrm>
            <a:off x="7603259" y="7331179"/>
            <a:ext cx="4424015" cy="2223109"/>
          </a:xfrm>
          <a:prstGeom prst="rect">
            <a:avLst/>
          </a:prstGeom>
        </p:spPr>
        <p:txBody>
          <a:bodyPr lIns="0" tIns="0" rIns="0" bIns="0" rtlCol="0" anchor="t">
            <a:spAutoFit/>
          </a:bodyPr>
          <a:lstStyle/>
          <a:p>
            <a:pPr algn="just">
              <a:lnSpc>
                <a:spcPts val="3499"/>
              </a:lnSpc>
            </a:pPr>
            <a:r>
              <a:rPr lang="en-US" sz="2499" dirty="0">
                <a:solidFill>
                  <a:srgbClr val="000000"/>
                </a:solidFill>
                <a:latin typeface="Cormorant Garamond"/>
                <a:ea typeface="Cormorant Garamond"/>
                <a:cs typeface="Cormorant Garamond"/>
                <a:sym typeface="Cormorant Garamond"/>
              </a:rPr>
              <a:t>ALMPF </a:t>
            </a:r>
            <a:r>
              <a:rPr lang="en-US" sz="2499" dirty="0" err="1">
                <a:solidFill>
                  <a:srgbClr val="000000"/>
                </a:solidFill>
                <a:latin typeface="Cormorant Garamond"/>
                <a:ea typeface="Cormorant Garamond"/>
                <a:cs typeface="Cormorant Garamond"/>
                <a:sym typeface="Cormorant Garamond"/>
              </a:rPr>
              <a:t>посилює</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існуючі</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механізми</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активної</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політики</a:t>
            </a:r>
            <a:r>
              <a:rPr lang="en-US" sz="2499" dirty="0">
                <a:solidFill>
                  <a:srgbClr val="000000"/>
                </a:solidFill>
                <a:latin typeface="Cormorant Garamond"/>
                <a:ea typeface="Cormorant Garamond"/>
                <a:cs typeface="Cormorant Garamond"/>
                <a:sym typeface="Cormorant Garamond"/>
              </a:rPr>
              <a:t> </a:t>
            </a:r>
            <a:r>
              <a:rPr lang="uk-UA" sz="2499" dirty="0">
                <a:solidFill>
                  <a:srgbClr val="000000"/>
                </a:solidFill>
                <a:latin typeface="Cormorant Garamond"/>
                <a:ea typeface="Cormorant Garamond"/>
                <a:cs typeface="Cormorant Garamond"/>
                <a:sym typeface="Cormorant Garamond"/>
              </a:rPr>
              <a:t>зайнятості населення</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для</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сприяння</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переходу</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від</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навчання</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до</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працевлаштування</a:t>
            </a:r>
            <a:r>
              <a:rPr lang="en-US" sz="2499" dirty="0">
                <a:solidFill>
                  <a:srgbClr val="000000"/>
                </a:solidFill>
                <a:latin typeface="Cormorant Garamond"/>
                <a:ea typeface="Cormorant Garamond"/>
                <a:cs typeface="Cormorant Garamond"/>
                <a:sym typeface="Cormorant Garamond"/>
              </a:rPr>
              <a:t>.</a:t>
            </a:r>
          </a:p>
        </p:txBody>
      </p:sp>
      <p:sp>
        <p:nvSpPr>
          <p:cNvPr id="36" name="TextBox 37">
            <a:extLst>
              <a:ext uri="{FF2B5EF4-FFF2-40B4-BE49-F238E27FC236}">
                <a16:creationId xmlns:a16="http://schemas.microsoft.com/office/drawing/2014/main" id="{218DBB74-CCE6-936D-E45F-C83ED8646D64}"/>
              </a:ext>
            </a:extLst>
          </p:cNvPr>
          <p:cNvSpPr txBox="1"/>
          <p:nvPr/>
        </p:nvSpPr>
        <p:spPr>
          <a:xfrm>
            <a:off x="12729344" y="7378827"/>
            <a:ext cx="5133490" cy="1774268"/>
          </a:xfrm>
          <a:prstGeom prst="rect">
            <a:avLst/>
          </a:prstGeom>
        </p:spPr>
        <p:txBody>
          <a:bodyPr wrap="square" lIns="0" tIns="0" rIns="0" bIns="0" rtlCol="0" anchor="t">
            <a:spAutoFit/>
          </a:bodyPr>
          <a:lstStyle/>
          <a:p>
            <a:pPr algn="just">
              <a:lnSpc>
                <a:spcPts val="3499"/>
              </a:lnSpc>
            </a:pPr>
            <a:r>
              <a:rPr lang="en-US" sz="2499" dirty="0" err="1">
                <a:solidFill>
                  <a:srgbClr val="000000"/>
                </a:solidFill>
                <a:latin typeface="Cormorant Garamond"/>
                <a:ea typeface="Cormorant Garamond"/>
                <a:cs typeface="Cormorant Garamond"/>
                <a:sym typeface="Cormorant Garamond"/>
              </a:rPr>
              <a:t>Механізм</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працюватиме</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через</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цільові</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конкурси</a:t>
            </a:r>
            <a:r>
              <a:rPr lang="en-US" sz="2499" dirty="0">
                <a:solidFill>
                  <a:srgbClr val="000000"/>
                </a:solidFill>
                <a:latin typeface="Cormorant Garamond"/>
                <a:ea typeface="Cormorant Garamond"/>
                <a:cs typeface="Cormorant Garamond"/>
                <a:sym typeface="Cormorant Garamond"/>
              </a:rPr>
              <a:t> </a:t>
            </a:r>
            <a:r>
              <a:rPr lang="uk-UA" sz="2499" dirty="0">
                <a:solidFill>
                  <a:srgbClr val="000000"/>
                </a:solidFill>
                <a:latin typeface="Cormorant Garamond"/>
                <a:ea typeface="Cormorant Garamond"/>
                <a:cs typeface="Cormorant Garamond"/>
                <a:sym typeface="Cormorant Garamond"/>
              </a:rPr>
              <a:t>проєктних заявок</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забезпечуючи</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фінансування</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найкращих</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та</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най</a:t>
            </a:r>
            <a:r>
              <a:rPr lang="uk-UA" sz="2499" dirty="0">
                <a:solidFill>
                  <a:srgbClr val="000000"/>
                </a:solidFill>
                <a:latin typeface="Cormorant Garamond"/>
                <a:ea typeface="Cormorant Garamond"/>
                <a:cs typeface="Cormorant Garamond"/>
                <a:sym typeface="Cormorant Garamond"/>
              </a:rPr>
              <a:t>більш </a:t>
            </a:r>
            <a:r>
              <a:rPr lang="en-US" sz="2499" dirty="0" err="1">
                <a:solidFill>
                  <a:srgbClr val="000000"/>
                </a:solidFill>
                <a:latin typeface="Cormorant Garamond"/>
                <a:ea typeface="Cormorant Garamond"/>
                <a:cs typeface="Cormorant Garamond"/>
                <a:sym typeface="Cormorant Garamond"/>
              </a:rPr>
              <a:t>ефекти</a:t>
            </a:r>
            <a:r>
              <a:rPr lang="uk-UA" sz="2499" dirty="0" err="1">
                <a:solidFill>
                  <a:srgbClr val="000000"/>
                </a:solidFill>
                <a:latin typeface="Cormorant Garamond"/>
                <a:ea typeface="Cormorant Garamond"/>
                <a:cs typeface="Cormorant Garamond"/>
                <a:sym typeface="Cormorant Garamond"/>
              </a:rPr>
              <a:t>вн</a:t>
            </a:r>
            <a:r>
              <a:rPr lang="en-US" sz="2499" dirty="0" err="1">
                <a:solidFill>
                  <a:srgbClr val="000000"/>
                </a:solidFill>
                <a:latin typeface="Cormorant Garamond"/>
                <a:ea typeface="Cormorant Garamond"/>
                <a:cs typeface="Cormorant Garamond"/>
                <a:sym typeface="Cormorant Garamond"/>
              </a:rPr>
              <a:t>их</a:t>
            </a:r>
            <a:r>
              <a:rPr lang="en-US" sz="2499" dirty="0">
                <a:solidFill>
                  <a:srgbClr val="000000"/>
                </a:solidFill>
                <a:latin typeface="Cormorant Garamond"/>
                <a:ea typeface="Cormorant Garamond"/>
                <a:cs typeface="Cormorant Garamond"/>
                <a:sym typeface="Cormorant Garamond"/>
              </a:rPr>
              <a:t> </a:t>
            </a:r>
            <a:r>
              <a:rPr lang="en-US" sz="2499" dirty="0" err="1">
                <a:solidFill>
                  <a:srgbClr val="000000"/>
                </a:solidFill>
                <a:latin typeface="Cormorant Garamond"/>
                <a:ea typeface="Cormorant Garamond"/>
                <a:cs typeface="Cormorant Garamond"/>
                <a:sym typeface="Cormorant Garamond"/>
              </a:rPr>
              <a:t>ініціатив</a:t>
            </a:r>
            <a:r>
              <a:rPr lang="en-US" sz="2499" dirty="0">
                <a:solidFill>
                  <a:srgbClr val="000000"/>
                </a:solidFill>
                <a:latin typeface="Cormorant Garamond"/>
                <a:ea typeface="Cormorant Garamond"/>
                <a:cs typeface="Cormorant Garamond"/>
                <a:sym typeface="Cormorant Garamond"/>
              </a:rPr>
              <a:t>.</a:t>
            </a:r>
          </a:p>
        </p:txBody>
      </p:sp>
    </p:spTree>
    <p:extLst>
      <p:ext uri="{BB962C8B-B14F-4D97-AF65-F5344CB8AC3E}">
        <p14:creationId xmlns:p14="http://schemas.microsoft.com/office/powerpoint/2010/main" val="1238053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A7400B5-D805-4F2B-2E7F-1543F1C4A4BD}"/>
              </a:ext>
            </a:extLst>
          </p:cNvPr>
          <p:cNvGrpSpPr/>
          <p:nvPr/>
        </p:nvGrpSpPr>
        <p:grpSpPr>
          <a:xfrm>
            <a:off x="15565887" y="2419329"/>
            <a:ext cx="1516811" cy="1624445"/>
            <a:chOff x="0" y="0"/>
            <a:chExt cx="2022415" cy="2165926"/>
          </a:xfrm>
        </p:grpSpPr>
        <p:sp>
          <p:nvSpPr>
            <p:cNvPr id="3" name="Freeform 3">
              <a:extLst>
                <a:ext uri="{FF2B5EF4-FFF2-40B4-BE49-F238E27FC236}">
                  <a16:creationId xmlns:a16="http://schemas.microsoft.com/office/drawing/2014/main" id="{B706D0A7-CCC1-9D1A-7A85-AF1E5305F2AA}"/>
                </a:ext>
              </a:extLst>
            </p:cNvPr>
            <p:cNvSpPr/>
            <p:nvPr/>
          </p:nvSpPr>
          <p:spPr>
            <a:xfrm>
              <a:off x="1701754" y="922973"/>
              <a:ext cx="318495" cy="319980"/>
            </a:xfrm>
            <a:custGeom>
              <a:avLst/>
              <a:gdLst/>
              <a:ahLst/>
              <a:cxnLst/>
              <a:rect l="l" t="t" r="r" b="b"/>
              <a:pathLst>
                <a:path w="318495" h="319980">
                  <a:moveTo>
                    <a:pt x="0" y="0"/>
                  </a:moveTo>
                  <a:lnTo>
                    <a:pt x="318495" y="0"/>
                  </a:lnTo>
                  <a:lnTo>
                    <a:pt x="318495" y="319980"/>
                  </a:lnTo>
                  <a:lnTo>
                    <a:pt x="0" y="319980"/>
                  </a:lnTo>
                  <a:lnTo>
                    <a:pt x="0" y="0"/>
                  </a:lnTo>
                  <a:close/>
                </a:path>
              </a:pathLst>
            </a:custGeom>
            <a:blipFill>
              <a:blip>
                <a:alphaModFix amt="19999"/>
                <a:extLst>
                  <a:ext uri="{96DAC541-7B7A-43D3-8B79-37D633B846F1}">
                    <asvg:svgBlip xmlns:asvg="http://schemas.microsoft.com/office/drawing/2016/SVG/main" r:embed="rId2"/>
                  </a:ext>
                </a:extLst>
              </a:blip>
              <a:stretch>
                <a:fillRect l="-366946" t="-280857" r="-147870" b="-68171"/>
              </a:stretch>
            </a:blipFill>
          </p:spPr>
          <p:txBody>
            <a:bodyPr/>
            <a:lstStyle/>
            <a:p>
              <a:endParaRPr lang="ru-UA"/>
            </a:p>
          </p:txBody>
        </p:sp>
        <p:sp>
          <p:nvSpPr>
            <p:cNvPr id="4" name="Freeform 4">
              <a:extLst>
                <a:ext uri="{FF2B5EF4-FFF2-40B4-BE49-F238E27FC236}">
                  <a16:creationId xmlns:a16="http://schemas.microsoft.com/office/drawing/2014/main" id="{D8B96B1E-B8D1-1514-66DD-A17ED95BB599}"/>
                </a:ext>
              </a:extLst>
            </p:cNvPr>
            <p:cNvSpPr/>
            <p:nvPr/>
          </p:nvSpPr>
          <p:spPr>
            <a:xfrm>
              <a:off x="0" y="0"/>
              <a:ext cx="320824" cy="319980"/>
            </a:xfrm>
            <a:custGeom>
              <a:avLst/>
              <a:gdLst/>
              <a:ahLst/>
              <a:cxnLst/>
              <a:rect l="l" t="t" r="r" b="b"/>
              <a:pathLst>
                <a:path w="320824" h="319980">
                  <a:moveTo>
                    <a:pt x="0" y="0"/>
                  </a:moveTo>
                  <a:lnTo>
                    <a:pt x="320824" y="0"/>
                  </a:lnTo>
                  <a:lnTo>
                    <a:pt x="320824" y="319980"/>
                  </a:lnTo>
                  <a:lnTo>
                    <a:pt x="0" y="319980"/>
                  </a:lnTo>
                  <a:lnTo>
                    <a:pt x="0" y="0"/>
                  </a:lnTo>
                  <a:close/>
                </a:path>
              </a:pathLst>
            </a:custGeom>
            <a:blipFill>
              <a:blip>
                <a:alphaModFix amt="19999"/>
                <a:extLst>
                  <a:ext uri="{96DAC541-7B7A-43D3-8B79-37D633B846F1}">
                    <asvg:svgBlip xmlns:asvg="http://schemas.microsoft.com/office/drawing/2016/SVG/main" r:embed="rId3"/>
                  </a:ext>
                </a:extLst>
              </a:blip>
              <a:stretch>
                <a:fillRect l="-311713" t="-81960" r="-508791" b="-740973"/>
              </a:stretch>
            </a:blipFill>
          </p:spPr>
          <p:txBody>
            <a:bodyPr/>
            <a:lstStyle/>
            <a:p>
              <a:endParaRPr lang="ru-UA"/>
            </a:p>
          </p:txBody>
        </p:sp>
        <p:sp>
          <p:nvSpPr>
            <p:cNvPr id="5" name="Freeform 5">
              <a:extLst>
                <a:ext uri="{FF2B5EF4-FFF2-40B4-BE49-F238E27FC236}">
                  <a16:creationId xmlns:a16="http://schemas.microsoft.com/office/drawing/2014/main" id="{089A9B6F-B344-F8B1-651F-0F3D38AABA17}"/>
                </a:ext>
              </a:extLst>
            </p:cNvPr>
            <p:cNvSpPr/>
            <p:nvPr/>
          </p:nvSpPr>
          <p:spPr>
            <a:xfrm>
              <a:off x="851052" y="0"/>
              <a:ext cx="318384" cy="319980"/>
            </a:xfrm>
            <a:custGeom>
              <a:avLst/>
              <a:gdLst/>
              <a:ahLst/>
              <a:cxnLst/>
              <a:rect l="l" t="t" r="r" b="b"/>
              <a:pathLst>
                <a:path w="318384" h="319980">
                  <a:moveTo>
                    <a:pt x="0" y="0"/>
                  </a:moveTo>
                  <a:lnTo>
                    <a:pt x="318384" y="0"/>
                  </a:lnTo>
                  <a:lnTo>
                    <a:pt x="318384" y="319980"/>
                  </a:lnTo>
                  <a:lnTo>
                    <a:pt x="0" y="319980"/>
                  </a:lnTo>
                  <a:lnTo>
                    <a:pt x="0" y="0"/>
                  </a:lnTo>
                  <a:close/>
                </a:path>
              </a:pathLst>
            </a:custGeom>
            <a:blipFill>
              <a:blip>
                <a:alphaModFix amt="19999"/>
                <a:extLst>
                  <a:ext uri="{96DAC541-7B7A-43D3-8B79-37D633B846F1}">
                    <asvg:svgBlip xmlns:asvg="http://schemas.microsoft.com/office/drawing/2016/SVG/main" r:embed="rId4"/>
                  </a:ext>
                </a:extLst>
              </a:blip>
              <a:stretch>
                <a:fillRect l="-544057" t="-64815" r="-279921" b="-754554"/>
              </a:stretch>
            </a:blipFill>
          </p:spPr>
          <p:txBody>
            <a:bodyPr/>
            <a:lstStyle/>
            <a:p>
              <a:endParaRPr lang="ru-UA"/>
            </a:p>
          </p:txBody>
        </p:sp>
        <p:sp>
          <p:nvSpPr>
            <p:cNvPr id="6" name="Freeform 6">
              <a:extLst>
                <a:ext uri="{FF2B5EF4-FFF2-40B4-BE49-F238E27FC236}">
                  <a16:creationId xmlns:a16="http://schemas.microsoft.com/office/drawing/2014/main" id="{054F19E1-B3EB-158F-BCE9-943E747475D1}"/>
                </a:ext>
              </a:extLst>
            </p:cNvPr>
            <p:cNvSpPr/>
            <p:nvPr/>
          </p:nvSpPr>
          <p:spPr>
            <a:xfrm>
              <a:off x="1699664" y="0"/>
              <a:ext cx="319388" cy="319980"/>
            </a:xfrm>
            <a:custGeom>
              <a:avLst/>
              <a:gdLst/>
              <a:ahLst/>
              <a:cxnLst/>
              <a:rect l="l" t="t" r="r" b="b"/>
              <a:pathLst>
                <a:path w="319388" h="319980">
                  <a:moveTo>
                    <a:pt x="0" y="0"/>
                  </a:moveTo>
                  <a:lnTo>
                    <a:pt x="319388" y="0"/>
                  </a:lnTo>
                  <a:lnTo>
                    <a:pt x="319388" y="319980"/>
                  </a:lnTo>
                  <a:lnTo>
                    <a:pt x="0" y="319980"/>
                  </a:lnTo>
                  <a:lnTo>
                    <a:pt x="0" y="0"/>
                  </a:lnTo>
                  <a:close/>
                </a:path>
              </a:pathLst>
            </a:custGeom>
            <a:blipFill>
              <a:blip>
                <a:alphaModFix amt="19999"/>
                <a:extLst>
                  <a:ext uri="{96DAC541-7B7A-43D3-8B79-37D633B846F1}">
                    <asvg:svgBlip xmlns:asvg="http://schemas.microsoft.com/office/drawing/2016/SVG/main" r:embed="rId5"/>
                  </a:ext>
                </a:extLst>
              </a:blip>
              <a:stretch>
                <a:fillRect l="-131852" t="-329849" r="-231447" b="-32593"/>
              </a:stretch>
            </a:blipFill>
          </p:spPr>
          <p:txBody>
            <a:bodyPr/>
            <a:lstStyle/>
            <a:p>
              <a:endParaRPr lang="ru-UA"/>
            </a:p>
          </p:txBody>
        </p:sp>
        <p:sp>
          <p:nvSpPr>
            <p:cNvPr id="7" name="Freeform 7">
              <a:extLst>
                <a:ext uri="{FF2B5EF4-FFF2-40B4-BE49-F238E27FC236}">
                  <a16:creationId xmlns:a16="http://schemas.microsoft.com/office/drawing/2014/main" id="{627CB2C9-CA91-0CC1-47D5-6A232B4219AE}"/>
                </a:ext>
              </a:extLst>
            </p:cNvPr>
            <p:cNvSpPr/>
            <p:nvPr/>
          </p:nvSpPr>
          <p:spPr>
            <a:xfrm>
              <a:off x="0" y="1845946"/>
              <a:ext cx="319980" cy="319980"/>
            </a:xfrm>
            <a:custGeom>
              <a:avLst/>
              <a:gdLst/>
              <a:ahLst/>
              <a:cxnLst/>
              <a:rect l="l" t="t" r="r" b="b"/>
              <a:pathLst>
                <a:path w="319980" h="319980">
                  <a:moveTo>
                    <a:pt x="0" y="0"/>
                  </a:moveTo>
                  <a:lnTo>
                    <a:pt x="319980" y="0"/>
                  </a:lnTo>
                  <a:lnTo>
                    <a:pt x="319980" y="319980"/>
                  </a:lnTo>
                  <a:lnTo>
                    <a:pt x="0" y="319980"/>
                  </a:lnTo>
                  <a:lnTo>
                    <a:pt x="0" y="0"/>
                  </a:lnTo>
                  <a:close/>
                </a:path>
              </a:pathLst>
            </a:custGeom>
            <a:blipFill>
              <a:blip>
                <a:alphaModFix amt="19999"/>
                <a:extLst>
                  <a:ext uri="{96DAC541-7B7A-43D3-8B79-37D633B846F1}">
                    <asvg:svgBlip xmlns:asvg="http://schemas.microsoft.com/office/drawing/2016/SVG/main" r:embed="rId6"/>
                  </a:ext>
                </a:extLst>
              </a:blip>
              <a:stretch>
                <a:fillRect l="-603968" t="-64500" r="-211846" b="-751314"/>
              </a:stretch>
            </a:blipFill>
          </p:spPr>
          <p:txBody>
            <a:bodyPr/>
            <a:lstStyle/>
            <a:p>
              <a:endParaRPr lang="ru-UA"/>
            </a:p>
          </p:txBody>
        </p:sp>
        <p:sp>
          <p:nvSpPr>
            <p:cNvPr id="8" name="Freeform 8">
              <a:extLst>
                <a:ext uri="{FF2B5EF4-FFF2-40B4-BE49-F238E27FC236}">
                  <a16:creationId xmlns:a16="http://schemas.microsoft.com/office/drawing/2014/main" id="{A07A948F-5770-AEB6-284D-4186BD9F3ED5}"/>
                </a:ext>
              </a:extLst>
            </p:cNvPr>
            <p:cNvSpPr/>
            <p:nvPr/>
          </p:nvSpPr>
          <p:spPr>
            <a:xfrm>
              <a:off x="1701090" y="1845946"/>
              <a:ext cx="321324" cy="319980"/>
            </a:xfrm>
            <a:custGeom>
              <a:avLst/>
              <a:gdLst/>
              <a:ahLst/>
              <a:cxnLst/>
              <a:rect l="l" t="t" r="r" b="b"/>
              <a:pathLst>
                <a:path w="321324" h="319980">
                  <a:moveTo>
                    <a:pt x="0" y="0"/>
                  </a:moveTo>
                  <a:lnTo>
                    <a:pt x="321325" y="0"/>
                  </a:lnTo>
                  <a:lnTo>
                    <a:pt x="321325" y="319980"/>
                  </a:lnTo>
                  <a:lnTo>
                    <a:pt x="0" y="319980"/>
                  </a:lnTo>
                  <a:lnTo>
                    <a:pt x="0" y="0"/>
                  </a:lnTo>
                  <a:close/>
                </a:path>
              </a:pathLst>
            </a:custGeom>
            <a:blipFill>
              <a:blip>
                <a:alphaModFix amt="19999"/>
                <a:extLst>
                  <a:ext uri="{96DAC541-7B7A-43D3-8B79-37D633B846F1}">
                    <asvg:svgBlip xmlns:asvg="http://schemas.microsoft.com/office/drawing/2016/SVG/main" r:embed="rId7"/>
                  </a:ext>
                </a:extLst>
              </a:blip>
              <a:stretch>
                <a:fillRect l="-654973" t="-65264" r="-163084" b="-756651"/>
              </a:stretch>
            </a:blipFill>
          </p:spPr>
          <p:txBody>
            <a:bodyPr/>
            <a:lstStyle/>
            <a:p>
              <a:endParaRPr lang="ru-UA"/>
            </a:p>
          </p:txBody>
        </p:sp>
        <p:sp>
          <p:nvSpPr>
            <p:cNvPr id="9" name="Freeform 9">
              <a:extLst>
                <a:ext uri="{FF2B5EF4-FFF2-40B4-BE49-F238E27FC236}">
                  <a16:creationId xmlns:a16="http://schemas.microsoft.com/office/drawing/2014/main" id="{8A2FC954-A451-D7DF-A874-48CC83BCFCE9}"/>
                </a:ext>
              </a:extLst>
            </p:cNvPr>
            <p:cNvSpPr/>
            <p:nvPr/>
          </p:nvSpPr>
          <p:spPr>
            <a:xfrm>
              <a:off x="850208" y="1845946"/>
              <a:ext cx="320655" cy="319980"/>
            </a:xfrm>
            <a:custGeom>
              <a:avLst/>
              <a:gdLst/>
              <a:ahLst/>
              <a:cxnLst/>
              <a:rect l="l" t="t" r="r" b="b"/>
              <a:pathLst>
                <a:path w="320655" h="319980">
                  <a:moveTo>
                    <a:pt x="0" y="0"/>
                  </a:moveTo>
                  <a:lnTo>
                    <a:pt x="320655" y="0"/>
                  </a:lnTo>
                  <a:lnTo>
                    <a:pt x="320655" y="319980"/>
                  </a:lnTo>
                  <a:lnTo>
                    <a:pt x="0" y="319980"/>
                  </a:lnTo>
                  <a:lnTo>
                    <a:pt x="0" y="0"/>
                  </a:lnTo>
                  <a:close/>
                </a:path>
              </a:pathLst>
            </a:custGeom>
            <a:blipFill>
              <a:blip>
                <a:alphaModFix amt="19999"/>
                <a:extLst>
                  <a:ext uri="{96DAC541-7B7A-43D3-8B79-37D633B846F1}">
                    <asvg:svgBlip xmlns:asvg="http://schemas.microsoft.com/office/drawing/2016/SVG/main" r:embed="rId8"/>
                  </a:ext>
                </a:extLst>
              </a:blip>
              <a:stretch>
                <a:fillRect l="-361649" t="-346209" r="-361815" b="-478387"/>
              </a:stretch>
            </a:blipFill>
          </p:spPr>
          <p:txBody>
            <a:bodyPr/>
            <a:lstStyle/>
            <a:p>
              <a:endParaRPr lang="ru-UA"/>
            </a:p>
          </p:txBody>
        </p:sp>
        <p:sp>
          <p:nvSpPr>
            <p:cNvPr id="10" name="Freeform 10">
              <a:extLst>
                <a:ext uri="{FF2B5EF4-FFF2-40B4-BE49-F238E27FC236}">
                  <a16:creationId xmlns:a16="http://schemas.microsoft.com/office/drawing/2014/main" id="{511F8061-FB4F-71F5-E62A-4B17EEF1FBE6}"/>
                </a:ext>
              </a:extLst>
            </p:cNvPr>
            <p:cNvSpPr/>
            <p:nvPr/>
          </p:nvSpPr>
          <p:spPr>
            <a:xfrm>
              <a:off x="0" y="922973"/>
              <a:ext cx="319980" cy="319980"/>
            </a:xfrm>
            <a:custGeom>
              <a:avLst/>
              <a:gdLst/>
              <a:ahLst/>
              <a:cxnLst/>
              <a:rect l="l" t="t" r="r" b="b"/>
              <a:pathLst>
                <a:path w="319980" h="319980">
                  <a:moveTo>
                    <a:pt x="0" y="0"/>
                  </a:moveTo>
                  <a:lnTo>
                    <a:pt x="319980" y="0"/>
                  </a:lnTo>
                  <a:lnTo>
                    <a:pt x="319980" y="319980"/>
                  </a:lnTo>
                  <a:lnTo>
                    <a:pt x="0" y="319980"/>
                  </a:lnTo>
                  <a:lnTo>
                    <a:pt x="0" y="0"/>
                  </a:lnTo>
                  <a:close/>
                </a:path>
              </a:pathLst>
            </a:custGeom>
            <a:blipFill>
              <a:blip>
                <a:alphaModFix amt="19999"/>
                <a:extLst>
                  <a:ext uri="{96DAC541-7B7A-43D3-8B79-37D633B846F1}">
                    <asvg:svgBlip xmlns:asvg="http://schemas.microsoft.com/office/drawing/2016/SVG/main" r:embed="rId9"/>
                  </a:ext>
                </a:extLst>
              </a:blip>
              <a:stretch>
                <a:fillRect l="-486351" t="-588787" r="-82867" b="-98528"/>
              </a:stretch>
            </a:blipFill>
          </p:spPr>
          <p:txBody>
            <a:bodyPr/>
            <a:lstStyle/>
            <a:p>
              <a:endParaRPr lang="ru-UA"/>
            </a:p>
          </p:txBody>
        </p:sp>
        <p:sp>
          <p:nvSpPr>
            <p:cNvPr id="11" name="Freeform 11">
              <a:extLst>
                <a:ext uri="{FF2B5EF4-FFF2-40B4-BE49-F238E27FC236}">
                  <a16:creationId xmlns:a16="http://schemas.microsoft.com/office/drawing/2014/main" id="{D21BD800-D4A0-D00E-E66A-505DA204073C}"/>
                </a:ext>
              </a:extLst>
            </p:cNvPr>
            <p:cNvSpPr/>
            <p:nvPr/>
          </p:nvSpPr>
          <p:spPr>
            <a:xfrm>
              <a:off x="850208" y="922973"/>
              <a:ext cx="321319" cy="319980"/>
            </a:xfrm>
            <a:custGeom>
              <a:avLst/>
              <a:gdLst/>
              <a:ahLst/>
              <a:cxnLst/>
              <a:rect l="l" t="t" r="r" b="b"/>
              <a:pathLst>
                <a:path w="321319" h="319980">
                  <a:moveTo>
                    <a:pt x="0" y="0"/>
                  </a:moveTo>
                  <a:lnTo>
                    <a:pt x="321318" y="0"/>
                  </a:lnTo>
                  <a:lnTo>
                    <a:pt x="321318" y="319980"/>
                  </a:lnTo>
                  <a:lnTo>
                    <a:pt x="0" y="319980"/>
                  </a:lnTo>
                  <a:lnTo>
                    <a:pt x="0" y="0"/>
                  </a:lnTo>
                  <a:close/>
                </a:path>
              </a:pathLst>
            </a:custGeom>
            <a:blipFill>
              <a:blip>
                <a:alphaModFix amt="19999"/>
                <a:extLst>
                  <a:ext uri="{96DAC541-7B7A-43D3-8B79-37D633B846F1}">
                    <asvg:svgBlip xmlns:asvg="http://schemas.microsoft.com/office/drawing/2016/SVG/main" r:embed="rId10"/>
                  </a:ext>
                </a:extLst>
              </a:blip>
              <a:stretch>
                <a:fillRect l="-239773" t="-204054" r="-44521" b="-81848"/>
              </a:stretch>
            </a:blipFill>
          </p:spPr>
          <p:txBody>
            <a:bodyPr/>
            <a:lstStyle/>
            <a:p>
              <a:endParaRPr lang="ru-UA"/>
            </a:p>
          </p:txBody>
        </p:sp>
      </p:grpSp>
      <p:sp>
        <p:nvSpPr>
          <p:cNvPr id="12" name="TextBox 12">
            <a:extLst>
              <a:ext uri="{FF2B5EF4-FFF2-40B4-BE49-F238E27FC236}">
                <a16:creationId xmlns:a16="http://schemas.microsoft.com/office/drawing/2014/main" id="{258EEA33-5827-D6B5-62D9-6EB852D5F1B8}"/>
              </a:ext>
            </a:extLst>
          </p:cNvPr>
          <p:cNvSpPr txBox="1"/>
          <p:nvPr/>
        </p:nvSpPr>
        <p:spPr>
          <a:xfrm>
            <a:off x="2481495" y="400433"/>
            <a:ext cx="14862802" cy="3048000"/>
          </a:xfrm>
          <a:prstGeom prst="rect">
            <a:avLst/>
          </a:prstGeom>
        </p:spPr>
        <p:txBody>
          <a:bodyPr lIns="0" tIns="0" rIns="0" bIns="0" rtlCol="0" anchor="t">
            <a:spAutoFit/>
          </a:bodyPr>
          <a:lstStyle/>
          <a:p>
            <a:pPr algn="l">
              <a:lnSpc>
                <a:spcPts val="12022"/>
              </a:lnSpc>
            </a:pPr>
            <a:r>
              <a:rPr lang="en-US" sz="9500" b="1" dirty="0">
                <a:solidFill>
                  <a:srgbClr val="D12927"/>
                </a:solidFill>
                <a:latin typeface="Lora Bold"/>
                <a:ea typeface="Lora Bold"/>
                <a:cs typeface="Lora Bold"/>
                <a:sym typeface="Lora Bold"/>
              </a:rPr>
              <a:t>КЕРІВНІ ПРИНЦИПИ: ПАРТНЕРСТВО</a:t>
            </a:r>
          </a:p>
        </p:txBody>
      </p:sp>
      <p:sp>
        <p:nvSpPr>
          <p:cNvPr id="13" name="AutoShape 15">
            <a:extLst>
              <a:ext uri="{FF2B5EF4-FFF2-40B4-BE49-F238E27FC236}">
                <a16:creationId xmlns:a16="http://schemas.microsoft.com/office/drawing/2014/main" id="{B7E83B3D-635A-1C84-8FF7-5A65D4140EA3}"/>
              </a:ext>
            </a:extLst>
          </p:cNvPr>
          <p:cNvSpPr/>
          <p:nvPr/>
        </p:nvSpPr>
        <p:spPr>
          <a:xfrm>
            <a:off x="11574806" y="8263369"/>
            <a:ext cx="1417511" cy="0"/>
          </a:xfrm>
          <a:prstGeom prst="line">
            <a:avLst/>
          </a:prstGeom>
          <a:ln w="38100" cap="flat">
            <a:solidFill>
              <a:srgbClr val="000000"/>
            </a:solidFill>
            <a:prstDash val="solid"/>
            <a:headEnd type="none" w="sm" len="sm"/>
            <a:tailEnd type="none" w="sm" len="sm"/>
          </a:ln>
        </p:spPr>
        <p:txBody>
          <a:bodyPr/>
          <a:lstStyle/>
          <a:p>
            <a:endParaRPr lang="ru-UA"/>
          </a:p>
        </p:txBody>
      </p:sp>
      <p:sp>
        <p:nvSpPr>
          <p:cNvPr id="14" name="AutoShape 16">
            <a:extLst>
              <a:ext uri="{FF2B5EF4-FFF2-40B4-BE49-F238E27FC236}">
                <a16:creationId xmlns:a16="http://schemas.microsoft.com/office/drawing/2014/main" id="{AB5A9225-7662-14CA-C132-5CACA2FA9B1E}"/>
              </a:ext>
            </a:extLst>
          </p:cNvPr>
          <p:cNvSpPr/>
          <p:nvPr/>
        </p:nvSpPr>
        <p:spPr>
          <a:xfrm>
            <a:off x="4542043" y="8263369"/>
            <a:ext cx="1388813" cy="0"/>
          </a:xfrm>
          <a:prstGeom prst="line">
            <a:avLst/>
          </a:prstGeom>
          <a:ln w="38100" cap="flat">
            <a:solidFill>
              <a:srgbClr val="000000"/>
            </a:solidFill>
            <a:prstDash val="solid"/>
            <a:headEnd type="none" w="sm" len="sm"/>
            <a:tailEnd type="none" w="sm" len="sm"/>
          </a:ln>
        </p:spPr>
        <p:txBody>
          <a:bodyPr/>
          <a:lstStyle/>
          <a:p>
            <a:endParaRPr lang="ru-UA"/>
          </a:p>
        </p:txBody>
      </p:sp>
      <p:sp>
        <p:nvSpPr>
          <p:cNvPr id="15" name="AutoShape 17">
            <a:extLst>
              <a:ext uri="{FF2B5EF4-FFF2-40B4-BE49-F238E27FC236}">
                <a16:creationId xmlns:a16="http://schemas.microsoft.com/office/drawing/2014/main" id="{3215082B-BA5F-2015-E6B6-6B87261034C9}"/>
              </a:ext>
            </a:extLst>
          </p:cNvPr>
          <p:cNvSpPr/>
          <p:nvPr/>
        </p:nvSpPr>
        <p:spPr>
          <a:xfrm>
            <a:off x="5970227" y="5337937"/>
            <a:ext cx="1388813" cy="0"/>
          </a:xfrm>
          <a:prstGeom prst="line">
            <a:avLst/>
          </a:prstGeom>
          <a:ln w="38100" cap="flat">
            <a:solidFill>
              <a:srgbClr val="000000"/>
            </a:solidFill>
            <a:prstDash val="solid"/>
            <a:headEnd type="none" w="sm" len="sm"/>
            <a:tailEnd type="none" w="sm" len="sm"/>
          </a:ln>
        </p:spPr>
        <p:txBody>
          <a:bodyPr/>
          <a:lstStyle/>
          <a:p>
            <a:endParaRPr lang="ru-UA"/>
          </a:p>
        </p:txBody>
      </p:sp>
      <p:grpSp>
        <p:nvGrpSpPr>
          <p:cNvPr id="16" name="Group 18">
            <a:extLst>
              <a:ext uri="{FF2B5EF4-FFF2-40B4-BE49-F238E27FC236}">
                <a16:creationId xmlns:a16="http://schemas.microsoft.com/office/drawing/2014/main" id="{695A573E-9AF4-B2F2-4836-C006FA5D47AF}"/>
              </a:ext>
            </a:extLst>
          </p:cNvPr>
          <p:cNvGrpSpPr/>
          <p:nvPr/>
        </p:nvGrpSpPr>
        <p:grpSpPr>
          <a:xfrm>
            <a:off x="8772101" y="6260925"/>
            <a:ext cx="3304836" cy="3845627"/>
            <a:chOff x="0" y="0"/>
            <a:chExt cx="698500" cy="812800"/>
          </a:xfrm>
        </p:grpSpPr>
        <p:sp>
          <p:nvSpPr>
            <p:cNvPr id="17" name="Freeform 19">
              <a:extLst>
                <a:ext uri="{FF2B5EF4-FFF2-40B4-BE49-F238E27FC236}">
                  <a16:creationId xmlns:a16="http://schemas.microsoft.com/office/drawing/2014/main" id="{24A49DD6-7454-F2E2-B44D-033E12FBDC46}"/>
                </a:ext>
              </a:extLst>
            </p:cNvPr>
            <p:cNvSpPr/>
            <p:nvPr/>
          </p:nvSpPr>
          <p:spPr>
            <a:xfrm>
              <a:off x="0" y="4639"/>
              <a:ext cx="698500" cy="803522"/>
            </a:xfrm>
            <a:custGeom>
              <a:avLst/>
              <a:gdLst/>
              <a:ahLst/>
              <a:cxnLst/>
              <a:rect l="l" t="t" r="r" b="b"/>
              <a:pathLst>
                <a:path w="698500" h="803522">
                  <a:moveTo>
                    <a:pt x="370131" y="7510"/>
                  </a:moveTo>
                  <a:lnTo>
                    <a:pt x="677619" y="186412"/>
                  </a:lnTo>
                  <a:cubicBezTo>
                    <a:pt x="690547" y="193934"/>
                    <a:pt x="698500" y="207762"/>
                    <a:pt x="698500" y="222719"/>
                  </a:cubicBezTo>
                  <a:lnTo>
                    <a:pt x="698500" y="580803"/>
                  </a:lnTo>
                  <a:cubicBezTo>
                    <a:pt x="698500" y="595760"/>
                    <a:pt x="690547" y="609588"/>
                    <a:pt x="677619" y="617110"/>
                  </a:cubicBezTo>
                  <a:lnTo>
                    <a:pt x="370131" y="796012"/>
                  </a:lnTo>
                  <a:cubicBezTo>
                    <a:pt x="357223" y="803522"/>
                    <a:pt x="341277" y="803522"/>
                    <a:pt x="328369" y="796012"/>
                  </a:cubicBezTo>
                  <a:lnTo>
                    <a:pt x="20881" y="617110"/>
                  </a:lnTo>
                  <a:cubicBezTo>
                    <a:pt x="7953" y="609588"/>
                    <a:pt x="0" y="595760"/>
                    <a:pt x="0" y="580803"/>
                  </a:cubicBezTo>
                  <a:lnTo>
                    <a:pt x="0" y="222719"/>
                  </a:lnTo>
                  <a:cubicBezTo>
                    <a:pt x="0" y="207762"/>
                    <a:pt x="7953" y="193934"/>
                    <a:pt x="20881" y="186412"/>
                  </a:cubicBezTo>
                  <a:lnTo>
                    <a:pt x="328369" y="7510"/>
                  </a:lnTo>
                  <a:cubicBezTo>
                    <a:pt x="341277" y="0"/>
                    <a:pt x="357223" y="0"/>
                    <a:pt x="370131" y="7510"/>
                  </a:cubicBezTo>
                  <a:close/>
                </a:path>
              </a:pathLst>
            </a:custGeom>
            <a:solidFill>
              <a:srgbClr val="594130"/>
            </a:solidFill>
          </p:spPr>
          <p:txBody>
            <a:bodyPr/>
            <a:lstStyle/>
            <a:p>
              <a:endParaRPr lang="ru-UA"/>
            </a:p>
          </p:txBody>
        </p:sp>
        <p:sp>
          <p:nvSpPr>
            <p:cNvPr id="18" name="TextBox 20">
              <a:extLst>
                <a:ext uri="{FF2B5EF4-FFF2-40B4-BE49-F238E27FC236}">
                  <a16:creationId xmlns:a16="http://schemas.microsoft.com/office/drawing/2014/main" id="{71573C6A-2C68-8A9B-EE73-2DF30C335FC4}"/>
                </a:ext>
              </a:extLst>
            </p:cNvPr>
            <p:cNvSpPr txBox="1"/>
            <p:nvPr/>
          </p:nvSpPr>
          <p:spPr>
            <a:xfrm>
              <a:off x="0" y="101600"/>
              <a:ext cx="698500" cy="571500"/>
            </a:xfrm>
            <a:prstGeom prst="rect">
              <a:avLst/>
            </a:prstGeom>
          </p:spPr>
          <p:txBody>
            <a:bodyPr lIns="62984" tIns="62984" rIns="62984" bIns="62984" rtlCol="0" anchor="ctr"/>
            <a:lstStyle/>
            <a:p>
              <a:pPr algn="ctr">
                <a:lnSpc>
                  <a:spcPts val="2519"/>
                </a:lnSpc>
              </a:pPr>
              <a:endParaRPr/>
            </a:p>
          </p:txBody>
        </p:sp>
      </p:grpSp>
      <p:grpSp>
        <p:nvGrpSpPr>
          <p:cNvPr id="19" name="Group 21">
            <a:extLst>
              <a:ext uri="{FF2B5EF4-FFF2-40B4-BE49-F238E27FC236}">
                <a16:creationId xmlns:a16="http://schemas.microsoft.com/office/drawing/2014/main" id="{DFA46B1C-9356-CA44-D80D-5FD8732D8D90}"/>
              </a:ext>
            </a:extLst>
          </p:cNvPr>
          <p:cNvGrpSpPr/>
          <p:nvPr/>
        </p:nvGrpSpPr>
        <p:grpSpPr>
          <a:xfrm>
            <a:off x="5467266" y="6260925"/>
            <a:ext cx="3304836" cy="3845627"/>
            <a:chOff x="0" y="0"/>
            <a:chExt cx="698500" cy="812800"/>
          </a:xfrm>
        </p:grpSpPr>
        <p:sp>
          <p:nvSpPr>
            <p:cNvPr id="20" name="Freeform 22">
              <a:extLst>
                <a:ext uri="{FF2B5EF4-FFF2-40B4-BE49-F238E27FC236}">
                  <a16:creationId xmlns:a16="http://schemas.microsoft.com/office/drawing/2014/main" id="{971B2C7E-1B8A-F69C-A4F8-049ED558649C}"/>
                </a:ext>
              </a:extLst>
            </p:cNvPr>
            <p:cNvSpPr/>
            <p:nvPr/>
          </p:nvSpPr>
          <p:spPr>
            <a:xfrm>
              <a:off x="0" y="4639"/>
              <a:ext cx="698500" cy="803522"/>
            </a:xfrm>
            <a:custGeom>
              <a:avLst/>
              <a:gdLst/>
              <a:ahLst/>
              <a:cxnLst/>
              <a:rect l="l" t="t" r="r" b="b"/>
              <a:pathLst>
                <a:path w="698500" h="803522">
                  <a:moveTo>
                    <a:pt x="370131" y="7510"/>
                  </a:moveTo>
                  <a:lnTo>
                    <a:pt x="677619" y="186412"/>
                  </a:lnTo>
                  <a:cubicBezTo>
                    <a:pt x="690547" y="193934"/>
                    <a:pt x="698500" y="207762"/>
                    <a:pt x="698500" y="222719"/>
                  </a:cubicBezTo>
                  <a:lnTo>
                    <a:pt x="698500" y="580803"/>
                  </a:lnTo>
                  <a:cubicBezTo>
                    <a:pt x="698500" y="595760"/>
                    <a:pt x="690547" y="609588"/>
                    <a:pt x="677619" y="617110"/>
                  </a:cubicBezTo>
                  <a:lnTo>
                    <a:pt x="370131" y="796012"/>
                  </a:lnTo>
                  <a:cubicBezTo>
                    <a:pt x="357223" y="803522"/>
                    <a:pt x="341277" y="803522"/>
                    <a:pt x="328369" y="796012"/>
                  </a:cubicBezTo>
                  <a:lnTo>
                    <a:pt x="20881" y="617110"/>
                  </a:lnTo>
                  <a:cubicBezTo>
                    <a:pt x="7953" y="609588"/>
                    <a:pt x="0" y="595760"/>
                    <a:pt x="0" y="580803"/>
                  </a:cubicBezTo>
                  <a:lnTo>
                    <a:pt x="0" y="222719"/>
                  </a:lnTo>
                  <a:cubicBezTo>
                    <a:pt x="0" y="207762"/>
                    <a:pt x="7953" y="193934"/>
                    <a:pt x="20881" y="186412"/>
                  </a:cubicBezTo>
                  <a:lnTo>
                    <a:pt x="328369" y="7510"/>
                  </a:lnTo>
                  <a:cubicBezTo>
                    <a:pt x="341277" y="0"/>
                    <a:pt x="357223" y="0"/>
                    <a:pt x="370131" y="7510"/>
                  </a:cubicBezTo>
                  <a:close/>
                </a:path>
              </a:pathLst>
            </a:custGeom>
            <a:solidFill>
              <a:srgbClr val="FDC602"/>
            </a:solidFill>
          </p:spPr>
          <p:txBody>
            <a:bodyPr/>
            <a:lstStyle/>
            <a:p>
              <a:endParaRPr lang="ru-UA"/>
            </a:p>
          </p:txBody>
        </p:sp>
        <p:sp>
          <p:nvSpPr>
            <p:cNvPr id="21" name="TextBox 23">
              <a:extLst>
                <a:ext uri="{FF2B5EF4-FFF2-40B4-BE49-F238E27FC236}">
                  <a16:creationId xmlns:a16="http://schemas.microsoft.com/office/drawing/2014/main" id="{336DC258-86A9-5FF9-07AB-156AAF0CF3A4}"/>
                </a:ext>
              </a:extLst>
            </p:cNvPr>
            <p:cNvSpPr txBox="1"/>
            <p:nvPr/>
          </p:nvSpPr>
          <p:spPr>
            <a:xfrm>
              <a:off x="0" y="101600"/>
              <a:ext cx="698500" cy="571500"/>
            </a:xfrm>
            <a:prstGeom prst="rect">
              <a:avLst/>
            </a:prstGeom>
          </p:spPr>
          <p:txBody>
            <a:bodyPr lIns="62984" tIns="62984" rIns="62984" bIns="62984" rtlCol="0" anchor="ctr"/>
            <a:lstStyle/>
            <a:p>
              <a:pPr algn="ctr">
                <a:lnSpc>
                  <a:spcPts val="2519"/>
                </a:lnSpc>
              </a:pPr>
              <a:endParaRPr/>
            </a:p>
          </p:txBody>
        </p:sp>
      </p:grpSp>
      <p:grpSp>
        <p:nvGrpSpPr>
          <p:cNvPr id="22" name="Group 24">
            <a:extLst>
              <a:ext uri="{FF2B5EF4-FFF2-40B4-BE49-F238E27FC236}">
                <a16:creationId xmlns:a16="http://schemas.microsoft.com/office/drawing/2014/main" id="{8863F972-093B-3000-94A5-DA70BE9F793A}"/>
              </a:ext>
            </a:extLst>
          </p:cNvPr>
          <p:cNvGrpSpPr/>
          <p:nvPr/>
        </p:nvGrpSpPr>
        <p:grpSpPr>
          <a:xfrm>
            <a:off x="7119683" y="3415124"/>
            <a:ext cx="3304836" cy="3845627"/>
            <a:chOff x="0" y="0"/>
            <a:chExt cx="698500" cy="812800"/>
          </a:xfrm>
        </p:grpSpPr>
        <p:sp>
          <p:nvSpPr>
            <p:cNvPr id="23" name="Freeform 25">
              <a:extLst>
                <a:ext uri="{FF2B5EF4-FFF2-40B4-BE49-F238E27FC236}">
                  <a16:creationId xmlns:a16="http://schemas.microsoft.com/office/drawing/2014/main" id="{4D912160-29A3-4630-E862-0B803FCEE0CE}"/>
                </a:ext>
              </a:extLst>
            </p:cNvPr>
            <p:cNvSpPr/>
            <p:nvPr/>
          </p:nvSpPr>
          <p:spPr>
            <a:xfrm>
              <a:off x="0" y="4639"/>
              <a:ext cx="698500" cy="803522"/>
            </a:xfrm>
            <a:custGeom>
              <a:avLst/>
              <a:gdLst/>
              <a:ahLst/>
              <a:cxnLst/>
              <a:rect l="l" t="t" r="r" b="b"/>
              <a:pathLst>
                <a:path w="698500" h="803522">
                  <a:moveTo>
                    <a:pt x="370131" y="7510"/>
                  </a:moveTo>
                  <a:lnTo>
                    <a:pt x="677619" y="186412"/>
                  </a:lnTo>
                  <a:cubicBezTo>
                    <a:pt x="690547" y="193934"/>
                    <a:pt x="698500" y="207762"/>
                    <a:pt x="698500" y="222719"/>
                  </a:cubicBezTo>
                  <a:lnTo>
                    <a:pt x="698500" y="580803"/>
                  </a:lnTo>
                  <a:cubicBezTo>
                    <a:pt x="698500" y="595760"/>
                    <a:pt x="690547" y="609588"/>
                    <a:pt x="677619" y="617110"/>
                  </a:cubicBezTo>
                  <a:lnTo>
                    <a:pt x="370131" y="796012"/>
                  </a:lnTo>
                  <a:cubicBezTo>
                    <a:pt x="357223" y="803522"/>
                    <a:pt x="341277" y="803522"/>
                    <a:pt x="328369" y="796012"/>
                  </a:cubicBezTo>
                  <a:lnTo>
                    <a:pt x="20881" y="617110"/>
                  </a:lnTo>
                  <a:cubicBezTo>
                    <a:pt x="7953" y="609588"/>
                    <a:pt x="0" y="595760"/>
                    <a:pt x="0" y="580803"/>
                  </a:cubicBezTo>
                  <a:lnTo>
                    <a:pt x="0" y="222719"/>
                  </a:lnTo>
                  <a:cubicBezTo>
                    <a:pt x="0" y="207762"/>
                    <a:pt x="7953" y="193934"/>
                    <a:pt x="20881" y="186412"/>
                  </a:cubicBezTo>
                  <a:lnTo>
                    <a:pt x="328369" y="7510"/>
                  </a:lnTo>
                  <a:cubicBezTo>
                    <a:pt x="341277" y="0"/>
                    <a:pt x="357223" y="0"/>
                    <a:pt x="370131" y="7510"/>
                  </a:cubicBezTo>
                  <a:close/>
                </a:path>
              </a:pathLst>
            </a:custGeom>
            <a:solidFill>
              <a:srgbClr val="D12927"/>
            </a:solidFill>
          </p:spPr>
          <p:txBody>
            <a:bodyPr/>
            <a:lstStyle/>
            <a:p>
              <a:endParaRPr lang="ru-UA"/>
            </a:p>
          </p:txBody>
        </p:sp>
        <p:sp>
          <p:nvSpPr>
            <p:cNvPr id="24" name="TextBox 26">
              <a:extLst>
                <a:ext uri="{FF2B5EF4-FFF2-40B4-BE49-F238E27FC236}">
                  <a16:creationId xmlns:a16="http://schemas.microsoft.com/office/drawing/2014/main" id="{5A2EAB7A-6E6A-A0D5-8EA0-26EDCD369031}"/>
                </a:ext>
              </a:extLst>
            </p:cNvPr>
            <p:cNvSpPr txBox="1"/>
            <p:nvPr/>
          </p:nvSpPr>
          <p:spPr>
            <a:xfrm>
              <a:off x="0" y="101600"/>
              <a:ext cx="698500" cy="571500"/>
            </a:xfrm>
            <a:prstGeom prst="rect">
              <a:avLst/>
            </a:prstGeom>
          </p:spPr>
          <p:txBody>
            <a:bodyPr lIns="62984" tIns="62984" rIns="62984" bIns="62984" rtlCol="0" anchor="ctr"/>
            <a:lstStyle/>
            <a:p>
              <a:pPr algn="ctr">
                <a:lnSpc>
                  <a:spcPts val="2519"/>
                </a:lnSpc>
              </a:pPr>
              <a:endParaRPr/>
            </a:p>
          </p:txBody>
        </p:sp>
      </p:grpSp>
      <p:sp>
        <p:nvSpPr>
          <p:cNvPr id="25" name="AutoShape 27">
            <a:extLst>
              <a:ext uri="{FF2B5EF4-FFF2-40B4-BE49-F238E27FC236}">
                <a16:creationId xmlns:a16="http://schemas.microsoft.com/office/drawing/2014/main" id="{F99DD841-8D35-C8EE-DF7E-6F9383319285}"/>
              </a:ext>
            </a:extLst>
          </p:cNvPr>
          <p:cNvSpPr/>
          <p:nvPr/>
        </p:nvSpPr>
        <p:spPr>
          <a:xfrm>
            <a:off x="13002160" y="7698974"/>
            <a:ext cx="0" cy="1128790"/>
          </a:xfrm>
          <a:prstGeom prst="line">
            <a:avLst/>
          </a:prstGeom>
          <a:ln w="85725" cap="flat">
            <a:solidFill>
              <a:srgbClr val="594130"/>
            </a:solidFill>
            <a:prstDash val="solid"/>
            <a:headEnd type="none" w="sm" len="sm"/>
            <a:tailEnd type="none" w="sm" len="sm"/>
          </a:ln>
        </p:spPr>
        <p:txBody>
          <a:bodyPr/>
          <a:lstStyle/>
          <a:p>
            <a:endParaRPr lang="ru-UA"/>
          </a:p>
        </p:txBody>
      </p:sp>
      <p:sp>
        <p:nvSpPr>
          <p:cNvPr id="26" name="AutoShape 28">
            <a:extLst>
              <a:ext uri="{FF2B5EF4-FFF2-40B4-BE49-F238E27FC236}">
                <a16:creationId xmlns:a16="http://schemas.microsoft.com/office/drawing/2014/main" id="{EB7D1916-F8EF-A097-06FE-C4966654131D}"/>
              </a:ext>
            </a:extLst>
          </p:cNvPr>
          <p:cNvSpPr/>
          <p:nvPr/>
        </p:nvSpPr>
        <p:spPr>
          <a:xfrm>
            <a:off x="4542043" y="7698974"/>
            <a:ext cx="0" cy="1128790"/>
          </a:xfrm>
          <a:prstGeom prst="line">
            <a:avLst/>
          </a:prstGeom>
          <a:ln w="85725" cap="flat">
            <a:solidFill>
              <a:srgbClr val="FDC602"/>
            </a:solidFill>
            <a:prstDash val="solid"/>
            <a:headEnd type="none" w="sm" len="sm"/>
            <a:tailEnd type="none" w="sm" len="sm"/>
          </a:ln>
        </p:spPr>
        <p:txBody>
          <a:bodyPr/>
          <a:lstStyle/>
          <a:p>
            <a:endParaRPr lang="ru-UA"/>
          </a:p>
        </p:txBody>
      </p:sp>
      <p:sp>
        <p:nvSpPr>
          <p:cNvPr id="27" name="AutoShape 29">
            <a:extLst>
              <a:ext uri="{FF2B5EF4-FFF2-40B4-BE49-F238E27FC236}">
                <a16:creationId xmlns:a16="http://schemas.microsoft.com/office/drawing/2014/main" id="{582D42BE-8CC9-4154-C883-B8C27D75ADD4}"/>
              </a:ext>
            </a:extLst>
          </p:cNvPr>
          <p:cNvSpPr/>
          <p:nvPr/>
        </p:nvSpPr>
        <p:spPr>
          <a:xfrm>
            <a:off x="5970227" y="4773542"/>
            <a:ext cx="0" cy="1128790"/>
          </a:xfrm>
          <a:prstGeom prst="line">
            <a:avLst/>
          </a:prstGeom>
          <a:ln w="85725" cap="flat">
            <a:solidFill>
              <a:srgbClr val="D12927"/>
            </a:solidFill>
            <a:prstDash val="solid"/>
            <a:headEnd type="none" w="sm" len="sm"/>
            <a:tailEnd type="none" w="sm" len="sm"/>
          </a:ln>
        </p:spPr>
        <p:txBody>
          <a:bodyPr/>
          <a:lstStyle/>
          <a:p>
            <a:endParaRPr lang="ru-UA"/>
          </a:p>
        </p:txBody>
      </p:sp>
      <p:sp>
        <p:nvSpPr>
          <p:cNvPr id="28" name="Freeform 30">
            <a:extLst>
              <a:ext uri="{FF2B5EF4-FFF2-40B4-BE49-F238E27FC236}">
                <a16:creationId xmlns:a16="http://schemas.microsoft.com/office/drawing/2014/main" id="{74CE09A1-972D-5104-FA8A-D7CED55C32AB}"/>
              </a:ext>
            </a:extLst>
          </p:cNvPr>
          <p:cNvSpPr/>
          <p:nvPr/>
        </p:nvSpPr>
        <p:spPr>
          <a:xfrm>
            <a:off x="6277457" y="7310203"/>
            <a:ext cx="1684453" cy="1659186"/>
          </a:xfrm>
          <a:custGeom>
            <a:avLst/>
            <a:gdLst/>
            <a:ahLst/>
            <a:cxnLst/>
            <a:rect l="l" t="t" r="r" b="b"/>
            <a:pathLst>
              <a:path w="1684453" h="1659186">
                <a:moveTo>
                  <a:pt x="0" y="0"/>
                </a:moveTo>
                <a:lnTo>
                  <a:pt x="1684453" y="0"/>
                </a:lnTo>
                <a:lnTo>
                  <a:pt x="1684453" y="1659186"/>
                </a:lnTo>
                <a:lnTo>
                  <a:pt x="0" y="1659186"/>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ru-UA"/>
          </a:p>
        </p:txBody>
      </p:sp>
      <p:sp>
        <p:nvSpPr>
          <p:cNvPr id="29" name="Freeform 31">
            <a:extLst>
              <a:ext uri="{FF2B5EF4-FFF2-40B4-BE49-F238E27FC236}">
                <a16:creationId xmlns:a16="http://schemas.microsoft.com/office/drawing/2014/main" id="{64C0E94D-6CC9-4C00-6469-93ECC642C46E}"/>
              </a:ext>
            </a:extLst>
          </p:cNvPr>
          <p:cNvSpPr/>
          <p:nvPr/>
        </p:nvSpPr>
        <p:spPr>
          <a:xfrm>
            <a:off x="7751518" y="4087453"/>
            <a:ext cx="2041166" cy="1959520"/>
          </a:xfrm>
          <a:custGeom>
            <a:avLst/>
            <a:gdLst/>
            <a:ahLst/>
            <a:cxnLst/>
            <a:rect l="l" t="t" r="r" b="b"/>
            <a:pathLst>
              <a:path w="2041166" h="1959520">
                <a:moveTo>
                  <a:pt x="0" y="0"/>
                </a:moveTo>
                <a:lnTo>
                  <a:pt x="2041167" y="0"/>
                </a:lnTo>
                <a:lnTo>
                  <a:pt x="2041167" y="1959520"/>
                </a:lnTo>
                <a:lnTo>
                  <a:pt x="0" y="1959520"/>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ru-UA"/>
          </a:p>
        </p:txBody>
      </p:sp>
      <p:sp>
        <p:nvSpPr>
          <p:cNvPr id="30" name="Freeform 32">
            <a:extLst>
              <a:ext uri="{FF2B5EF4-FFF2-40B4-BE49-F238E27FC236}">
                <a16:creationId xmlns:a16="http://schemas.microsoft.com/office/drawing/2014/main" id="{B2C91E0D-8997-F9D0-BD9A-AFA68AEA31FF}"/>
              </a:ext>
            </a:extLst>
          </p:cNvPr>
          <p:cNvSpPr/>
          <p:nvPr/>
        </p:nvSpPr>
        <p:spPr>
          <a:xfrm>
            <a:off x="9312197" y="7028462"/>
            <a:ext cx="2300304" cy="2222669"/>
          </a:xfrm>
          <a:custGeom>
            <a:avLst/>
            <a:gdLst/>
            <a:ahLst/>
            <a:cxnLst/>
            <a:rect l="l" t="t" r="r" b="b"/>
            <a:pathLst>
              <a:path w="2300304" h="2222669">
                <a:moveTo>
                  <a:pt x="0" y="0"/>
                </a:moveTo>
                <a:lnTo>
                  <a:pt x="2300304" y="0"/>
                </a:lnTo>
                <a:lnTo>
                  <a:pt x="2300304" y="2222668"/>
                </a:lnTo>
                <a:lnTo>
                  <a:pt x="0" y="2222668"/>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ru-UA"/>
          </a:p>
        </p:txBody>
      </p:sp>
      <p:sp>
        <p:nvSpPr>
          <p:cNvPr id="31" name="Freeform 33">
            <a:extLst>
              <a:ext uri="{FF2B5EF4-FFF2-40B4-BE49-F238E27FC236}">
                <a16:creationId xmlns:a16="http://schemas.microsoft.com/office/drawing/2014/main" id="{FB415CE3-DDBF-04CA-7D9D-172748F169CF}"/>
              </a:ext>
            </a:extLst>
          </p:cNvPr>
          <p:cNvSpPr/>
          <p:nvPr/>
        </p:nvSpPr>
        <p:spPr>
          <a:xfrm>
            <a:off x="12103637" y="2570240"/>
            <a:ext cx="4220308" cy="4114800"/>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14"/>
            <a:stretch>
              <a:fillRect/>
            </a:stretch>
          </a:blipFill>
        </p:spPr>
        <p:txBody>
          <a:bodyPr/>
          <a:lstStyle/>
          <a:p>
            <a:endParaRPr lang="ru-UA"/>
          </a:p>
        </p:txBody>
      </p:sp>
      <p:sp>
        <p:nvSpPr>
          <p:cNvPr id="32" name="TextBox 34">
            <a:extLst>
              <a:ext uri="{FF2B5EF4-FFF2-40B4-BE49-F238E27FC236}">
                <a16:creationId xmlns:a16="http://schemas.microsoft.com/office/drawing/2014/main" id="{71EB76EF-8255-5127-C14E-A2EB4C3BEF8D}"/>
              </a:ext>
            </a:extLst>
          </p:cNvPr>
          <p:cNvSpPr txBox="1"/>
          <p:nvPr/>
        </p:nvSpPr>
        <p:spPr>
          <a:xfrm>
            <a:off x="1360495" y="7672801"/>
            <a:ext cx="2949278" cy="2358979"/>
          </a:xfrm>
          <a:prstGeom prst="rect">
            <a:avLst/>
          </a:prstGeom>
        </p:spPr>
        <p:txBody>
          <a:bodyPr lIns="0" tIns="0" rIns="0" bIns="0" rtlCol="0" anchor="t">
            <a:spAutoFit/>
          </a:bodyPr>
          <a:lstStyle/>
          <a:p>
            <a:pPr algn="just">
              <a:lnSpc>
                <a:spcPts val="2639"/>
              </a:lnSpc>
            </a:pPr>
            <a:r>
              <a:rPr lang="en-US" sz="2199" b="1" dirty="0" err="1">
                <a:solidFill>
                  <a:srgbClr val="000000"/>
                </a:solidFill>
                <a:latin typeface="Cormorant Garamond Bold"/>
                <a:ea typeface="Cormorant Garamond Bold"/>
                <a:cs typeface="Cormorant Garamond Bold"/>
                <a:sym typeface="Cormorant Garamond Bold"/>
              </a:rPr>
              <a:t>Головний</a:t>
            </a:r>
            <a:r>
              <a:rPr lang="en-US" sz="2199" b="1" dirty="0">
                <a:solidFill>
                  <a:srgbClr val="000000"/>
                </a:solidFill>
                <a:latin typeface="Cormorant Garamond Bold"/>
                <a:ea typeface="Cormorant Garamond Bold"/>
                <a:cs typeface="Cormorant Garamond Bold"/>
                <a:sym typeface="Cormorant Garamond Bold"/>
              </a:rPr>
              <a:t> </a:t>
            </a:r>
            <a:r>
              <a:rPr lang="en-US" sz="2199" b="1" dirty="0" err="1">
                <a:solidFill>
                  <a:srgbClr val="000000"/>
                </a:solidFill>
                <a:latin typeface="Cormorant Garamond Bold"/>
                <a:ea typeface="Cormorant Garamond Bold"/>
                <a:cs typeface="Cormorant Garamond Bold"/>
                <a:sym typeface="Cormorant Garamond Bold"/>
              </a:rPr>
              <a:t>заявник</a:t>
            </a:r>
            <a:r>
              <a:rPr lang="en-US" sz="2199" b="1" dirty="0">
                <a:solidFill>
                  <a:srgbClr val="000000"/>
                </a:solidFill>
                <a:latin typeface="Cormorant Garamond Bold"/>
                <a:ea typeface="Cormorant Garamond Bold"/>
                <a:cs typeface="Cormorant Garamond Bold"/>
                <a:sym typeface="Cormorant Garamond Bold"/>
              </a:rPr>
              <a:t> </a:t>
            </a:r>
          </a:p>
          <a:p>
            <a:pPr fontAlgn="t"/>
            <a:r>
              <a:rPr lang="en-GB" sz="2199" dirty="0">
                <a:solidFill>
                  <a:srgbClr val="000000"/>
                </a:solidFill>
                <a:latin typeface="Cormorant Garamond"/>
              </a:rPr>
              <a:t>ГО (</a:t>
            </a:r>
            <a:r>
              <a:rPr lang="en-GB" sz="2199" dirty="0" err="1">
                <a:solidFill>
                  <a:srgbClr val="000000"/>
                </a:solidFill>
                <a:latin typeface="Cormorant Garamond"/>
              </a:rPr>
              <a:t>за</a:t>
            </a:r>
            <a:r>
              <a:rPr lang="en-GB" sz="2199" dirty="0">
                <a:solidFill>
                  <a:srgbClr val="000000"/>
                </a:solidFill>
                <a:latin typeface="Cormorant Garamond"/>
              </a:rPr>
              <a:t> </a:t>
            </a:r>
            <a:r>
              <a:rPr lang="en-GB" sz="2199" dirty="0" err="1">
                <a:solidFill>
                  <a:srgbClr val="000000"/>
                </a:solidFill>
                <a:latin typeface="Cormorant Garamond"/>
              </a:rPr>
              <a:t>Законом</a:t>
            </a:r>
            <a:r>
              <a:rPr lang="en-GB" sz="2199" dirty="0">
                <a:solidFill>
                  <a:srgbClr val="000000"/>
                </a:solidFill>
                <a:latin typeface="Cormorant Garamond"/>
              </a:rPr>
              <a:t> </a:t>
            </a:r>
            <a:r>
              <a:rPr lang="en-GB" sz="2199" dirty="0" err="1">
                <a:solidFill>
                  <a:srgbClr val="000000"/>
                </a:solidFill>
                <a:latin typeface="Cormorant Garamond"/>
              </a:rPr>
              <a:t>про</a:t>
            </a:r>
            <a:r>
              <a:rPr lang="en-GB" sz="2199" dirty="0">
                <a:solidFill>
                  <a:srgbClr val="000000"/>
                </a:solidFill>
                <a:latin typeface="Cormorant Garamond"/>
              </a:rPr>
              <a:t> </a:t>
            </a:r>
            <a:r>
              <a:rPr lang="en-GB" sz="2199" dirty="0" err="1">
                <a:solidFill>
                  <a:srgbClr val="000000"/>
                </a:solidFill>
                <a:latin typeface="Cormorant Garamond"/>
              </a:rPr>
              <a:t>громадські</a:t>
            </a:r>
            <a:r>
              <a:rPr lang="en-GB" sz="2199" dirty="0">
                <a:solidFill>
                  <a:srgbClr val="000000"/>
                </a:solidFill>
                <a:latin typeface="Cormorant Garamond"/>
              </a:rPr>
              <a:t> </a:t>
            </a:r>
            <a:r>
              <a:rPr lang="en-GB" sz="2199" dirty="0" err="1">
                <a:solidFill>
                  <a:srgbClr val="000000"/>
                </a:solidFill>
                <a:latin typeface="Cormorant Garamond"/>
              </a:rPr>
              <a:t>об’єднання</a:t>
            </a:r>
            <a:r>
              <a:rPr lang="en-GB" sz="2199" dirty="0">
                <a:solidFill>
                  <a:srgbClr val="000000"/>
                </a:solidFill>
                <a:latin typeface="Cormorant Garamond"/>
              </a:rPr>
              <a:t>), </a:t>
            </a:r>
            <a:r>
              <a:rPr lang="en-GB" sz="2199" dirty="0" err="1">
                <a:solidFill>
                  <a:srgbClr val="000000"/>
                </a:solidFill>
                <a:latin typeface="Cormorant Garamond"/>
              </a:rPr>
              <a:t>благодійні</a:t>
            </a:r>
            <a:r>
              <a:rPr lang="en-GB" sz="2199" dirty="0">
                <a:solidFill>
                  <a:srgbClr val="000000"/>
                </a:solidFill>
                <a:latin typeface="Cormorant Garamond"/>
              </a:rPr>
              <a:t> </a:t>
            </a:r>
            <a:r>
              <a:rPr lang="en-GB" sz="2199" dirty="0" err="1">
                <a:solidFill>
                  <a:srgbClr val="000000"/>
                </a:solidFill>
                <a:latin typeface="Cormorant Garamond"/>
              </a:rPr>
              <a:t>організації</a:t>
            </a:r>
            <a:r>
              <a:rPr lang="en-GB" sz="2199" dirty="0">
                <a:solidFill>
                  <a:srgbClr val="000000"/>
                </a:solidFill>
                <a:latin typeface="Cormorant Garamond"/>
              </a:rPr>
              <a:t>, </a:t>
            </a:r>
            <a:r>
              <a:rPr lang="en-GB" sz="2199" dirty="0" err="1">
                <a:solidFill>
                  <a:srgbClr val="000000"/>
                </a:solidFill>
                <a:latin typeface="Cormorant Garamond"/>
              </a:rPr>
              <a:t>торгово-промислові</a:t>
            </a:r>
            <a:r>
              <a:rPr lang="en-GB" sz="2199" dirty="0">
                <a:solidFill>
                  <a:srgbClr val="000000"/>
                </a:solidFill>
                <a:latin typeface="Cormorant Garamond"/>
              </a:rPr>
              <a:t> </a:t>
            </a:r>
            <a:r>
              <a:rPr lang="en-GB" sz="2199" dirty="0" err="1">
                <a:solidFill>
                  <a:srgbClr val="000000"/>
                </a:solidFill>
                <a:latin typeface="Cormorant Garamond"/>
              </a:rPr>
              <a:t>палати</a:t>
            </a:r>
            <a:r>
              <a:rPr lang="en-GB" sz="2199" dirty="0">
                <a:solidFill>
                  <a:srgbClr val="000000"/>
                </a:solidFill>
                <a:latin typeface="Cormorant Garamond"/>
              </a:rPr>
              <a:t>, </a:t>
            </a:r>
            <a:r>
              <a:rPr lang="en-GB" sz="2199" dirty="0" err="1">
                <a:solidFill>
                  <a:srgbClr val="000000"/>
                </a:solidFill>
                <a:latin typeface="Cormorant Garamond"/>
              </a:rPr>
              <a:t>публічні</a:t>
            </a:r>
            <a:r>
              <a:rPr lang="en-GB" sz="2199" dirty="0">
                <a:solidFill>
                  <a:srgbClr val="000000"/>
                </a:solidFill>
                <a:latin typeface="Cormorant Garamond"/>
              </a:rPr>
              <a:t> </a:t>
            </a:r>
            <a:r>
              <a:rPr lang="en-GB" sz="2199" dirty="0" err="1">
                <a:solidFill>
                  <a:srgbClr val="000000"/>
                </a:solidFill>
                <a:latin typeface="Cormorant Garamond"/>
              </a:rPr>
              <a:t>установи</a:t>
            </a:r>
            <a:endParaRPr lang="en-GB" sz="2199" dirty="0">
              <a:solidFill>
                <a:srgbClr val="000000"/>
              </a:solidFill>
              <a:latin typeface="Cormorant Garamond"/>
            </a:endParaRPr>
          </a:p>
          <a:p>
            <a:pPr algn="just">
              <a:lnSpc>
                <a:spcPts val="2639"/>
              </a:lnSpc>
            </a:pPr>
            <a:endParaRPr lang="en-US" sz="2199" dirty="0">
              <a:solidFill>
                <a:srgbClr val="000000"/>
              </a:solidFill>
              <a:latin typeface="Cormorant Garamond"/>
              <a:ea typeface="Cormorant Garamond"/>
              <a:cs typeface="Cormorant Garamond"/>
              <a:sym typeface="Cormorant Garamond"/>
            </a:endParaRPr>
          </a:p>
        </p:txBody>
      </p:sp>
      <p:sp>
        <p:nvSpPr>
          <p:cNvPr id="33" name="TextBox 35">
            <a:extLst>
              <a:ext uri="{FF2B5EF4-FFF2-40B4-BE49-F238E27FC236}">
                <a16:creationId xmlns:a16="http://schemas.microsoft.com/office/drawing/2014/main" id="{262B0CE3-3F58-892B-20C7-84B92EBA0367}"/>
              </a:ext>
            </a:extLst>
          </p:cNvPr>
          <p:cNvSpPr txBox="1"/>
          <p:nvPr/>
        </p:nvSpPr>
        <p:spPr>
          <a:xfrm>
            <a:off x="2954444" y="4773542"/>
            <a:ext cx="2710656" cy="1000274"/>
          </a:xfrm>
          <a:prstGeom prst="rect">
            <a:avLst/>
          </a:prstGeom>
        </p:spPr>
        <p:txBody>
          <a:bodyPr lIns="0" tIns="0" rIns="0" bIns="0" rtlCol="0" anchor="t">
            <a:spAutoFit/>
          </a:bodyPr>
          <a:lstStyle/>
          <a:p>
            <a:pPr algn="just">
              <a:lnSpc>
                <a:spcPts val="2639"/>
              </a:lnSpc>
            </a:pPr>
            <a:r>
              <a:rPr lang="en-US" sz="2199" b="1" dirty="0" err="1">
                <a:solidFill>
                  <a:srgbClr val="000000"/>
                </a:solidFill>
                <a:latin typeface="Cormorant Garamond Bold"/>
                <a:ea typeface="Cormorant Garamond Bold"/>
                <a:cs typeface="Cormorant Garamond Bold"/>
                <a:sym typeface="Cormorant Garamond Bold"/>
              </a:rPr>
              <a:t>Співзаявник</a:t>
            </a:r>
            <a:r>
              <a:rPr lang="en-US" sz="2199" b="1" dirty="0">
                <a:solidFill>
                  <a:srgbClr val="000000"/>
                </a:solidFill>
                <a:latin typeface="Cormorant Garamond Bold"/>
                <a:ea typeface="Cormorant Garamond Bold"/>
                <a:cs typeface="Cormorant Garamond Bold"/>
                <a:sym typeface="Cormorant Garamond Bold"/>
              </a:rPr>
              <a:t>(</a:t>
            </a:r>
            <a:r>
              <a:rPr lang="en-US" sz="2199" b="1" dirty="0" err="1">
                <a:solidFill>
                  <a:srgbClr val="000000"/>
                </a:solidFill>
                <a:latin typeface="Cormorant Garamond Bold"/>
                <a:ea typeface="Cormorant Garamond Bold"/>
                <a:cs typeface="Cormorant Garamond Bold"/>
                <a:sym typeface="Cormorant Garamond Bold"/>
              </a:rPr>
              <a:t>и</a:t>
            </a:r>
            <a:r>
              <a:rPr lang="en-US" sz="2199" b="1" dirty="0">
                <a:solidFill>
                  <a:srgbClr val="000000"/>
                </a:solidFill>
                <a:latin typeface="Cormorant Garamond Bold"/>
                <a:ea typeface="Cormorant Garamond Bold"/>
                <a:cs typeface="Cormorant Garamond Bold"/>
                <a:sym typeface="Cormorant Garamond Bold"/>
              </a:rPr>
              <a:t>)</a:t>
            </a:r>
          </a:p>
          <a:p>
            <a:pPr algn="just">
              <a:lnSpc>
                <a:spcPts val="2639"/>
              </a:lnSpc>
            </a:pPr>
            <a:r>
              <a:rPr lang="uk-UA" sz="2199" dirty="0">
                <a:solidFill>
                  <a:srgbClr val="000000"/>
                </a:solidFill>
                <a:latin typeface="Cormorant Garamond"/>
                <a:ea typeface="Cormorant Garamond"/>
                <a:cs typeface="Cormorant Garamond"/>
                <a:sym typeface="Cormorant Garamond"/>
              </a:rPr>
              <a:t>З</a:t>
            </a:r>
            <a:r>
              <a:rPr lang="en-US" sz="2199" dirty="0" err="1">
                <a:solidFill>
                  <a:srgbClr val="000000"/>
                </a:solidFill>
                <a:latin typeface="Cormorant Garamond"/>
                <a:ea typeface="Cormorant Garamond"/>
                <a:cs typeface="Cormorant Garamond"/>
                <a:sym typeface="Cormorant Garamond"/>
              </a:rPr>
              <a:t>аклади</a:t>
            </a:r>
            <a:r>
              <a:rPr lang="uk-UA" sz="2199" dirty="0">
                <a:solidFill>
                  <a:srgbClr val="000000"/>
                </a:solidFill>
                <a:latin typeface="Cormorant Garamond"/>
                <a:ea typeface="Cormorant Garamond"/>
                <a:cs typeface="Cormorant Garamond"/>
                <a:sym typeface="Cormorant Garamond"/>
              </a:rPr>
              <a:t> освіти</a:t>
            </a:r>
            <a:r>
              <a:rPr lang="en-US" sz="2199" dirty="0">
                <a:solidFill>
                  <a:srgbClr val="000000"/>
                </a:solidFill>
                <a:latin typeface="Cormorant Garamond"/>
                <a:ea typeface="Cormorant Garamond"/>
                <a:cs typeface="Cormorant Garamond"/>
                <a:sym typeface="Cormorant Garamond"/>
              </a:rPr>
              <a:t>, </a:t>
            </a:r>
            <a:r>
              <a:rPr lang="en-US" sz="2199" dirty="0" err="1">
                <a:solidFill>
                  <a:srgbClr val="000000"/>
                </a:solidFill>
                <a:latin typeface="Cormorant Garamond"/>
                <a:ea typeface="Cormorant Garamond"/>
                <a:cs typeface="Cormorant Garamond"/>
                <a:sym typeface="Cormorant Garamond"/>
              </a:rPr>
              <a:t>центри</a:t>
            </a:r>
            <a:r>
              <a:rPr lang="en-US" sz="2199" dirty="0">
                <a:solidFill>
                  <a:srgbClr val="000000"/>
                </a:solidFill>
                <a:latin typeface="Cormorant Garamond"/>
                <a:ea typeface="Cormorant Garamond"/>
                <a:cs typeface="Cormorant Garamond"/>
                <a:sym typeface="Cormorant Garamond"/>
              </a:rPr>
              <a:t> </a:t>
            </a:r>
            <a:r>
              <a:rPr lang="en-US" sz="2199" dirty="0" err="1">
                <a:solidFill>
                  <a:srgbClr val="000000"/>
                </a:solidFill>
                <a:latin typeface="Cormorant Garamond"/>
                <a:ea typeface="Cormorant Garamond"/>
                <a:cs typeface="Cormorant Garamond"/>
                <a:sym typeface="Cormorant Garamond"/>
              </a:rPr>
              <a:t>профорієнтації</a:t>
            </a:r>
            <a:r>
              <a:rPr lang="en-US" sz="2199" dirty="0">
                <a:solidFill>
                  <a:srgbClr val="000000"/>
                </a:solidFill>
                <a:latin typeface="Cormorant Garamond"/>
                <a:ea typeface="Cormorant Garamond"/>
                <a:cs typeface="Cormorant Garamond"/>
                <a:sym typeface="Cormorant Garamond"/>
              </a:rPr>
              <a:t> </a:t>
            </a:r>
            <a:r>
              <a:rPr lang="uk-UA" sz="2199" dirty="0">
                <a:solidFill>
                  <a:srgbClr val="000000"/>
                </a:solidFill>
                <a:latin typeface="Cormorant Garamond"/>
                <a:ea typeface="Cormorant Garamond"/>
                <a:cs typeface="Cormorant Garamond"/>
                <a:sym typeface="Cormorant Garamond"/>
              </a:rPr>
              <a:t> тощо</a:t>
            </a:r>
            <a:r>
              <a:rPr lang="en-US" sz="2199" dirty="0">
                <a:solidFill>
                  <a:srgbClr val="000000"/>
                </a:solidFill>
                <a:latin typeface="Cormorant Garamond"/>
                <a:ea typeface="Cormorant Garamond"/>
                <a:cs typeface="Cormorant Garamond"/>
                <a:sym typeface="Cormorant Garamond"/>
              </a:rPr>
              <a:t>.</a:t>
            </a:r>
          </a:p>
        </p:txBody>
      </p:sp>
      <p:sp>
        <p:nvSpPr>
          <p:cNvPr id="34" name="TextBox 36">
            <a:extLst>
              <a:ext uri="{FF2B5EF4-FFF2-40B4-BE49-F238E27FC236}">
                <a16:creationId xmlns:a16="http://schemas.microsoft.com/office/drawing/2014/main" id="{50E53E5C-29A1-4B85-ACC6-55C59EEB82DF}"/>
              </a:ext>
            </a:extLst>
          </p:cNvPr>
          <p:cNvSpPr txBox="1"/>
          <p:nvPr/>
        </p:nvSpPr>
        <p:spPr>
          <a:xfrm>
            <a:off x="13119263" y="7672801"/>
            <a:ext cx="3036692" cy="1333500"/>
          </a:xfrm>
          <a:prstGeom prst="rect">
            <a:avLst/>
          </a:prstGeom>
        </p:spPr>
        <p:txBody>
          <a:bodyPr lIns="0" tIns="0" rIns="0" bIns="0" rtlCol="0" anchor="t">
            <a:spAutoFit/>
          </a:bodyPr>
          <a:lstStyle/>
          <a:p>
            <a:pPr algn="r">
              <a:lnSpc>
                <a:spcPts val="2639"/>
              </a:lnSpc>
            </a:pPr>
            <a:r>
              <a:rPr lang="en-US" sz="2199" b="1" dirty="0" err="1">
                <a:solidFill>
                  <a:srgbClr val="000000"/>
                </a:solidFill>
                <a:latin typeface="Cormorant Garamond Bold"/>
                <a:ea typeface="Cormorant Garamond Bold"/>
                <a:cs typeface="Cormorant Garamond Bold"/>
                <a:sym typeface="Cormorant Garamond Bold"/>
              </a:rPr>
              <a:t>Приватний</a:t>
            </a:r>
            <a:r>
              <a:rPr lang="en-US" sz="2199" b="1" dirty="0">
                <a:solidFill>
                  <a:srgbClr val="000000"/>
                </a:solidFill>
                <a:latin typeface="Cormorant Garamond Bold"/>
                <a:ea typeface="Cormorant Garamond Bold"/>
                <a:cs typeface="Cormorant Garamond Bold"/>
                <a:sym typeface="Cormorant Garamond Bold"/>
              </a:rPr>
              <a:t> </a:t>
            </a:r>
            <a:r>
              <a:rPr lang="en-US" sz="2199" b="1" dirty="0" err="1">
                <a:solidFill>
                  <a:srgbClr val="000000"/>
                </a:solidFill>
                <a:latin typeface="Cormorant Garamond Bold"/>
                <a:ea typeface="Cormorant Garamond Bold"/>
                <a:cs typeface="Cormorant Garamond Bold"/>
                <a:sym typeface="Cormorant Garamond Bold"/>
              </a:rPr>
              <a:t>сектор</a:t>
            </a:r>
            <a:endParaRPr lang="en-US" sz="2199" b="1" dirty="0">
              <a:solidFill>
                <a:srgbClr val="000000"/>
              </a:solidFill>
              <a:latin typeface="Cormorant Garamond Bold"/>
              <a:ea typeface="Cormorant Garamond Bold"/>
              <a:cs typeface="Cormorant Garamond Bold"/>
              <a:sym typeface="Cormorant Garamond Bold"/>
            </a:endParaRPr>
          </a:p>
          <a:p>
            <a:pPr algn="r">
              <a:lnSpc>
                <a:spcPts val="2639"/>
              </a:lnSpc>
            </a:pPr>
            <a:r>
              <a:rPr lang="en-US" sz="2199" dirty="0" err="1">
                <a:solidFill>
                  <a:srgbClr val="000000"/>
                </a:solidFill>
                <a:latin typeface="Cormorant Garamond"/>
                <a:ea typeface="Cormorant Garamond"/>
                <a:cs typeface="Cormorant Garamond"/>
                <a:sym typeface="Cormorant Garamond"/>
              </a:rPr>
              <a:t>Компанії</a:t>
            </a:r>
            <a:r>
              <a:rPr lang="en-US" sz="2199" dirty="0">
                <a:solidFill>
                  <a:srgbClr val="000000"/>
                </a:solidFill>
                <a:latin typeface="Cormorant Garamond"/>
                <a:ea typeface="Cormorant Garamond"/>
                <a:cs typeface="Cormorant Garamond"/>
                <a:sym typeface="Cormorant Garamond"/>
              </a:rPr>
              <a:t>, </a:t>
            </a:r>
            <a:r>
              <a:rPr lang="en-US" sz="2199" dirty="0" err="1">
                <a:solidFill>
                  <a:srgbClr val="000000"/>
                </a:solidFill>
                <a:latin typeface="Cormorant Garamond"/>
                <a:ea typeface="Cormorant Garamond"/>
                <a:cs typeface="Cormorant Garamond"/>
                <a:sym typeface="Cormorant Garamond"/>
              </a:rPr>
              <a:t>що</a:t>
            </a:r>
            <a:r>
              <a:rPr lang="en-US" sz="2199" dirty="0">
                <a:solidFill>
                  <a:srgbClr val="000000"/>
                </a:solidFill>
                <a:latin typeface="Cormorant Garamond"/>
                <a:ea typeface="Cormorant Garamond"/>
                <a:cs typeface="Cormorant Garamond"/>
                <a:sym typeface="Cormorant Garamond"/>
              </a:rPr>
              <a:t> </a:t>
            </a:r>
            <a:r>
              <a:rPr lang="en-US" sz="2199" dirty="0" err="1">
                <a:solidFill>
                  <a:srgbClr val="000000"/>
                </a:solidFill>
                <a:latin typeface="Cormorant Garamond"/>
                <a:ea typeface="Cormorant Garamond"/>
                <a:cs typeface="Cormorant Garamond"/>
                <a:sym typeface="Cormorant Garamond"/>
              </a:rPr>
              <a:t>співпрацюють</a:t>
            </a:r>
            <a:r>
              <a:rPr lang="en-US" sz="2199" dirty="0">
                <a:solidFill>
                  <a:srgbClr val="000000"/>
                </a:solidFill>
                <a:latin typeface="Cormorant Garamond"/>
                <a:ea typeface="Cormorant Garamond"/>
                <a:cs typeface="Cormorant Garamond"/>
                <a:sym typeface="Cormorant Garamond"/>
              </a:rPr>
              <a:t> </a:t>
            </a:r>
            <a:r>
              <a:rPr lang="en-US" sz="2199" dirty="0" err="1">
                <a:solidFill>
                  <a:srgbClr val="000000"/>
                </a:solidFill>
                <a:latin typeface="Cormorant Garamond"/>
                <a:ea typeface="Cormorant Garamond"/>
                <a:cs typeface="Cormorant Garamond"/>
                <a:sym typeface="Cormorant Garamond"/>
              </a:rPr>
              <a:t>у</a:t>
            </a:r>
            <a:r>
              <a:rPr lang="en-US" sz="2199" dirty="0">
                <a:solidFill>
                  <a:srgbClr val="000000"/>
                </a:solidFill>
                <a:latin typeface="Cormorant Garamond"/>
                <a:ea typeface="Cormorant Garamond"/>
                <a:cs typeface="Cormorant Garamond"/>
                <a:sym typeface="Cormorant Garamond"/>
              </a:rPr>
              <a:t> </a:t>
            </a:r>
            <a:r>
              <a:rPr lang="en-US" sz="2199" dirty="0" err="1">
                <a:solidFill>
                  <a:srgbClr val="000000"/>
                </a:solidFill>
                <a:latin typeface="Cormorant Garamond"/>
                <a:ea typeface="Cormorant Garamond"/>
                <a:cs typeface="Cormorant Garamond"/>
                <a:sym typeface="Cormorant Garamond"/>
              </a:rPr>
              <a:t>розробці</a:t>
            </a:r>
            <a:r>
              <a:rPr lang="en-US" sz="2199" dirty="0">
                <a:solidFill>
                  <a:srgbClr val="000000"/>
                </a:solidFill>
                <a:latin typeface="Cormorant Garamond"/>
                <a:ea typeface="Cormorant Garamond"/>
                <a:cs typeface="Cormorant Garamond"/>
                <a:sym typeface="Cormorant Garamond"/>
              </a:rPr>
              <a:t> </a:t>
            </a:r>
            <a:r>
              <a:rPr lang="en-US" sz="2199" dirty="0" err="1">
                <a:solidFill>
                  <a:srgbClr val="000000"/>
                </a:solidFill>
                <a:latin typeface="Cormorant Garamond"/>
                <a:ea typeface="Cormorant Garamond"/>
                <a:cs typeface="Cormorant Garamond"/>
                <a:sym typeface="Cormorant Garamond"/>
              </a:rPr>
              <a:t>та</a:t>
            </a:r>
            <a:r>
              <a:rPr lang="en-US" sz="2199" dirty="0">
                <a:solidFill>
                  <a:srgbClr val="000000"/>
                </a:solidFill>
                <a:latin typeface="Cormorant Garamond"/>
                <a:ea typeface="Cormorant Garamond"/>
                <a:cs typeface="Cormorant Garamond"/>
                <a:sym typeface="Cormorant Garamond"/>
              </a:rPr>
              <a:t> </a:t>
            </a:r>
            <a:r>
              <a:rPr lang="en-US" sz="2199" dirty="0" err="1">
                <a:solidFill>
                  <a:srgbClr val="000000"/>
                </a:solidFill>
                <a:latin typeface="Cormorant Garamond"/>
                <a:ea typeface="Cormorant Garamond"/>
                <a:cs typeface="Cormorant Garamond"/>
                <a:sym typeface="Cormorant Garamond"/>
              </a:rPr>
              <a:t>реалізації</a:t>
            </a:r>
            <a:r>
              <a:rPr lang="en-US" sz="2199" dirty="0">
                <a:solidFill>
                  <a:srgbClr val="000000"/>
                </a:solidFill>
                <a:latin typeface="Cormorant Garamond"/>
                <a:ea typeface="Cormorant Garamond"/>
                <a:cs typeface="Cormorant Garamond"/>
                <a:sym typeface="Cormorant Garamond"/>
              </a:rPr>
              <a:t> </a:t>
            </a:r>
            <a:r>
              <a:rPr lang="en-US" sz="2199" dirty="0" err="1">
                <a:solidFill>
                  <a:srgbClr val="000000"/>
                </a:solidFill>
                <a:latin typeface="Cormorant Garamond"/>
                <a:ea typeface="Cormorant Garamond"/>
                <a:cs typeface="Cormorant Garamond"/>
                <a:sym typeface="Cormorant Garamond"/>
              </a:rPr>
              <a:t>програм</a:t>
            </a:r>
            <a:r>
              <a:rPr lang="en-US" sz="2199" dirty="0">
                <a:solidFill>
                  <a:srgbClr val="000000"/>
                </a:solidFill>
                <a:latin typeface="Cormorant Garamond"/>
                <a:ea typeface="Cormorant Garamond"/>
                <a:cs typeface="Cormorant Garamond"/>
                <a:sym typeface="Cormorant Garamond"/>
              </a:rPr>
              <a:t>.</a:t>
            </a:r>
          </a:p>
        </p:txBody>
      </p:sp>
    </p:spTree>
    <p:extLst>
      <p:ext uri="{BB962C8B-B14F-4D97-AF65-F5344CB8AC3E}">
        <p14:creationId xmlns:p14="http://schemas.microsoft.com/office/powerpoint/2010/main" val="126903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FDF64-2FDE-5446-4372-F739AB1568AE}"/>
            </a:ext>
          </a:extLst>
        </p:cNvPr>
        <p:cNvGrpSpPr/>
        <p:nvPr/>
      </p:nvGrpSpPr>
      <p:grpSpPr>
        <a:xfrm>
          <a:off x="0" y="0"/>
          <a:ext cx="0" cy="0"/>
          <a:chOff x="0" y="0"/>
          <a:chExt cx="0" cy="0"/>
        </a:xfrm>
      </p:grpSpPr>
      <p:sp>
        <p:nvSpPr>
          <p:cNvPr id="2" name="Freeform 5">
            <a:extLst>
              <a:ext uri="{FF2B5EF4-FFF2-40B4-BE49-F238E27FC236}">
                <a16:creationId xmlns:a16="http://schemas.microsoft.com/office/drawing/2014/main" id="{3CE0E628-29A4-297E-FCE6-F6006103B58C}"/>
              </a:ext>
            </a:extLst>
          </p:cNvPr>
          <p:cNvSpPr/>
          <p:nvPr/>
        </p:nvSpPr>
        <p:spPr>
          <a:xfrm>
            <a:off x="3200400" y="228600"/>
            <a:ext cx="10986765" cy="10058400"/>
          </a:xfrm>
          <a:custGeom>
            <a:avLst/>
            <a:gdLst/>
            <a:ahLst/>
            <a:cxnLst/>
            <a:rect l="l" t="t" r="r" b="b"/>
            <a:pathLst>
              <a:path w="9261220" h="10502415">
                <a:moveTo>
                  <a:pt x="0" y="0"/>
                </a:moveTo>
                <a:lnTo>
                  <a:pt x="9261221" y="0"/>
                </a:lnTo>
                <a:lnTo>
                  <a:pt x="9261221" y="10502415"/>
                </a:lnTo>
                <a:lnTo>
                  <a:pt x="0" y="10502415"/>
                </a:lnTo>
                <a:lnTo>
                  <a:pt x="0" y="0"/>
                </a:lnTo>
                <a:close/>
              </a:path>
            </a:pathLst>
          </a:custGeom>
          <a:blipFill>
            <a:blip>
              <a:alphaModFix amt="6999"/>
              <a:extLst>
                <a:ext uri="{96DAC541-7B7A-43D3-8B79-37D633B846F1}">
                  <asvg:svgBlip xmlns:asvg="http://schemas.microsoft.com/office/drawing/2016/SVG/main" r:embed="rId2"/>
                </a:ext>
              </a:extLst>
            </a:blip>
            <a:stretch>
              <a:fillRect/>
            </a:stretch>
          </a:blipFill>
        </p:spPr>
        <p:txBody>
          <a:bodyPr/>
          <a:lstStyle/>
          <a:p>
            <a:endParaRPr lang="ru-UA" dirty="0"/>
          </a:p>
        </p:txBody>
      </p:sp>
      <p:sp>
        <p:nvSpPr>
          <p:cNvPr id="3" name="TextBox 6">
            <a:extLst>
              <a:ext uri="{FF2B5EF4-FFF2-40B4-BE49-F238E27FC236}">
                <a16:creationId xmlns:a16="http://schemas.microsoft.com/office/drawing/2014/main" id="{4FD2BA57-B2FA-C7D3-4518-2B33C60000D6}"/>
              </a:ext>
            </a:extLst>
          </p:cNvPr>
          <p:cNvSpPr txBox="1"/>
          <p:nvPr/>
        </p:nvSpPr>
        <p:spPr>
          <a:xfrm>
            <a:off x="3829219" y="768288"/>
            <a:ext cx="14862802" cy="1181100"/>
          </a:xfrm>
          <a:prstGeom prst="rect">
            <a:avLst/>
          </a:prstGeom>
        </p:spPr>
        <p:txBody>
          <a:bodyPr lIns="0" tIns="0" rIns="0" bIns="0" rtlCol="0" anchor="t">
            <a:spAutoFit/>
          </a:bodyPr>
          <a:lstStyle/>
          <a:p>
            <a:pPr algn="l">
              <a:lnSpc>
                <a:spcPts val="9360"/>
              </a:lnSpc>
            </a:pPr>
            <a:r>
              <a:rPr lang="en-US" sz="7800" b="1" dirty="0">
                <a:solidFill>
                  <a:srgbClr val="D12927"/>
                </a:solidFill>
                <a:latin typeface="Lora Bold"/>
                <a:ea typeface="Lora Bold"/>
                <a:cs typeface="Lora Bold"/>
                <a:sym typeface="Lora Bold"/>
              </a:rPr>
              <a:t>ОЧІКУВАНІ РЕЗУЛЬТАТИ</a:t>
            </a:r>
          </a:p>
        </p:txBody>
      </p:sp>
      <p:sp>
        <p:nvSpPr>
          <p:cNvPr id="4" name="TextBox 7">
            <a:extLst>
              <a:ext uri="{FF2B5EF4-FFF2-40B4-BE49-F238E27FC236}">
                <a16:creationId xmlns:a16="http://schemas.microsoft.com/office/drawing/2014/main" id="{B8C3CDFA-55A0-13F7-C1EF-46352A4BD678}"/>
              </a:ext>
            </a:extLst>
          </p:cNvPr>
          <p:cNvSpPr txBox="1"/>
          <p:nvPr/>
        </p:nvSpPr>
        <p:spPr>
          <a:xfrm>
            <a:off x="609600" y="4482067"/>
            <a:ext cx="13425165" cy="2287806"/>
          </a:xfrm>
          <a:prstGeom prst="rect">
            <a:avLst/>
          </a:prstGeom>
        </p:spPr>
        <p:txBody>
          <a:bodyPr lIns="0" tIns="0" rIns="0" bIns="0" rtlCol="0" anchor="t">
            <a:spAutoFit/>
          </a:bodyPr>
          <a:lstStyle/>
          <a:p>
            <a:pPr algn="l">
              <a:lnSpc>
                <a:spcPts val="4384"/>
              </a:lnSpc>
              <a:spcBef>
                <a:spcPct val="0"/>
              </a:spcBef>
            </a:pP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молодь</a:t>
            </a:r>
            <a:r>
              <a:rPr lang="en-US" sz="2800" dirty="0">
                <a:solidFill>
                  <a:srgbClr val="000000"/>
                </a:solidFill>
                <a:latin typeface="Cormorant Garamond"/>
                <a:ea typeface="Cormorant Garamond"/>
                <a:cs typeface="Cormorant Garamond"/>
                <a:sym typeface="Cormorant Garamond"/>
              </a:rPr>
              <a:t> (15–35) + 👩‍🦳👨‍🦳 </a:t>
            </a:r>
            <a:r>
              <a:rPr lang="en-US" sz="2800" dirty="0" err="1">
                <a:solidFill>
                  <a:srgbClr val="000000"/>
                </a:solidFill>
                <a:latin typeface="Cormorant Garamond"/>
                <a:ea typeface="Cormorant Garamond"/>
                <a:cs typeface="Cormorant Garamond"/>
                <a:sym typeface="Cormorant Garamond"/>
              </a:rPr>
              <a:t>дорослі</a:t>
            </a:r>
            <a:r>
              <a:rPr lang="en-US" sz="2800" dirty="0">
                <a:solidFill>
                  <a:srgbClr val="000000"/>
                </a:solidFill>
                <a:latin typeface="Cormorant Garamond"/>
                <a:ea typeface="Cormorant Garamond"/>
                <a:cs typeface="Cormorant Garamond"/>
                <a:sym typeface="Cormorant Garamond"/>
              </a:rPr>
              <a:t> (35+)</a:t>
            </a:r>
          </a:p>
          <a:p>
            <a:pPr marL="676198" lvl="1" indent="-338099" algn="l">
              <a:spcBef>
                <a:spcPct val="0"/>
              </a:spcBef>
              <a:buFont typeface="Arial"/>
              <a:buChar char="•"/>
            </a:pP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оплачувана</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робота</a:t>
            </a:r>
            <a:endParaRPr lang="en-US" sz="2800" dirty="0">
              <a:solidFill>
                <a:srgbClr val="000000"/>
              </a:solidFill>
              <a:latin typeface="Cormorant Garamond"/>
              <a:ea typeface="Cormorant Garamond"/>
              <a:cs typeface="Cormorant Garamond"/>
              <a:sym typeface="Cormorant Garamond"/>
            </a:endParaRPr>
          </a:p>
          <a:p>
            <a:pPr marL="676198" lvl="1" indent="-338099" algn="l">
              <a:spcBef>
                <a:spcPct val="0"/>
              </a:spcBef>
              <a:buFont typeface="Arial"/>
              <a:buChar char="•"/>
            </a:pP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започаткування</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та</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розвиток</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бізнесу</a:t>
            </a:r>
            <a:endParaRPr lang="en-US" sz="2800" dirty="0">
              <a:solidFill>
                <a:srgbClr val="000000"/>
              </a:solidFill>
              <a:latin typeface="Cormorant Garamond"/>
              <a:ea typeface="Cormorant Garamond"/>
              <a:cs typeface="Cormorant Garamond"/>
              <a:sym typeface="Cormorant Garamond"/>
            </a:endParaRPr>
          </a:p>
          <a:p>
            <a:pPr marL="676198" lvl="1" indent="-338099" algn="l">
              <a:spcBef>
                <a:spcPct val="0"/>
              </a:spcBef>
              <a:buFont typeface="Arial"/>
              <a:buChar char="•"/>
            </a:pP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тренінги</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з</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працевлаштування</a:t>
            </a:r>
            <a:endParaRPr lang="en-US" sz="2800" dirty="0">
              <a:solidFill>
                <a:srgbClr val="000000"/>
              </a:solidFill>
              <a:latin typeface="Cormorant Garamond"/>
              <a:ea typeface="Cormorant Garamond"/>
              <a:cs typeface="Cormorant Garamond"/>
              <a:sym typeface="Cormorant Garamond"/>
            </a:endParaRPr>
          </a:p>
          <a:p>
            <a:pPr marL="676198" lvl="1" indent="-338099" algn="l">
              <a:buFont typeface="Arial"/>
              <a:buChar char="•"/>
            </a:pP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підтримка</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вразливих</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груп</a:t>
            </a:r>
            <a:r>
              <a:rPr lang="en-US" sz="2800" dirty="0">
                <a:solidFill>
                  <a:srgbClr val="000000"/>
                </a:solidFill>
                <a:latin typeface="Cormorant Garamond"/>
                <a:ea typeface="Cormorant Garamond"/>
                <a:cs typeface="Cormorant Garamond"/>
                <a:sym typeface="Cormorant Garamond"/>
              </a:rPr>
              <a:t> (ВПО, </a:t>
            </a:r>
            <a:r>
              <a:rPr lang="en-US" sz="2800" dirty="0" err="1">
                <a:solidFill>
                  <a:srgbClr val="000000"/>
                </a:solidFill>
                <a:latin typeface="Cormorant Garamond"/>
                <a:ea typeface="Cormorant Garamond"/>
                <a:cs typeface="Cormorant Garamond"/>
                <a:sym typeface="Cormorant Garamond"/>
              </a:rPr>
              <a:t>люди</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з</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інвалідністю</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ветерани</a:t>
            </a:r>
            <a:r>
              <a:rPr lang="en-US" sz="2800" dirty="0">
                <a:solidFill>
                  <a:srgbClr val="000000"/>
                </a:solidFill>
                <a:latin typeface="Cormorant Garamond"/>
                <a:ea typeface="Cormorant Garamond"/>
                <a:cs typeface="Cormorant Garamond"/>
                <a:sym typeface="Cormorant Garamond"/>
              </a:rPr>
              <a:t>)</a:t>
            </a:r>
          </a:p>
        </p:txBody>
      </p:sp>
      <p:sp>
        <p:nvSpPr>
          <p:cNvPr id="5" name="TextBox 8">
            <a:extLst>
              <a:ext uri="{FF2B5EF4-FFF2-40B4-BE49-F238E27FC236}">
                <a16:creationId xmlns:a16="http://schemas.microsoft.com/office/drawing/2014/main" id="{AF8A5247-FD68-CE53-A56C-4D7ED13ACB2D}"/>
              </a:ext>
            </a:extLst>
          </p:cNvPr>
          <p:cNvSpPr txBox="1"/>
          <p:nvPr/>
        </p:nvSpPr>
        <p:spPr>
          <a:xfrm>
            <a:off x="7848600" y="6944652"/>
            <a:ext cx="9829800" cy="1292662"/>
          </a:xfrm>
          <a:prstGeom prst="rect">
            <a:avLst/>
          </a:prstGeom>
        </p:spPr>
        <p:txBody>
          <a:bodyPr wrap="square" lIns="0" tIns="0" rIns="0" bIns="0" rtlCol="0" anchor="t">
            <a:spAutoFit/>
          </a:bodyPr>
          <a:lstStyle/>
          <a:p>
            <a:pPr algn="just">
              <a:spcBef>
                <a:spcPct val="0"/>
              </a:spcBef>
            </a:pPr>
            <a:r>
              <a:rPr lang="en-US" sz="2800" b="1" dirty="0">
                <a:solidFill>
                  <a:srgbClr val="000000"/>
                </a:solidFill>
                <a:latin typeface="Cormorant Garamond Bold"/>
                <a:ea typeface="Cormorant Garamond Bold"/>
                <a:cs typeface="Cormorant Garamond Bold"/>
                <a:sym typeface="Cormorant Garamond Bold"/>
              </a:rPr>
              <a:t>60% </a:t>
            </a:r>
            <a:r>
              <a:rPr lang="en-US" sz="2800" b="1" dirty="0" err="1">
                <a:solidFill>
                  <a:srgbClr val="000000"/>
                </a:solidFill>
                <a:latin typeface="Cormorant Garamond Bold"/>
                <a:ea typeface="Cormorant Garamond Bold"/>
                <a:cs typeface="Cormorant Garamond Bold"/>
                <a:sym typeface="Cormorant Garamond Bold"/>
              </a:rPr>
              <a:t>кваліфікованих</a:t>
            </a:r>
            <a:r>
              <a:rPr lang="en-US" sz="2800" b="1" dirty="0">
                <a:solidFill>
                  <a:srgbClr val="000000"/>
                </a:solidFill>
                <a:latin typeface="Cormorant Garamond Bold"/>
                <a:ea typeface="Cormorant Garamond Bold"/>
                <a:cs typeface="Cormorant Garamond Bold"/>
                <a:sym typeface="Cormorant Garamond Bold"/>
              </a:rPr>
              <a:t> </a:t>
            </a:r>
            <a:r>
              <a:rPr lang="en-US" sz="2800" b="1" dirty="0" err="1">
                <a:solidFill>
                  <a:srgbClr val="000000"/>
                </a:solidFill>
                <a:latin typeface="Cormorant Garamond Bold"/>
                <a:ea typeface="Cormorant Garamond Bold"/>
                <a:cs typeface="Cormorant Garamond Bold"/>
                <a:sym typeface="Cormorant Garamond Bold"/>
              </a:rPr>
              <a:t>робітників</a:t>
            </a:r>
            <a:r>
              <a:rPr lang="en-US" sz="2800" b="1" dirty="0">
                <a:solidFill>
                  <a:srgbClr val="000000"/>
                </a:solidFill>
                <a:latin typeface="Cormorant Garamond Bold"/>
                <a:ea typeface="Cormorant Garamond Bold"/>
                <a:cs typeface="Cormorant Garamond Bold"/>
                <a:sym typeface="Cormorant Garamond Bold"/>
              </a:rPr>
              <a:t> і </a:t>
            </a:r>
            <a:r>
              <a:rPr lang="en-US" sz="2800" b="1" dirty="0" err="1">
                <a:solidFill>
                  <a:srgbClr val="000000"/>
                </a:solidFill>
                <a:latin typeface="Cormorant Garamond Bold"/>
                <a:ea typeface="Cormorant Garamond Bold"/>
                <a:cs typeface="Cormorant Garamond Bold"/>
                <a:sym typeface="Cormorant Garamond Bold"/>
              </a:rPr>
              <a:t>технічних</a:t>
            </a:r>
            <a:r>
              <a:rPr lang="en-US" sz="2800" b="1" dirty="0">
                <a:solidFill>
                  <a:srgbClr val="000000"/>
                </a:solidFill>
                <a:latin typeface="Cormorant Garamond Bold"/>
                <a:ea typeface="Cormorant Garamond Bold"/>
                <a:cs typeface="Cormorant Garamond Bold"/>
                <a:sym typeface="Cormorant Garamond Bold"/>
              </a:rPr>
              <a:t> </a:t>
            </a:r>
            <a:r>
              <a:rPr lang="en-US" sz="2800" b="1" dirty="0" err="1">
                <a:solidFill>
                  <a:srgbClr val="000000"/>
                </a:solidFill>
                <a:latin typeface="Cormorant Garamond Bold"/>
                <a:ea typeface="Cormorant Garamond Bold"/>
                <a:cs typeface="Cormorant Garamond Bold"/>
                <a:sym typeface="Cormorant Garamond Bold"/>
              </a:rPr>
              <a:t>фахівців</a:t>
            </a:r>
            <a:endParaRPr lang="en-US" sz="2800" b="1" dirty="0">
              <a:solidFill>
                <a:srgbClr val="000000"/>
              </a:solidFill>
              <a:latin typeface="Cormorant Garamond Bold"/>
              <a:ea typeface="Cormorant Garamond Bold"/>
              <a:cs typeface="Cormorant Garamond Bold"/>
              <a:sym typeface="Cormorant Garamond Bold"/>
            </a:endParaRPr>
          </a:p>
          <a:p>
            <a:pPr algn="just"/>
            <a:r>
              <a:rPr lang="en-US" sz="2800" dirty="0" err="1">
                <a:solidFill>
                  <a:srgbClr val="000000"/>
                </a:solidFill>
                <a:latin typeface="Cormorant Garamond"/>
                <a:ea typeface="Cormorant Garamond"/>
                <a:cs typeface="Cormorant Garamond"/>
                <a:sym typeface="Cormorant Garamond"/>
              </a:rPr>
              <a:t>через</a:t>
            </a:r>
            <a:r>
              <a:rPr lang="en-US" sz="2800" dirty="0">
                <a:solidFill>
                  <a:srgbClr val="000000"/>
                </a:solidFill>
                <a:latin typeface="Cormorant Garamond"/>
                <a:ea typeface="Cormorant Garamond"/>
                <a:cs typeface="Cormorant Garamond"/>
                <a:sym typeface="Cormorant Garamond"/>
              </a:rPr>
              <a:t> 6 </a:t>
            </a:r>
            <a:r>
              <a:rPr lang="en-US" sz="2800" dirty="0" err="1">
                <a:solidFill>
                  <a:srgbClr val="000000"/>
                </a:solidFill>
                <a:latin typeface="Cormorant Garamond"/>
                <a:ea typeface="Cormorant Garamond"/>
                <a:cs typeface="Cormorant Garamond"/>
                <a:sym typeface="Cormorant Garamond"/>
              </a:rPr>
              <a:t>місяців</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після</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навчання</a:t>
            </a:r>
            <a:r>
              <a:rPr lang="en-US" sz="2800" dirty="0">
                <a:solidFill>
                  <a:srgbClr val="000000"/>
                </a:solidFill>
                <a:latin typeface="Cormorant Garamond"/>
                <a:ea typeface="Cormorant Garamond"/>
                <a:cs typeface="Cormorant Garamond"/>
                <a:sym typeface="Cormorant Garamond"/>
              </a:rPr>
              <a:t> ➡️ </a:t>
            </a:r>
            <a:r>
              <a:rPr lang="en-US" sz="2800" dirty="0" err="1">
                <a:solidFill>
                  <a:srgbClr val="000000"/>
                </a:solidFill>
                <a:latin typeface="Cormorant Garamond"/>
                <a:ea typeface="Cormorant Garamond"/>
                <a:cs typeface="Cormorant Garamond"/>
                <a:sym typeface="Cormorant Garamond"/>
              </a:rPr>
              <a:t>декларують</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зростання</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продуктивності</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та</a:t>
            </a:r>
            <a:r>
              <a:rPr lang="en-US" sz="2800" dirty="0">
                <a:solidFill>
                  <a:srgbClr val="000000"/>
                </a:solidFill>
                <a:latin typeface="Cormorant Garamond"/>
                <a:ea typeface="Cormorant Garamond"/>
                <a:cs typeface="Cormorant Garamond"/>
                <a:sym typeface="Cormorant Garamond"/>
              </a:rPr>
              <a:t>/</a:t>
            </a:r>
            <a:r>
              <a:rPr lang="en-US" sz="2800" dirty="0" err="1">
                <a:solidFill>
                  <a:srgbClr val="000000"/>
                </a:solidFill>
                <a:latin typeface="Cormorant Garamond"/>
                <a:ea typeface="Cormorant Garamond"/>
                <a:cs typeface="Cormorant Garamond"/>
                <a:sym typeface="Cormorant Garamond"/>
              </a:rPr>
              <a:t>або</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доходу</a:t>
            </a:r>
            <a:endParaRPr lang="en-US" sz="2800" dirty="0">
              <a:solidFill>
                <a:srgbClr val="000000"/>
              </a:solidFill>
              <a:latin typeface="Cormorant Garamond"/>
              <a:ea typeface="Cormorant Garamond"/>
              <a:cs typeface="Cormorant Garamond"/>
              <a:sym typeface="Cormorant Garamond"/>
            </a:endParaRPr>
          </a:p>
        </p:txBody>
      </p:sp>
      <p:sp>
        <p:nvSpPr>
          <p:cNvPr id="6" name="TextBox 9">
            <a:extLst>
              <a:ext uri="{FF2B5EF4-FFF2-40B4-BE49-F238E27FC236}">
                <a16:creationId xmlns:a16="http://schemas.microsoft.com/office/drawing/2014/main" id="{27D650C7-341E-B974-C304-69B896D9F6AE}"/>
              </a:ext>
            </a:extLst>
          </p:cNvPr>
          <p:cNvSpPr txBox="1"/>
          <p:nvPr/>
        </p:nvSpPr>
        <p:spPr>
          <a:xfrm>
            <a:off x="609600" y="8226050"/>
            <a:ext cx="13508554" cy="1292662"/>
          </a:xfrm>
          <a:prstGeom prst="rect">
            <a:avLst/>
          </a:prstGeom>
        </p:spPr>
        <p:txBody>
          <a:bodyPr lIns="0" tIns="0" rIns="0" bIns="0" rtlCol="0" anchor="t">
            <a:spAutoFit/>
          </a:bodyPr>
          <a:lstStyle/>
          <a:p>
            <a:pPr algn="just">
              <a:spcBef>
                <a:spcPct val="0"/>
              </a:spcBef>
            </a:pPr>
            <a:r>
              <a:rPr lang="en-US" sz="2800" b="1" dirty="0">
                <a:solidFill>
                  <a:srgbClr val="000000"/>
                </a:solidFill>
                <a:latin typeface="Cormorant Garamond Bold"/>
                <a:ea typeface="Cormorant Garamond Bold"/>
                <a:cs typeface="Cormorant Garamond Bold"/>
                <a:sym typeface="Cormorant Garamond Bold"/>
              </a:rPr>
              <a:t>60% </a:t>
            </a:r>
            <a:r>
              <a:rPr lang="en-US" sz="2800" b="1" dirty="0" err="1">
                <a:solidFill>
                  <a:srgbClr val="000000"/>
                </a:solidFill>
                <a:latin typeface="Cormorant Garamond Bold"/>
                <a:ea typeface="Cormorant Garamond Bold"/>
                <a:cs typeface="Cormorant Garamond Bold"/>
                <a:sym typeface="Cormorant Garamond Bold"/>
              </a:rPr>
              <a:t>випускників</a:t>
            </a:r>
            <a:r>
              <a:rPr lang="en-US" sz="2800" b="1" dirty="0">
                <a:solidFill>
                  <a:srgbClr val="000000"/>
                </a:solidFill>
                <a:latin typeface="Cormorant Garamond Bold"/>
                <a:ea typeface="Cormorant Garamond Bold"/>
                <a:cs typeface="Cormorant Garamond Bold"/>
                <a:sym typeface="Cormorant Garamond Bold"/>
              </a:rPr>
              <a:t>/</a:t>
            </a:r>
            <a:r>
              <a:rPr lang="en-US" sz="2800" b="1" dirty="0" err="1">
                <a:solidFill>
                  <a:srgbClr val="000000"/>
                </a:solidFill>
                <a:latin typeface="Cormorant Garamond Bold"/>
                <a:ea typeface="Cormorant Garamond Bold"/>
                <a:cs typeface="Cormorant Garamond Bold"/>
                <a:sym typeface="Cormorant Garamond Bold"/>
              </a:rPr>
              <a:t>стажерів</a:t>
            </a:r>
            <a:endParaRPr lang="en-US" sz="2800" b="1" dirty="0">
              <a:solidFill>
                <a:srgbClr val="000000"/>
              </a:solidFill>
              <a:latin typeface="Cormorant Garamond Bold"/>
              <a:ea typeface="Cormorant Garamond Bold"/>
              <a:cs typeface="Cormorant Garamond Bold"/>
              <a:sym typeface="Cormorant Garamond Bold"/>
            </a:endParaRPr>
          </a:p>
          <a:p>
            <a:pPr algn="just">
              <a:spcBef>
                <a:spcPct val="0"/>
              </a:spcBef>
            </a:pP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працевлаштувалися</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або</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започаткували</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власну</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справу</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протягом</a:t>
            </a:r>
            <a:r>
              <a:rPr lang="en-US" sz="2800" dirty="0">
                <a:solidFill>
                  <a:srgbClr val="000000"/>
                </a:solidFill>
                <a:latin typeface="Cormorant Garamond"/>
                <a:ea typeface="Cormorant Garamond"/>
                <a:cs typeface="Cormorant Garamond"/>
                <a:sym typeface="Cormorant Garamond"/>
              </a:rPr>
              <a:t> 6 </a:t>
            </a:r>
            <a:r>
              <a:rPr lang="en-US" sz="2800" dirty="0" err="1">
                <a:solidFill>
                  <a:srgbClr val="000000"/>
                </a:solidFill>
                <a:latin typeface="Cormorant Garamond"/>
                <a:ea typeface="Cormorant Garamond"/>
                <a:cs typeface="Cormorant Garamond"/>
                <a:sym typeface="Cormorant Garamond"/>
              </a:rPr>
              <a:t>місяців</a:t>
            </a:r>
            <a:endParaRPr lang="en-US" sz="2800" dirty="0">
              <a:solidFill>
                <a:srgbClr val="000000"/>
              </a:solidFill>
              <a:latin typeface="Cormorant Garamond"/>
              <a:ea typeface="Cormorant Garamond"/>
              <a:cs typeface="Cormorant Garamond"/>
              <a:sym typeface="Cormorant Garamond"/>
            </a:endParaRPr>
          </a:p>
          <a:p>
            <a:pPr algn="just"/>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включно</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з</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жінками</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вразливою</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молоддю</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людьми</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з</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інвалідністю</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та</a:t>
            </a:r>
            <a:r>
              <a:rPr lang="en-US" sz="2800" dirty="0">
                <a:solidFill>
                  <a:srgbClr val="000000"/>
                </a:solidFill>
                <a:latin typeface="Cormorant Garamond"/>
                <a:ea typeface="Cormorant Garamond"/>
                <a:cs typeface="Cormorant Garamond"/>
                <a:sym typeface="Cormorant Garamond"/>
              </a:rPr>
              <a:t> </a:t>
            </a:r>
            <a:r>
              <a:rPr lang="en-US" sz="2800" dirty="0" err="1">
                <a:solidFill>
                  <a:srgbClr val="000000"/>
                </a:solidFill>
                <a:latin typeface="Cormorant Garamond"/>
                <a:ea typeface="Cormorant Garamond"/>
                <a:cs typeface="Cormorant Garamond"/>
                <a:sym typeface="Cormorant Garamond"/>
              </a:rPr>
              <a:t>ветеранами</a:t>
            </a:r>
            <a:endParaRPr lang="en-US" sz="2800" dirty="0">
              <a:solidFill>
                <a:srgbClr val="000000"/>
              </a:solidFill>
              <a:latin typeface="Cormorant Garamond"/>
              <a:ea typeface="Cormorant Garamond"/>
              <a:cs typeface="Cormorant Garamond"/>
              <a:sym typeface="Cormorant Garamond"/>
            </a:endParaRPr>
          </a:p>
        </p:txBody>
      </p:sp>
      <p:sp>
        <p:nvSpPr>
          <p:cNvPr id="7" name="TextBox 6">
            <a:extLst>
              <a:ext uri="{FF2B5EF4-FFF2-40B4-BE49-F238E27FC236}">
                <a16:creationId xmlns:a16="http://schemas.microsoft.com/office/drawing/2014/main" id="{C9E81F8B-0BED-679D-1457-9D04619ADD91}"/>
              </a:ext>
            </a:extLst>
          </p:cNvPr>
          <p:cNvSpPr txBox="1"/>
          <p:nvPr/>
        </p:nvSpPr>
        <p:spPr>
          <a:xfrm>
            <a:off x="609601" y="2305336"/>
            <a:ext cx="12801600" cy="954107"/>
          </a:xfrm>
          <a:prstGeom prst="rect">
            <a:avLst/>
          </a:prstGeom>
          <a:noFill/>
        </p:spPr>
        <p:txBody>
          <a:bodyPr wrap="square" rtlCol="0">
            <a:spAutoFit/>
          </a:bodyPr>
          <a:lstStyle/>
          <a:p>
            <a:pPr algn="just"/>
            <a:r>
              <a:rPr lang="en-US" sz="2800" dirty="0">
                <a:solidFill>
                  <a:srgbClr val="000000"/>
                </a:solidFill>
                <a:latin typeface="Cormorant Garamond"/>
                <a:ea typeface="Cormorant Garamond"/>
                <a:cs typeface="Cormorant Garamond"/>
                <a:sym typeface="Cormorant Garamond"/>
              </a:rPr>
              <a:t>🎓 </a:t>
            </a:r>
            <a:r>
              <a:rPr lang="en-GB" sz="2800" dirty="0" err="1">
                <a:solidFill>
                  <a:srgbClr val="000000"/>
                </a:solidFill>
                <a:latin typeface="Cormorant Garamond"/>
              </a:rPr>
              <a:t>Адаптація</a:t>
            </a:r>
            <a:r>
              <a:rPr lang="en-GB" sz="2800" dirty="0">
                <a:solidFill>
                  <a:srgbClr val="000000"/>
                </a:solidFill>
                <a:latin typeface="Cormorant Garamond"/>
              </a:rPr>
              <a:t> </a:t>
            </a:r>
            <a:r>
              <a:rPr lang="en-GB" sz="2800" dirty="0" err="1">
                <a:solidFill>
                  <a:srgbClr val="000000"/>
                </a:solidFill>
                <a:latin typeface="Cormorant Garamond"/>
              </a:rPr>
              <a:t>існуючих</a:t>
            </a:r>
            <a:r>
              <a:rPr lang="en-GB" sz="2800" dirty="0">
                <a:solidFill>
                  <a:srgbClr val="000000"/>
                </a:solidFill>
                <a:latin typeface="Cormorant Garamond"/>
              </a:rPr>
              <a:t> </a:t>
            </a:r>
            <a:r>
              <a:rPr lang="en-GB" sz="2800" dirty="0" err="1">
                <a:solidFill>
                  <a:srgbClr val="000000"/>
                </a:solidFill>
                <a:latin typeface="Cormorant Garamond"/>
              </a:rPr>
              <a:t>освітніх</a:t>
            </a:r>
            <a:r>
              <a:rPr lang="en-GB" sz="2800" dirty="0">
                <a:solidFill>
                  <a:srgbClr val="000000"/>
                </a:solidFill>
                <a:latin typeface="Cormorant Garamond"/>
              </a:rPr>
              <a:t> </a:t>
            </a:r>
            <a:r>
              <a:rPr lang="en-GB" sz="2800" dirty="0" err="1">
                <a:solidFill>
                  <a:srgbClr val="000000"/>
                </a:solidFill>
                <a:latin typeface="Cormorant Garamond"/>
              </a:rPr>
              <a:t>програм</a:t>
            </a:r>
            <a:r>
              <a:rPr lang="en-GB" sz="2800" dirty="0">
                <a:solidFill>
                  <a:srgbClr val="000000"/>
                </a:solidFill>
                <a:latin typeface="Cormorant Garamond"/>
              </a:rPr>
              <a:t> </a:t>
            </a:r>
            <a:r>
              <a:rPr lang="en-GB" sz="2800" dirty="0" err="1">
                <a:solidFill>
                  <a:srgbClr val="000000"/>
                </a:solidFill>
                <a:latin typeface="Cormorant Garamond"/>
              </a:rPr>
              <a:t>та</a:t>
            </a:r>
            <a:r>
              <a:rPr lang="en-GB" sz="2800" dirty="0">
                <a:solidFill>
                  <a:srgbClr val="000000"/>
                </a:solidFill>
                <a:latin typeface="Cormorant Garamond"/>
              </a:rPr>
              <a:t>/</a:t>
            </a:r>
            <a:r>
              <a:rPr lang="en-GB" sz="2800" dirty="0" err="1">
                <a:solidFill>
                  <a:srgbClr val="000000"/>
                </a:solidFill>
                <a:latin typeface="Cormorant Garamond"/>
              </a:rPr>
              <a:t>або</a:t>
            </a:r>
            <a:r>
              <a:rPr lang="en-GB" sz="2800" dirty="0">
                <a:solidFill>
                  <a:srgbClr val="000000"/>
                </a:solidFill>
                <a:latin typeface="Cormorant Garamond"/>
              </a:rPr>
              <a:t> </a:t>
            </a:r>
            <a:r>
              <a:rPr lang="en-GB" sz="2800" dirty="0" err="1">
                <a:solidFill>
                  <a:srgbClr val="000000"/>
                </a:solidFill>
                <a:latin typeface="Cormorant Garamond"/>
              </a:rPr>
              <a:t>розроблення</a:t>
            </a:r>
            <a:r>
              <a:rPr lang="en-GB" sz="2800" dirty="0">
                <a:solidFill>
                  <a:srgbClr val="000000"/>
                </a:solidFill>
                <a:latin typeface="Cormorant Garamond"/>
              </a:rPr>
              <a:t> </a:t>
            </a:r>
            <a:r>
              <a:rPr lang="en-GB" sz="2800" dirty="0" err="1">
                <a:solidFill>
                  <a:srgbClr val="000000"/>
                </a:solidFill>
                <a:latin typeface="Cormorant Garamond"/>
              </a:rPr>
              <a:t>нових</a:t>
            </a:r>
            <a:r>
              <a:rPr lang="en-GB" sz="2800" dirty="0">
                <a:solidFill>
                  <a:srgbClr val="000000"/>
                </a:solidFill>
                <a:latin typeface="Cormorant Garamond"/>
              </a:rPr>
              <a:t> </a:t>
            </a:r>
            <a:r>
              <a:rPr lang="en-GB" sz="2800" dirty="0" err="1">
                <a:solidFill>
                  <a:srgbClr val="000000"/>
                </a:solidFill>
                <a:latin typeface="Cormorant Garamond"/>
              </a:rPr>
              <a:t>навчальних</a:t>
            </a:r>
            <a:r>
              <a:rPr lang="en-GB" sz="2800" dirty="0">
                <a:solidFill>
                  <a:srgbClr val="000000"/>
                </a:solidFill>
                <a:latin typeface="Cormorant Garamond"/>
              </a:rPr>
              <a:t> </a:t>
            </a:r>
            <a:r>
              <a:rPr lang="en-GB" sz="2800" dirty="0" err="1">
                <a:solidFill>
                  <a:srgbClr val="000000"/>
                </a:solidFill>
                <a:latin typeface="Cormorant Garamond"/>
              </a:rPr>
              <a:t>модулів</a:t>
            </a:r>
            <a:r>
              <a:rPr lang="en-GB" sz="2800" dirty="0">
                <a:solidFill>
                  <a:srgbClr val="000000"/>
                </a:solidFill>
                <a:latin typeface="Cormorant Garamond"/>
              </a:rPr>
              <a:t> </a:t>
            </a:r>
            <a:r>
              <a:rPr lang="en-GB" sz="2800" dirty="0" err="1">
                <a:solidFill>
                  <a:srgbClr val="000000"/>
                </a:solidFill>
                <a:latin typeface="Cormorant Garamond"/>
              </a:rPr>
              <a:t>на</a:t>
            </a:r>
            <a:r>
              <a:rPr lang="en-GB" sz="2800" dirty="0">
                <a:solidFill>
                  <a:srgbClr val="000000"/>
                </a:solidFill>
                <a:latin typeface="Cormorant Garamond"/>
              </a:rPr>
              <a:t> </a:t>
            </a:r>
            <a:r>
              <a:rPr lang="en-GB" sz="2800" dirty="0" err="1">
                <a:solidFill>
                  <a:srgbClr val="000000"/>
                </a:solidFill>
                <a:latin typeface="Cormorant Garamond"/>
              </a:rPr>
              <a:t>основі</a:t>
            </a:r>
            <a:r>
              <a:rPr lang="en-GB" sz="2800" dirty="0">
                <a:solidFill>
                  <a:srgbClr val="000000"/>
                </a:solidFill>
                <a:latin typeface="Cormorant Garamond"/>
              </a:rPr>
              <a:t> </a:t>
            </a:r>
            <a:r>
              <a:rPr lang="en-GB" sz="2800" dirty="0" err="1">
                <a:solidFill>
                  <a:srgbClr val="000000"/>
                </a:solidFill>
                <a:latin typeface="Cormorant Garamond"/>
              </a:rPr>
              <a:t>доказової</a:t>
            </a:r>
            <a:r>
              <a:rPr lang="en-GB" sz="2800" dirty="0">
                <a:solidFill>
                  <a:srgbClr val="000000"/>
                </a:solidFill>
                <a:latin typeface="Cormorant Garamond"/>
              </a:rPr>
              <a:t> </a:t>
            </a:r>
            <a:r>
              <a:rPr lang="en-GB" sz="2800" dirty="0" err="1">
                <a:solidFill>
                  <a:srgbClr val="000000"/>
                </a:solidFill>
                <a:latin typeface="Cormorant Garamond"/>
              </a:rPr>
              <a:t>потреби</a:t>
            </a:r>
            <a:r>
              <a:rPr lang="en-GB" sz="2800" dirty="0">
                <a:solidFill>
                  <a:srgbClr val="000000"/>
                </a:solidFill>
                <a:latin typeface="Cormorant Garamond"/>
              </a:rPr>
              <a:t> </a:t>
            </a:r>
            <a:r>
              <a:rPr lang="en-GB" sz="2800" dirty="0" err="1">
                <a:solidFill>
                  <a:srgbClr val="000000"/>
                </a:solidFill>
                <a:latin typeface="Cormorant Garamond"/>
              </a:rPr>
              <a:t>та</a:t>
            </a:r>
            <a:r>
              <a:rPr lang="en-GB" sz="2800" dirty="0">
                <a:solidFill>
                  <a:srgbClr val="000000"/>
                </a:solidFill>
                <a:latin typeface="Cormorant Garamond"/>
              </a:rPr>
              <a:t> в </a:t>
            </a:r>
            <a:r>
              <a:rPr lang="en-GB" sz="2800" dirty="0" err="1">
                <a:solidFill>
                  <a:srgbClr val="000000"/>
                </a:solidFill>
                <a:latin typeface="Cormorant Garamond"/>
              </a:rPr>
              <a:t>координації</a:t>
            </a:r>
            <a:r>
              <a:rPr lang="en-GB" sz="2800" dirty="0">
                <a:solidFill>
                  <a:srgbClr val="000000"/>
                </a:solidFill>
                <a:latin typeface="Cormorant Garamond"/>
              </a:rPr>
              <a:t> з </a:t>
            </a:r>
            <a:r>
              <a:rPr lang="en-GB" sz="2800" dirty="0" err="1">
                <a:solidFill>
                  <a:srgbClr val="000000"/>
                </a:solidFill>
                <a:latin typeface="Cormorant Garamond"/>
              </a:rPr>
              <a:t>приватним</a:t>
            </a:r>
            <a:r>
              <a:rPr lang="en-GB" sz="2800" dirty="0">
                <a:solidFill>
                  <a:srgbClr val="000000"/>
                </a:solidFill>
                <a:latin typeface="Cormorant Garamond"/>
              </a:rPr>
              <a:t> </a:t>
            </a:r>
            <a:r>
              <a:rPr lang="en-GB" sz="2800" dirty="0" err="1">
                <a:solidFill>
                  <a:srgbClr val="000000"/>
                </a:solidFill>
                <a:latin typeface="Cormorant Garamond"/>
              </a:rPr>
              <a:t>сектором</a:t>
            </a:r>
            <a:r>
              <a:rPr lang="en-GB" sz="2800" dirty="0">
                <a:solidFill>
                  <a:srgbClr val="000000"/>
                </a:solidFill>
                <a:latin typeface="Cormorant Garamond"/>
              </a:rPr>
              <a:t>. </a:t>
            </a:r>
          </a:p>
        </p:txBody>
      </p:sp>
      <p:sp>
        <p:nvSpPr>
          <p:cNvPr id="8" name="TextBox 7">
            <a:extLst>
              <a:ext uri="{FF2B5EF4-FFF2-40B4-BE49-F238E27FC236}">
                <a16:creationId xmlns:a16="http://schemas.microsoft.com/office/drawing/2014/main" id="{AE13B155-B023-20A0-5035-7524510312B2}"/>
              </a:ext>
            </a:extLst>
          </p:cNvPr>
          <p:cNvSpPr txBox="1"/>
          <p:nvPr/>
        </p:nvSpPr>
        <p:spPr>
          <a:xfrm>
            <a:off x="7772400" y="3405565"/>
            <a:ext cx="10287000" cy="1661993"/>
          </a:xfrm>
          <a:prstGeom prst="rect">
            <a:avLst/>
          </a:prstGeom>
          <a:noFill/>
        </p:spPr>
        <p:txBody>
          <a:bodyPr wrap="square" rtlCol="0">
            <a:spAutoFit/>
          </a:bodyPr>
          <a:lstStyle/>
          <a:p>
            <a:r>
              <a:rPr lang="en-GB" dirty="0"/>
              <a:t> </a:t>
            </a:r>
            <a:endParaRPr lang="en-GB" sz="2800" dirty="0"/>
          </a:p>
          <a:p>
            <a:pPr fontAlgn="ctr"/>
            <a:r>
              <a:rPr lang="en-GB" dirty="0"/>
              <a:t>🛠️</a:t>
            </a:r>
            <a:r>
              <a:rPr lang="uk-UA" dirty="0"/>
              <a:t> </a:t>
            </a:r>
            <a:r>
              <a:rPr lang="uk-UA" sz="2800" dirty="0">
                <a:solidFill>
                  <a:srgbClr val="000000"/>
                </a:solidFill>
                <a:latin typeface="Cormorant Garamond"/>
              </a:rPr>
              <a:t>Оснащення закладів освіти відповідним обладнанням, необхідним для реалізації нових або адаптованих програм і модулів, а також забезпечення їхнього функціонування. </a:t>
            </a:r>
            <a:r>
              <a:rPr lang="en-GB" sz="2800" dirty="0">
                <a:solidFill>
                  <a:srgbClr val="000000"/>
                </a:solidFill>
                <a:latin typeface="Cormorant Garamond"/>
              </a:rPr>
              <a:t> </a:t>
            </a:r>
          </a:p>
        </p:txBody>
      </p:sp>
    </p:spTree>
    <p:extLst>
      <p:ext uri="{BB962C8B-B14F-4D97-AF65-F5344CB8AC3E}">
        <p14:creationId xmlns:p14="http://schemas.microsoft.com/office/powerpoint/2010/main" val="3590236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EB820632-BDCB-0140-1FC9-CCD6BD4B0A85}"/>
              </a:ext>
            </a:extLst>
          </p:cNvPr>
          <p:cNvGrpSpPr/>
          <p:nvPr/>
        </p:nvGrpSpPr>
        <p:grpSpPr>
          <a:xfrm>
            <a:off x="1028700" y="3531848"/>
            <a:ext cx="10093494" cy="1782662"/>
            <a:chOff x="0" y="0"/>
            <a:chExt cx="13457992" cy="2376883"/>
          </a:xfrm>
        </p:grpSpPr>
        <p:sp>
          <p:nvSpPr>
            <p:cNvPr id="3" name="Freeform 5">
              <a:extLst>
                <a:ext uri="{FF2B5EF4-FFF2-40B4-BE49-F238E27FC236}">
                  <a16:creationId xmlns:a16="http://schemas.microsoft.com/office/drawing/2014/main" id="{6CD222C4-8FD7-2E8C-E0D9-7F347564E681}"/>
                </a:ext>
              </a:extLst>
            </p:cNvPr>
            <p:cNvSpPr/>
            <p:nvPr/>
          </p:nvSpPr>
          <p:spPr>
            <a:xfrm>
              <a:off x="0" y="0"/>
              <a:ext cx="1418769" cy="1766320"/>
            </a:xfrm>
            <a:custGeom>
              <a:avLst/>
              <a:gdLst/>
              <a:ahLst/>
              <a:cxnLst/>
              <a:rect l="l" t="t" r="r" b="b"/>
              <a:pathLst>
                <a:path w="1418769" h="1766320">
                  <a:moveTo>
                    <a:pt x="0" y="0"/>
                  </a:moveTo>
                  <a:lnTo>
                    <a:pt x="1418769" y="0"/>
                  </a:lnTo>
                  <a:lnTo>
                    <a:pt x="1418769" y="1766320"/>
                  </a:lnTo>
                  <a:lnTo>
                    <a:pt x="0" y="176632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ru-UA"/>
            </a:p>
          </p:txBody>
        </p:sp>
        <p:sp>
          <p:nvSpPr>
            <p:cNvPr id="4" name="TextBox 6">
              <a:extLst>
                <a:ext uri="{FF2B5EF4-FFF2-40B4-BE49-F238E27FC236}">
                  <a16:creationId xmlns:a16="http://schemas.microsoft.com/office/drawing/2014/main" id="{F8F77144-3DEA-E65A-78D7-3FDC92A59C09}"/>
                </a:ext>
              </a:extLst>
            </p:cNvPr>
            <p:cNvSpPr txBox="1"/>
            <p:nvPr/>
          </p:nvSpPr>
          <p:spPr>
            <a:xfrm>
              <a:off x="2228352" y="115128"/>
              <a:ext cx="5359856" cy="718880"/>
            </a:xfrm>
            <a:prstGeom prst="rect">
              <a:avLst/>
            </a:prstGeom>
          </p:spPr>
          <p:txBody>
            <a:bodyPr lIns="0" tIns="0" rIns="0" bIns="0" rtlCol="0" anchor="t">
              <a:spAutoFit/>
            </a:bodyPr>
            <a:lstStyle/>
            <a:p>
              <a:pPr algn="just">
                <a:lnSpc>
                  <a:spcPts val="4538"/>
                </a:lnSpc>
              </a:pPr>
              <a:r>
                <a:rPr lang="en-US" sz="3241" b="1">
                  <a:solidFill>
                    <a:srgbClr val="D12927"/>
                  </a:solidFill>
                  <a:latin typeface="Cormorant Garamond Bold"/>
                  <a:ea typeface="Cormorant Garamond Bold"/>
                  <a:cs typeface="Cormorant Garamond Bold"/>
                  <a:sym typeface="Cormorant Garamond Bold"/>
                </a:rPr>
                <a:t>ЖІНКИ</a:t>
              </a:r>
            </a:p>
          </p:txBody>
        </p:sp>
        <p:sp>
          <p:nvSpPr>
            <p:cNvPr id="5" name="TextBox 7">
              <a:extLst>
                <a:ext uri="{FF2B5EF4-FFF2-40B4-BE49-F238E27FC236}">
                  <a16:creationId xmlns:a16="http://schemas.microsoft.com/office/drawing/2014/main" id="{ECD075AA-B7E4-6E0A-886F-44EF89355DC8}"/>
                </a:ext>
              </a:extLst>
            </p:cNvPr>
            <p:cNvSpPr txBox="1"/>
            <p:nvPr/>
          </p:nvSpPr>
          <p:spPr>
            <a:xfrm>
              <a:off x="2228352" y="872795"/>
              <a:ext cx="11229640" cy="1504088"/>
            </a:xfrm>
            <a:prstGeom prst="rect">
              <a:avLst/>
            </a:prstGeom>
          </p:spPr>
          <p:txBody>
            <a:bodyPr lIns="0" tIns="0" rIns="0" bIns="0" rtlCol="0" anchor="t">
              <a:spAutoFit/>
            </a:bodyPr>
            <a:lstStyle/>
            <a:p>
              <a:pPr algn="just">
                <a:lnSpc>
                  <a:spcPts val="4538"/>
                </a:lnSpc>
              </a:pPr>
              <a:r>
                <a:rPr lang="en-US" sz="3241" dirty="0" err="1">
                  <a:solidFill>
                    <a:srgbClr val="000000"/>
                  </a:solidFill>
                  <a:latin typeface="Cormorant Garamond"/>
                  <a:ea typeface="Cormorant Garamond"/>
                  <a:cs typeface="Cormorant Garamond"/>
                  <a:sym typeface="Cormorant Garamond"/>
                </a:rPr>
                <a:t>Щонайменше</a:t>
              </a:r>
              <a:r>
                <a:rPr lang="en-US" sz="3241" dirty="0">
                  <a:solidFill>
                    <a:srgbClr val="000000"/>
                  </a:solidFill>
                  <a:latin typeface="Cormorant Garamond"/>
                  <a:ea typeface="Cormorant Garamond"/>
                  <a:cs typeface="Cormorant Garamond"/>
                  <a:sym typeface="Cormorant Garamond"/>
                </a:rPr>
                <a:t> 50% </a:t>
              </a:r>
              <a:r>
                <a:rPr lang="uk-UA" sz="3241" dirty="0">
                  <a:solidFill>
                    <a:srgbClr val="000000"/>
                  </a:solidFill>
                  <a:latin typeface="Cormorant Garamond"/>
                  <a:ea typeface="Cormorant Garamond"/>
                  <a:cs typeface="Cormorant Garamond"/>
                  <a:sym typeface="Cormorant Garamond"/>
                </a:rPr>
                <a:t>випускниць</a:t>
              </a:r>
              <a:r>
                <a:rPr lang="en-US" sz="3241" dirty="0">
                  <a:solidFill>
                    <a:srgbClr val="000000"/>
                  </a:solidFill>
                  <a:latin typeface="Cormorant Garamond"/>
                  <a:ea typeface="Cormorant Garamond"/>
                  <a:cs typeface="Cormorant Garamond"/>
                  <a:sym typeface="Cormorant Garamond"/>
                </a:rPr>
                <a:t> </a:t>
              </a:r>
              <a:r>
                <a:rPr lang="en-US" sz="3241" dirty="0" err="1">
                  <a:solidFill>
                    <a:srgbClr val="000000"/>
                  </a:solidFill>
                  <a:latin typeface="Cormorant Garamond"/>
                  <a:ea typeface="Cormorant Garamond"/>
                  <a:cs typeface="Cormorant Garamond"/>
                  <a:sym typeface="Cormorant Garamond"/>
                </a:rPr>
                <a:t>повинні</a:t>
              </a:r>
              <a:r>
                <a:rPr lang="en-US" sz="3241" dirty="0">
                  <a:solidFill>
                    <a:srgbClr val="000000"/>
                  </a:solidFill>
                  <a:latin typeface="Cormorant Garamond"/>
                  <a:ea typeface="Cormorant Garamond"/>
                  <a:cs typeface="Cormorant Garamond"/>
                  <a:sym typeface="Cormorant Garamond"/>
                </a:rPr>
                <a:t> </a:t>
              </a:r>
              <a:r>
                <a:rPr lang="en-US" sz="3241" dirty="0" err="1">
                  <a:solidFill>
                    <a:srgbClr val="000000"/>
                  </a:solidFill>
                  <a:latin typeface="Cormorant Garamond"/>
                  <a:ea typeface="Cormorant Garamond"/>
                  <a:cs typeface="Cormorant Garamond"/>
                  <a:sym typeface="Cormorant Garamond"/>
                </a:rPr>
                <a:t>бути</a:t>
              </a:r>
              <a:r>
                <a:rPr lang="en-US" sz="3241" dirty="0">
                  <a:solidFill>
                    <a:srgbClr val="000000"/>
                  </a:solidFill>
                  <a:latin typeface="Cormorant Garamond"/>
                  <a:ea typeface="Cormorant Garamond"/>
                  <a:cs typeface="Cormorant Garamond"/>
                  <a:sym typeface="Cormorant Garamond"/>
                </a:rPr>
                <a:t> </a:t>
              </a:r>
              <a:r>
                <a:rPr lang="en-US" sz="3241" dirty="0" err="1">
                  <a:solidFill>
                    <a:srgbClr val="000000"/>
                  </a:solidFill>
                  <a:latin typeface="Cormorant Garamond"/>
                  <a:ea typeface="Cormorant Garamond"/>
                  <a:cs typeface="Cormorant Garamond"/>
                  <a:sym typeface="Cormorant Garamond"/>
                </a:rPr>
                <a:t>жінками</a:t>
              </a:r>
              <a:r>
                <a:rPr lang="en-US" sz="3241" dirty="0">
                  <a:solidFill>
                    <a:srgbClr val="000000"/>
                  </a:solidFill>
                  <a:latin typeface="Cormorant Garamond"/>
                  <a:ea typeface="Cormorant Garamond"/>
                  <a:cs typeface="Cormorant Garamond"/>
                  <a:sym typeface="Cormorant Garamond"/>
                </a:rPr>
                <a:t>.</a:t>
              </a:r>
            </a:p>
          </p:txBody>
        </p:sp>
      </p:grpSp>
      <p:sp>
        <p:nvSpPr>
          <p:cNvPr id="6" name="Freeform 8">
            <a:extLst>
              <a:ext uri="{FF2B5EF4-FFF2-40B4-BE49-F238E27FC236}">
                <a16:creationId xmlns:a16="http://schemas.microsoft.com/office/drawing/2014/main" id="{C78CB9CF-9792-5043-91BB-622D4911B92B}"/>
              </a:ext>
            </a:extLst>
          </p:cNvPr>
          <p:cNvSpPr/>
          <p:nvPr/>
        </p:nvSpPr>
        <p:spPr>
          <a:xfrm>
            <a:off x="7777222" y="5143500"/>
            <a:ext cx="1366778" cy="1382329"/>
          </a:xfrm>
          <a:custGeom>
            <a:avLst/>
            <a:gdLst/>
            <a:ahLst/>
            <a:cxnLst/>
            <a:rect l="l" t="t" r="r" b="b"/>
            <a:pathLst>
              <a:path w="1366778" h="1382329">
                <a:moveTo>
                  <a:pt x="0" y="0"/>
                </a:moveTo>
                <a:lnTo>
                  <a:pt x="1366778" y="0"/>
                </a:lnTo>
                <a:lnTo>
                  <a:pt x="1366778" y="1382329"/>
                </a:lnTo>
                <a:lnTo>
                  <a:pt x="0" y="138232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ru-UA"/>
          </a:p>
        </p:txBody>
      </p:sp>
      <p:sp>
        <p:nvSpPr>
          <p:cNvPr id="7" name="Freeform 9">
            <a:extLst>
              <a:ext uri="{FF2B5EF4-FFF2-40B4-BE49-F238E27FC236}">
                <a16:creationId xmlns:a16="http://schemas.microsoft.com/office/drawing/2014/main" id="{CF13153E-4F2B-1216-DC00-E8DB5C1057DA}"/>
              </a:ext>
            </a:extLst>
          </p:cNvPr>
          <p:cNvSpPr/>
          <p:nvPr/>
        </p:nvSpPr>
        <p:spPr>
          <a:xfrm>
            <a:off x="945534" y="6316635"/>
            <a:ext cx="1160730" cy="1266826"/>
          </a:xfrm>
          <a:custGeom>
            <a:avLst/>
            <a:gdLst/>
            <a:ahLst/>
            <a:cxnLst/>
            <a:rect l="l" t="t" r="r" b="b"/>
            <a:pathLst>
              <a:path w="1160730" h="1266826">
                <a:moveTo>
                  <a:pt x="0" y="0"/>
                </a:moveTo>
                <a:lnTo>
                  <a:pt x="1160730" y="0"/>
                </a:lnTo>
                <a:lnTo>
                  <a:pt x="1160730" y="1266827"/>
                </a:lnTo>
                <a:lnTo>
                  <a:pt x="0" y="1266827"/>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ru-UA"/>
          </a:p>
        </p:txBody>
      </p:sp>
      <p:sp>
        <p:nvSpPr>
          <p:cNvPr id="8" name="Freeform 10">
            <a:extLst>
              <a:ext uri="{FF2B5EF4-FFF2-40B4-BE49-F238E27FC236}">
                <a16:creationId xmlns:a16="http://schemas.microsoft.com/office/drawing/2014/main" id="{86725255-9BCC-55DE-113D-5EC6492A9B75}"/>
              </a:ext>
            </a:extLst>
          </p:cNvPr>
          <p:cNvSpPr/>
          <p:nvPr/>
        </p:nvSpPr>
        <p:spPr>
          <a:xfrm>
            <a:off x="7448733" y="8306635"/>
            <a:ext cx="1695267" cy="1508788"/>
          </a:xfrm>
          <a:custGeom>
            <a:avLst/>
            <a:gdLst/>
            <a:ahLst/>
            <a:cxnLst/>
            <a:rect l="l" t="t" r="r" b="b"/>
            <a:pathLst>
              <a:path w="1695267" h="1508788">
                <a:moveTo>
                  <a:pt x="0" y="0"/>
                </a:moveTo>
                <a:lnTo>
                  <a:pt x="1695267" y="0"/>
                </a:lnTo>
                <a:lnTo>
                  <a:pt x="1695267" y="1508788"/>
                </a:lnTo>
                <a:lnTo>
                  <a:pt x="0" y="150878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ru-UA"/>
          </a:p>
        </p:txBody>
      </p:sp>
      <p:sp>
        <p:nvSpPr>
          <p:cNvPr id="9" name="TextBox 11">
            <a:extLst>
              <a:ext uri="{FF2B5EF4-FFF2-40B4-BE49-F238E27FC236}">
                <a16:creationId xmlns:a16="http://schemas.microsoft.com/office/drawing/2014/main" id="{A2F7F132-5345-B6C9-DC0C-3B2E68D80C31}"/>
              </a:ext>
            </a:extLst>
          </p:cNvPr>
          <p:cNvSpPr txBox="1"/>
          <p:nvPr/>
        </p:nvSpPr>
        <p:spPr>
          <a:xfrm>
            <a:off x="9446496" y="5780266"/>
            <a:ext cx="8422230" cy="550460"/>
          </a:xfrm>
          <a:prstGeom prst="rect">
            <a:avLst/>
          </a:prstGeom>
        </p:spPr>
        <p:txBody>
          <a:bodyPr lIns="0" tIns="0" rIns="0" bIns="0" rtlCol="0" anchor="t">
            <a:spAutoFit/>
          </a:bodyPr>
          <a:lstStyle/>
          <a:p>
            <a:pPr algn="just">
              <a:lnSpc>
                <a:spcPts val="4538"/>
              </a:lnSpc>
            </a:pPr>
            <a:r>
              <a:rPr lang="en-US" sz="3241" dirty="0" err="1">
                <a:solidFill>
                  <a:srgbClr val="000000"/>
                </a:solidFill>
                <a:latin typeface="Cormorant Garamond"/>
                <a:ea typeface="Cormorant Garamond"/>
                <a:cs typeface="Cormorant Garamond"/>
                <a:sym typeface="Cormorant Garamond"/>
              </a:rPr>
              <a:t>Підтримка</a:t>
            </a:r>
            <a:r>
              <a:rPr lang="en-US" sz="3241" dirty="0">
                <a:solidFill>
                  <a:srgbClr val="000000"/>
                </a:solidFill>
                <a:latin typeface="Cormorant Garamond"/>
                <a:ea typeface="Cormorant Garamond"/>
                <a:cs typeface="Cormorant Garamond"/>
                <a:sym typeface="Cormorant Garamond"/>
              </a:rPr>
              <a:t> </a:t>
            </a:r>
            <a:r>
              <a:rPr lang="en-US" sz="3241" dirty="0" err="1">
                <a:solidFill>
                  <a:srgbClr val="000000"/>
                </a:solidFill>
                <a:latin typeface="Cormorant Garamond"/>
                <a:ea typeface="Cormorant Garamond"/>
                <a:cs typeface="Cormorant Garamond"/>
                <a:sym typeface="Cormorant Garamond"/>
              </a:rPr>
              <a:t>ветеранів</a:t>
            </a:r>
            <a:r>
              <a:rPr lang="en-US" sz="3241" dirty="0">
                <a:solidFill>
                  <a:srgbClr val="000000"/>
                </a:solidFill>
                <a:latin typeface="Cormorant Garamond"/>
                <a:ea typeface="Cormorant Garamond"/>
                <a:cs typeface="Cormorant Garamond"/>
                <a:sym typeface="Cormorant Garamond"/>
              </a:rPr>
              <a:t>.</a:t>
            </a:r>
          </a:p>
        </p:txBody>
      </p:sp>
      <p:sp>
        <p:nvSpPr>
          <p:cNvPr id="10" name="TextBox 12">
            <a:extLst>
              <a:ext uri="{FF2B5EF4-FFF2-40B4-BE49-F238E27FC236}">
                <a16:creationId xmlns:a16="http://schemas.microsoft.com/office/drawing/2014/main" id="{146C1DF1-7FF6-F544-E0B0-5E4749EB0015}"/>
              </a:ext>
            </a:extLst>
          </p:cNvPr>
          <p:cNvSpPr txBox="1"/>
          <p:nvPr/>
        </p:nvSpPr>
        <p:spPr>
          <a:xfrm>
            <a:off x="2411064" y="6464751"/>
            <a:ext cx="6732936" cy="550460"/>
          </a:xfrm>
          <a:prstGeom prst="rect">
            <a:avLst/>
          </a:prstGeom>
        </p:spPr>
        <p:txBody>
          <a:bodyPr lIns="0" tIns="0" rIns="0" bIns="0" rtlCol="0" anchor="t">
            <a:spAutoFit/>
          </a:bodyPr>
          <a:lstStyle/>
          <a:p>
            <a:pPr algn="just">
              <a:lnSpc>
                <a:spcPts val="4538"/>
              </a:lnSpc>
            </a:pPr>
            <a:r>
              <a:rPr lang="en-US" sz="3241" b="1">
                <a:solidFill>
                  <a:srgbClr val="D12927"/>
                </a:solidFill>
                <a:latin typeface="Cormorant Garamond Bold"/>
                <a:ea typeface="Cormorant Garamond Bold"/>
                <a:cs typeface="Cormorant Garamond Bold"/>
                <a:sym typeface="Cormorant Garamond Bold"/>
              </a:rPr>
              <a:t>ОСОБИ З ІНВАЛІДНІСТЮ</a:t>
            </a:r>
          </a:p>
        </p:txBody>
      </p:sp>
      <p:sp>
        <p:nvSpPr>
          <p:cNvPr id="11" name="TextBox 13">
            <a:extLst>
              <a:ext uri="{FF2B5EF4-FFF2-40B4-BE49-F238E27FC236}">
                <a16:creationId xmlns:a16="http://schemas.microsoft.com/office/drawing/2014/main" id="{4CEABFB5-4765-0308-2E55-9B8FB25DB6F4}"/>
              </a:ext>
            </a:extLst>
          </p:cNvPr>
          <p:cNvSpPr txBox="1"/>
          <p:nvPr/>
        </p:nvSpPr>
        <p:spPr>
          <a:xfrm>
            <a:off x="2411064" y="7033002"/>
            <a:ext cx="12185072" cy="550460"/>
          </a:xfrm>
          <a:prstGeom prst="rect">
            <a:avLst/>
          </a:prstGeom>
        </p:spPr>
        <p:txBody>
          <a:bodyPr lIns="0" tIns="0" rIns="0" bIns="0" rtlCol="0" anchor="t">
            <a:spAutoFit/>
          </a:bodyPr>
          <a:lstStyle/>
          <a:p>
            <a:pPr algn="just">
              <a:lnSpc>
                <a:spcPts val="4538"/>
              </a:lnSpc>
            </a:pPr>
            <a:r>
              <a:rPr lang="en-US" sz="3241">
                <a:solidFill>
                  <a:srgbClr val="000000"/>
                </a:solidFill>
                <a:latin typeface="Cormorant Garamond"/>
                <a:ea typeface="Cormorant Garamond"/>
                <a:cs typeface="Cormorant Garamond"/>
                <a:sym typeface="Cormorant Garamond"/>
              </a:rPr>
              <a:t>Заохочення та сприяння інклюзії осіб з інвалідністю.</a:t>
            </a:r>
          </a:p>
        </p:txBody>
      </p:sp>
      <p:sp>
        <p:nvSpPr>
          <p:cNvPr id="12" name="TextBox 14">
            <a:extLst>
              <a:ext uri="{FF2B5EF4-FFF2-40B4-BE49-F238E27FC236}">
                <a16:creationId xmlns:a16="http://schemas.microsoft.com/office/drawing/2014/main" id="{EB8F88C3-CDD2-11AA-A8A0-8B7FC6D4983E}"/>
              </a:ext>
            </a:extLst>
          </p:cNvPr>
          <p:cNvSpPr txBox="1"/>
          <p:nvPr/>
        </p:nvSpPr>
        <p:spPr>
          <a:xfrm>
            <a:off x="9446496" y="8075241"/>
            <a:ext cx="6761391" cy="1128066"/>
          </a:xfrm>
          <a:prstGeom prst="rect">
            <a:avLst/>
          </a:prstGeom>
        </p:spPr>
        <p:txBody>
          <a:bodyPr lIns="0" tIns="0" rIns="0" bIns="0" rtlCol="0" anchor="t">
            <a:spAutoFit/>
          </a:bodyPr>
          <a:lstStyle/>
          <a:p>
            <a:pPr algn="just">
              <a:lnSpc>
                <a:spcPts val="4538"/>
              </a:lnSpc>
            </a:pPr>
            <a:r>
              <a:rPr lang="en-US" sz="3241" b="1" dirty="0">
                <a:solidFill>
                  <a:srgbClr val="D12927"/>
                </a:solidFill>
                <a:latin typeface="Cormorant Garamond Bold"/>
                <a:ea typeface="Cormorant Garamond Bold"/>
                <a:cs typeface="Cormorant Garamond Bold"/>
                <a:sym typeface="Cormorant Garamond Bold"/>
              </a:rPr>
              <a:t>ВРАЗЛИВА МОЛОДЬ/NEETs</a:t>
            </a:r>
          </a:p>
          <a:p>
            <a:pPr algn="just">
              <a:lnSpc>
                <a:spcPts val="4538"/>
              </a:lnSpc>
            </a:pPr>
            <a:endParaRPr lang="en-US" sz="3241" b="1" dirty="0">
              <a:solidFill>
                <a:srgbClr val="D12927"/>
              </a:solidFill>
              <a:latin typeface="Cormorant Garamond Bold"/>
              <a:ea typeface="Cormorant Garamond Bold"/>
              <a:cs typeface="Cormorant Garamond Bold"/>
              <a:sym typeface="Cormorant Garamond Bold"/>
            </a:endParaRPr>
          </a:p>
        </p:txBody>
      </p:sp>
      <p:sp>
        <p:nvSpPr>
          <p:cNvPr id="13" name="TextBox 15">
            <a:extLst>
              <a:ext uri="{FF2B5EF4-FFF2-40B4-BE49-F238E27FC236}">
                <a16:creationId xmlns:a16="http://schemas.microsoft.com/office/drawing/2014/main" id="{4894F0C4-FAAC-50A1-0B1F-0FA367B0AB1E}"/>
              </a:ext>
            </a:extLst>
          </p:cNvPr>
          <p:cNvSpPr txBox="1"/>
          <p:nvPr/>
        </p:nvSpPr>
        <p:spPr>
          <a:xfrm>
            <a:off x="9446496" y="8643492"/>
            <a:ext cx="8422230" cy="1128066"/>
          </a:xfrm>
          <a:prstGeom prst="rect">
            <a:avLst/>
          </a:prstGeom>
        </p:spPr>
        <p:txBody>
          <a:bodyPr lIns="0" tIns="0" rIns="0" bIns="0" rtlCol="0" anchor="t">
            <a:spAutoFit/>
          </a:bodyPr>
          <a:lstStyle/>
          <a:p>
            <a:pPr algn="just">
              <a:lnSpc>
                <a:spcPts val="4538"/>
              </a:lnSpc>
            </a:pPr>
            <a:r>
              <a:rPr lang="en-US" sz="3241" dirty="0" err="1">
                <a:solidFill>
                  <a:srgbClr val="000000"/>
                </a:solidFill>
                <a:latin typeface="Cormorant Garamond"/>
                <a:ea typeface="Cormorant Garamond"/>
                <a:cs typeface="Cormorant Garamond"/>
                <a:sym typeface="Cormorant Garamond"/>
              </a:rPr>
              <a:t>Молоді</a:t>
            </a:r>
            <a:r>
              <a:rPr lang="en-US" sz="3241" dirty="0">
                <a:solidFill>
                  <a:srgbClr val="000000"/>
                </a:solidFill>
                <a:latin typeface="Cormorant Garamond"/>
                <a:ea typeface="Cormorant Garamond"/>
                <a:cs typeface="Cormorant Garamond"/>
                <a:sym typeface="Cormorant Garamond"/>
              </a:rPr>
              <a:t> </a:t>
            </a:r>
            <a:r>
              <a:rPr lang="en-US" sz="3241" dirty="0" err="1">
                <a:solidFill>
                  <a:srgbClr val="000000"/>
                </a:solidFill>
                <a:latin typeface="Cormorant Garamond"/>
                <a:ea typeface="Cormorant Garamond"/>
                <a:cs typeface="Cormorant Garamond"/>
                <a:sym typeface="Cormorant Garamond"/>
              </a:rPr>
              <a:t>люди</a:t>
            </a:r>
            <a:r>
              <a:rPr lang="en-US" sz="3241" dirty="0">
                <a:solidFill>
                  <a:srgbClr val="000000"/>
                </a:solidFill>
                <a:latin typeface="Cormorant Garamond"/>
                <a:ea typeface="Cormorant Garamond"/>
                <a:cs typeface="Cormorant Garamond"/>
                <a:sym typeface="Cormorant Garamond"/>
              </a:rPr>
              <a:t>, </a:t>
            </a:r>
            <a:r>
              <a:rPr lang="en-US" sz="3241" dirty="0" err="1">
                <a:solidFill>
                  <a:srgbClr val="000000"/>
                </a:solidFill>
                <a:latin typeface="Cormorant Garamond"/>
                <a:ea typeface="Cormorant Garamond"/>
                <a:cs typeface="Cormorant Garamond"/>
                <a:sym typeface="Cormorant Garamond"/>
              </a:rPr>
              <a:t>які</a:t>
            </a:r>
            <a:r>
              <a:rPr lang="en-US" sz="3241" dirty="0">
                <a:solidFill>
                  <a:srgbClr val="000000"/>
                </a:solidFill>
                <a:latin typeface="Cormorant Garamond"/>
                <a:ea typeface="Cormorant Garamond"/>
                <a:cs typeface="Cormorant Garamond"/>
                <a:sym typeface="Cormorant Garamond"/>
              </a:rPr>
              <a:t> </a:t>
            </a:r>
            <a:r>
              <a:rPr lang="en-US" sz="3241" dirty="0" err="1">
                <a:solidFill>
                  <a:srgbClr val="000000"/>
                </a:solidFill>
                <a:latin typeface="Cormorant Garamond"/>
                <a:ea typeface="Cormorant Garamond"/>
                <a:cs typeface="Cormorant Garamond"/>
                <a:sym typeface="Cormorant Garamond"/>
              </a:rPr>
              <a:t>не</a:t>
            </a:r>
            <a:r>
              <a:rPr lang="en-US" sz="3241" dirty="0">
                <a:solidFill>
                  <a:srgbClr val="000000"/>
                </a:solidFill>
                <a:latin typeface="Cormorant Garamond"/>
                <a:ea typeface="Cormorant Garamond"/>
                <a:cs typeface="Cormorant Garamond"/>
                <a:sym typeface="Cormorant Garamond"/>
              </a:rPr>
              <a:t> </a:t>
            </a:r>
            <a:r>
              <a:rPr lang="en-US" sz="3241" dirty="0" err="1">
                <a:solidFill>
                  <a:srgbClr val="000000"/>
                </a:solidFill>
                <a:latin typeface="Cormorant Garamond"/>
                <a:ea typeface="Cormorant Garamond"/>
                <a:cs typeface="Cormorant Garamond"/>
                <a:sym typeface="Cormorant Garamond"/>
              </a:rPr>
              <a:t>працюють</a:t>
            </a:r>
            <a:r>
              <a:rPr lang="en-US" sz="3241" dirty="0">
                <a:solidFill>
                  <a:srgbClr val="000000"/>
                </a:solidFill>
                <a:latin typeface="Cormorant Garamond"/>
                <a:ea typeface="Cormorant Garamond"/>
                <a:cs typeface="Cormorant Garamond"/>
                <a:sym typeface="Cormorant Garamond"/>
              </a:rPr>
              <a:t>, </a:t>
            </a:r>
            <a:r>
              <a:rPr lang="en-US" sz="3241" dirty="0" err="1">
                <a:solidFill>
                  <a:srgbClr val="000000"/>
                </a:solidFill>
                <a:latin typeface="Cormorant Garamond"/>
                <a:ea typeface="Cormorant Garamond"/>
                <a:cs typeface="Cormorant Garamond"/>
                <a:sym typeface="Cormorant Garamond"/>
              </a:rPr>
              <a:t>не</a:t>
            </a:r>
            <a:r>
              <a:rPr lang="en-US" sz="3241" dirty="0">
                <a:solidFill>
                  <a:srgbClr val="000000"/>
                </a:solidFill>
                <a:latin typeface="Cormorant Garamond"/>
                <a:ea typeface="Cormorant Garamond"/>
                <a:cs typeface="Cormorant Garamond"/>
                <a:sym typeface="Cormorant Garamond"/>
              </a:rPr>
              <a:t> </a:t>
            </a:r>
            <a:r>
              <a:rPr lang="en-US" sz="3241" dirty="0" err="1">
                <a:solidFill>
                  <a:srgbClr val="000000"/>
                </a:solidFill>
                <a:latin typeface="Cormorant Garamond"/>
                <a:ea typeface="Cormorant Garamond"/>
                <a:cs typeface="Cormorant Garamond"/>
                <a:sym typeface="Cormorant Garamond"/>
              </a:rPr>
              <a:t>навчаються</a:t>
            </a:r>
            <a:r>
              <a:rPr lang="en-US" sz="3241" dirty="0">
                <a:solidFill>
                  <a:srgbClr val="000000"/>
                </a:solidFill>
                <a:latin typeface="Cormorant Garamond"/>
                <a:ea typeface="Cormorant Garamond"/>
                <a:cs typeface="Cormorant Garamond"/>
                <a:sym typeface="Cormorant Garamond"/>
              </a:rPr>
              <a:t> </a:t>
            </a:r>
            <a:r>
              <a:rPr lang="en-US" sz="3241" dirty="0" err="1">
                <a:solidFill>
                  <a:srgbClr val="000000"/>
                </a:solidFill>
                <a:latin typeface="Cormorant Garamond"/>
                <a:ea typeface="Cormorant Garamond"/>
                <a:cs typeface="Cormorant Garamond"/>
                <a:sym typeface="Cormorant Garamond"/>
              </a:rPr>
              <a:t>та</a:t>
            </a:r>
            <a:r>
              <a:rPr lang="en-US" sz="3241" dirty="0">
                <a:solidFill>
                  <a:srgbClr val="000000"/>
                </a:solidFill>
                <a:latin typeface="Cormorant Garamond"/>
                <a:ea typeface="Cormorant Garamond"/>
                <a:cs typeface="Cormorant Garamond"/>
                <a:sym typeface="Cormorant Garamond"/>
              </a:rPr>
              <a:t> </a:t>
            </a:r>
            <a:r>
              <a:rPr lang="en-US" sz="3241" dirty="0" err="1">
                <a:solidFill>
                  <a:srgbClr val="000000"/>
                </a:solidFill>
                <a:latin typeface="Cormorant Garamond"/>
                <a:ea typeface="Cormorant Garamond"/>
                <a:cs typeface="Cormorant Garamond"/>
                <a:sym typeface="Cormorant Garamond"/>
              </a:rPr>
              <a:t>не</a:t>
            </a:r>
            <a:r>
              <a:rPr lang="en-US" sz="3241" dirty="0">
                <a:solidFill>
                  <a:srgbClr val="000000"/>
                </a:solidFill>
                <a:latin typeface="Cormorant Garamond"/>
                <a:ea typeface="Cormorant Garamond"/>
                <a:cs typeface="Cormorant Garamond"/>
                <a:sym typeface="Cormorant Garamond"/>
              </a:rPr>
              <a:t> </a:t>
            </a:r>
            <a:r>
              <a:rPr lang="uk-UA" sz="3241" dirty="0">
                <a:solidFill>
                  <a:srgbClr val="000000"/>
                </a:solidFill>
                <a:latin typeface="Cormorant Garamond"/>
                <a:ea typeface="Cormorant Garamond"/>
                <a:cs typeface="Cormorant Garamond"/>
                <a:sym typeface="Cormorant Garamond"/>
              </a:rPr>
              <a:t>є здобувачами </a:t>
            </a:r>
            <a:r>
              <a:rPr lang="en-US" sz="3241" dirty="0" err="1">
                <a:solidFill>
                  <a:srgbClr val="000000"/>
                </a:solidFill>
                <a:latin typeface="Cormorant Garamond"/>
                <a:ea typeface="Cormorant Garamond"/>
                <a:cs typeface="Cormorant Garamond"/>
                <a:sym typeface="Cormorant Garamond"/>
              </a:rPr>
              <a:t>професійн</a:t>
            </a:r>
            <a:r>
              <a:rPr lang="uk-UA" sz="3241" dirty="0" err="1">
                <a:solidFill>
                  <a:srgbClr val="000000"/>
                </a:solidFill>
                <a:latin typeface="Cormorant Garamond"/>
                <a:ea typeface="Cormorant Garamond"/>
                <a:cs typeface="Cormorant Garamond"/>
                <a:sym typeface="Cormorant Garamond"/>
              </a:rPr>
              <a:t>ої</a:t>
            </a:r>
            <a:r>
              <a:rPr lang="en-US" sz="3241" dirty="0">
                <a:solidFill>
                  <a:srgbClr val="000000"/>
                </a:solidFill>
                <a:latin typeface="Cormorant Garamond"/>
                <a:ea typeface="Cormorant Garamond"/>
                <a:cs typeface="Cormorant Garamond"/>
                <a:sym typeface="Cormorant Garamond"/>
              </a:rPr>
              <a:t> </a:t>
            </a:r>
            <a:r>
              <a:rPr lang="uk-UA" sz="3241" dirty="0">
                <a:solidFill>
                  <a:srgbClr val="000000"/>
                </a:solidFill>
                <a:latin typeface="Cormorant Garamond"/>
                <a:ea typeface="Cormorant Garamond"/>
                <a:cs typeface="Cormorant Garamond"/>
                <a:sym typeface="Cormorant Garamond"/>
              </a:rPr>
              <a:t>освіти</a:t>
            </a:r>
            <a:r>
              <a:rPr lang="en-US" sz="3241" dirty="0">
                <a:solidFill>
                  <a:srgbClr val="000000"/>
                </a:solidFill>
                <a:latin typeface="Cormorant Garamond"/>
                <a:ea typeface="Cormorant Garamond"/>
                <a:cs typeface="Cormorant Garamond"/>
                <a:sym typeface="Cormorant Garamond"/>
              </a:rPr>
              <a:t>.</a:t>
            </a:r>
          </a:p>
        </p:txBody>
      </p:sp>
      <p:sp>
        <p:nvSpPr>
          <p:cNvPr id="14" name="TextBox 16">
            <a:extLst>
              <a:ext uri="{FF2B5EF4-FFF2-40B4-BE49-F238E27FC236}">
                <a16:creationId xmlns:a16="http://schemas.microsoft.com/office/drawing/2014/main" id="{B1DA6261-7F98-BB5B-F2E7-37C82EAC9314}"/>
              </a:ext>
            </a:extLst>
          </p:cNvPr>
          <p:cNvSpPr txBox="1"/>
          <p:nvPr/>
        </p:nvSpPr>
        <p:spPr>
          <a:xfrm>
            <a:off x="739800" y="2587532"/>
            <a:ext cx="17128927" cy="514350"/>
          </a:xfrm>
          <a:prstGeom prst="rect">
            <a:avLst/>
          </a:prstGeom>
        </p:spPr>
        <p:txBody>
          <a:bodyPr lIns="0" tIns="0" rIns="0" bIns="0" rtlCol="0" anchor="t">
            <a:spAutoFit/>
          </a:bodyPr>
          <a:lstStyle/>
          <a:p>
            <a:pPr algn="l">
              <a:lnSpc>
                <a:spcPts val="4199"/>
              </a:lnSpc>
            </a:pPr>
            <a:r>
              <a:rPr lang="en-US" sz="3499" b="1" i="1">
                <a:solidFill>
                  <a:srgbClr val="9B7E1E"/>
                </a:solidFill>
                <a:latin typeface="Cormorant Garamond Bold Italics"/>
                <a:ea typeface="Cormorant Garamond Bold Italics"/>
                <a:cs typeface="Cormorant Garamond Bold Italics"/>
                <a:sym typeface="Cormorant Garamond Bold Italics"/>
              </a:rPr>
              <a:t>Пріоритет надається гнучким навчальним програмам, що враховують потреби вразливих груп.</a:t>
            </a:r>
          </a:p>
        </p:txBody>
      </p:sp>
      <p:sp>
        <p:nvSpPr>
          <p:cNvPr id="15" name="TextBox 17">
            <a:extLst>
              <a:ext uri="{FF2B5EF4-FFF2-40B4-BE49-F238E27FC236}">
                <a16:creationId xmlns:a16="http://schemas.microsoft.com/office/drawing/2014/main" id="{0FA98CAF-A85B-9F3F-10A3-5129DF37A296}"/>
              </a:ext>
            </a:extLst>
          </p:cNvPr>
          <p:cNvSpPr txBox="1"/>
          <p:nvPr/>
        </p:nvSpPr>
        <p:spPr>
          <a:xfrm>
            <a:off x="2689331" y="462633"/>
            <a:ext cx="16409792" cy="2038350"/>
          </a:xfrm>
          <a:prstGeom prst="rect">
            <a:avLst/>
          </a:prstGeom>
        </p:spPr>
        <p:txBody>
          <a:bodyPr lIns="0" tIns="0" rIns="0" bIns="0" rtlCol="0" anchor="t">
            <a:spAutoFit/>
          </a:bodyPr>
          <a:lstStyle/>
          <a:p>
            <a:pPr algn="l">
              <a:lnSpc>
                <a:spcPts val="8039"/>
              </a:lnSpc>
            </a:pPr>
            <a:r>
              <a:rPr lang="en-US" sz="6699" b="1" dirty="0">
                <a:solidFill>
                  <a:srgbClr val="D12927"/>
                </a:solidFill>
                <a:latin typeface="Lora Bold"/>
                <a:ea typeface="Lora Bold"/>
                <a:cs typeface="Lora Bold"/>
                <a:sym typeface="Lora Bold"/>
              </a:rPr>
              <a:t>ЦІЛЬОВІ ГРУПИ: СОЦІАЛЬНА ІНКЛЮЗІЯ</a:t>
            </a:r>
          </a:p>
        </p:txBody>
      </p:sp>
      <p:sp>
        <p:nvSpPr>
          <p:cNvPr id="16" name="TextBox 18">
            <a:extLst>
              <a:ext uri="{FF2B5EF4-FFF2-40B4-BE49-F238E27FC236}">
                <a16:creationId xmlns:a16="http://schemas.microsoft.com/office/drawing/2014/main" id="{D8E4D2C0-8A06-86D6-F975-164AAA833C6D}"/>
              </a:ext>
            </a:extLst>
          </p:cNvPr>
          <p:cNvSpPr txBox="1"/>
          <p:nvPr/>
        </p:nvSpPr>
        <p:spPr>
          <a:xfrm>
            <a:off x="9446496" y="5313331"/>
            <a:ext cx="4019892" cy="550460"/>
          </a:xfrm>
          <a:prstGeom prst="rect">
            <a:avLst/>
          </a:prstGeom>
        </p:spPr>
        <p:txBody>
          <a:bodyPr lIns="0" tIns="0" rIns="0" bIns="0" rtlCol="0" anchor="t">
            <a:spAutoFit/>
          </a:bodyPr>
          <a:lstStyle/>
          <a:p>
            <a:pPr algn="just">
              <a:lnSpc>
                <a:spcPts val="4538"/>
              </a:lnSpc>
            </a:pPr>
            <a:r>
              <a:rPr lang="en-US" sz="3241" b="1">
                <a:solidFill>
                  <a:srgbClr val="D12927"/>
                </a:solidFill>
                <a:latin typeface="Cormorant Garamond Bold"/>
                <a:ea typeface="Cormorant Garamond Bold"/>
                <a:cs typeface="Cormorant Garamond Bold"/>
                <a:sym typeface="Cormorant Garamond Bold"/>
              </a:rPr>
              <a:t>ВЕТЕРАНИ</a:t>
            </a:r>
          </a:p>
        </p:txBody>
      </p:sp>
    </p:spTree>
    <p:extLst>
      <p:ext uri="{BB962C8B-B14F-4D97-AF65-F5344CB8AC3E}">
        <p14:creationId xmlns:p14="http://schemas.microsoft.com/office/powerpoint/2010/main" val="3253658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a:extLst>
              <a:ext uri="{FF2B5EF4-FFF2-40B4-BE49-F238E27FC236}">
                <a16:creationId xmlns:a16="http://schemas.microsoft.com/office/drawing/2014/main" id="{0589CAB5-A746-5629-6AD4-6DB4C42AA945}"/>
              </a:ext>
            </a:extLst>
          </p:cNvPr>
          <p:cNvGrpSpPr/>
          <p:nvPr/>
        </p:nvGrpSpPr>
        <p:grpSpPr>
          <a:xfrm>
            <a:off x="530157" y="3320579"/>
            <a:ext cx="6380668" cy="1335952"/>
            <a:chOff x="0" y="0"/>
            <a:chExt cx="8507557" cy="1781270"/>
          </a:xfrm>
        </p:grpSpPr>
        <p:grpSp>
          <p:nvGrpSpPr>
            <p:cNvPr id="3" name="Group 15">
              <a:extLst>
                <a:ext uri="{FF2B5EF4-FFF2-40B4-BE49-F238E27FC236}">
                  <a16:creationId xmlns:a16="http://schemas.microsoft.com/office/drawing/2014/main" id="{C6DA16F7-2241-0A92-AED4-138B0463FD3C}"/>
                </a:ext>
              </a:extLst>
            </p:cNvPr>
            <p:cNvGrpSpPr/>
            <p:nvPr/>
          </p:nvGrpSpPr>
          <p:grpSpPr>
            <a:xfrm>
              <a:off x="0" y="0"/>
              <a:ext cx="8507557" cy="1781270"/>
              <a:chOff x="0" y="0"/>
              <a:chExt cx="1680505" cy="351856"/>
            </a:xfrm>
          </p:grpSpPr>
          <p:sp>
            <p:nvSpPr>
              <p:cNvPr id="5" name="Freeform 16">
                <a:extLst>
                  <a:ext uri="{FF2B5EF4-FFF2-40B4-BE49-F238E27FC236}">
                    <a16:creationId xmlns:a16="http://schemas.microsoft.com/office/drawing/2014/main" id="{BA33B66F-1196-63F8-F538-ECEBF58B66F4}"/>
                  </a:ext>
                </a:extLst>
              </p:cNvPr>
              <p:cNvSpPr/>
              <p:nvPr/>
            </p:nvSpPr>
            <p:spPr>
              <a:xfrm>
                <a:off x="0" y="0"/>
                <a:ext cx="1680505" cy="351856"/>
              </a:xfrm>
              <a:custGeom>
                <a:avLst/>
                <a:gdLst/>
                <a:ahLst/>
                <a:cxnLst/>
                <a:rect l="l" t="t" r="r" b="b"/>
                <a:pathLst>
                  <a:path w="1680505" h="351856">
                    <a:moveTo>
                      <a:pt x="121334" y="0"/>
                    </a:moveTo>
                    <a:lnTo>
                      <a:pt x="1559171" y="0"/>
                    </a:lnTo>
                    <a:cubicBezTo>
                      <a:pt x="1591351" y="0"/>
                      <a:pt x="1622213" y="12783"/>
                      <a:pt x="1644967" y="35538"/>
                    </a:cubicBezTo>
                    <a:cubicBezTo>
                      <a:pt x="1667722" y="58292"/>
                      <a:pt x="1680505" y="89154"/>
                      <a:pt x="1680505" y="121334"/>
                    </a:cubicBezTo>
                    <a:lnTo>
                      <a:pt x="1680505" y="230522"/>
                    </a:lnTo>
                    <a:cubicBezTo>
                      <a:pt x="1680505" y="262702"/>
                      <a:pt x="1667722" y="293563"/>
                      <a:pt x="1644967" y="316318"/>
                    </a:cubicBezTo>
                    <a:cubicBezTo>
                      <a:pt x="1622213" y="339072"/>
                      <a:pt x="1591351" y="351856"/>
                      <a:pt x="1559171" y="351856"/>
                    </a:cubicBezTo>
                    <a:lnTo>
                      <a:pt x="121334" y="351856"/>
                    </a:lnTo>
                    <a:cubicBezTo>
                      <a:pt x="89154" y="351856"/>
                      <a:pt x="58292" y="339072"/>
                      <a:pt x="35538" y="316318"/>
                    </a:cubicBezTo>
                    <a:cubicBezTo>
                      <a:pt x="12783" y="293563"/>
                      <a:pt x="0" y="262702"/>
                      <a:pt x="0" y="230522"/>
                    </a:cubicBezTo>
                    <a:lnTo>
                      <a:pt x="0" y="121334"/>
                    </a:lnTo>
                    <a:cubicBezTo>
                      <a:pt x="0" y="89154"/>
                      <a:pt x="12783" y="58292"/>
                      <a:pt x="35538" y="35538"/>
                    </a:cubicBezTo>
                    <a:cubicBezTo>
                      <a:pt x="58292" y="12783"/>
                      <a:pt x="89154" y="0"/>
                      <a:pt x="121334" y="0"/>
                    </a:cubicBezTo>
                    <a:close/>
                  </a:path>
                </a:pathLst>
              </a:custGeom>
              <a:solidFill>
                <a:srgbClr val="000000">
                  <a:alpha val="0"/>
                </a:srgbClr>
              </a:solidFill>
              <a:ln w="38100" cap="rnd">
                <a:solidFill>
                  <a:srgbClr val="594130"/>
                </a:solidFill>
                <a:prstDash val="solid"/>
                <a:round/>
              </a:ln>
            </p:spPr>
            <p:txBody>
              <a:bodyPr/>
              <a:lstStyle/>
              <a:p>
                <a:endParaRPr lang="ru-UA"/>
              </a:p>
            </p:txBody>
          </p:sp>
          <p:sp>
            <p:nvSpPr>
              <p:cNvPr id="6" name="TextBox 17">
                <a:extLst>
                  <a:ext uri="{FF2B5EF4-FFF2-40B4-BE49-F238E27FC236}">
                    <a16:creationId xmlns:a16="http://schemas.microsoft.com/office/drawing/2014/main" id="{2CF04963-CC93-F5E5-F96E-87D593F4FEFC}"/>
                  </a:ext>
                </a:extLst>
              </p:cNvPr>
              <p:cNvSpPr txBox="1"/>
              <p:nvPr/>
            </p:nvSpPr>
            <p:spPr>
              <a:xfrm>
                <a:off x="0" y="-57150"/>
                <a:ext cx="1680505" cy="409006"/>
              </a:xfrm>
              <a:prstGeom prst="rect">
                <a:avLst/>
              </a:prstGeom>
            </p:spPr>
            <p:txBody>
              <a:bodyPr lIns="50800" tIns="50800" rIns="50800" bIns="50800" rtlCol="0" anchor="ctr"/>
              <a:lstStyle/>
              <a:p>
                <a:pPr algn="ctr">
                  <a:lnSpc>
                    <a:spcPts val="3919"/>
                  </a:lnSpc>
                </a:pPr>
                <a:endParaRPr/>
              </a:p>
            </p:txBody>
          </p:sp>
        </p:grpSp>
        <p:sp>
          <p:nvSpPr>
            <p:cNvPr id="4" name="TextBox 18">
              <a:extLst>
                <a:ext uri="{FF2B5EF4-FFF2-40B4-BE49-F238E27FC236}">
                  <a16:creationId xmlns:a16="http://schemas.microsoft.com/office/drawing/2014/main" id="{BAACCF1B-23CB-3049-2C83-1B8DD292304B}"/>
                </a:ext>
              </a:extLst>
            </p:cNvPr>
            <p:cNvSpPr txBox="1"/>
            <p:nvPr/>
          </p:nvSpPr>
          <p:spPr>
            <a:xfrm>
              <a:off x="499872" y="253584"/>
              <a:ext cx="7524678" cy="636243"/>
            </a:xfrm>
            <a:prstGeom prst="rect">
              <a:avLst/>
            </a:prstGeom>
          </p:spPr>
          <p:txBody>
            <a:bodyPr lIns="0" tIns="0" rIns="0" bIns="0" rtlCol="0" anchor="t">
              <a:spAutoFit/>
            </a:bodyPr>
            <a:lstStyle/>
            <a:p>
              <a:pPr algn="ctr">
                <a:lnSpc>
                  <a:spcPts val="3919"/>
                </a:lnSpc>
              </a:pPr>
              <a:r>
                <a:rPr lang="uk-UA" sz="2799" b="1" dirty="0">
                  <a:solidFill>
                    <a:srgbClr val="000000"/>
                  </a:solidFill>
                  <a:latin typeface="Cormorant Garamond Bold"/>
                </a:rPr>
                <a:t>Автоматизація та робототехніка</a:t>
              </a:r>
              <a:endParaRPr lang="en-US" sz="2799" b="1" dirty="0">
                <a:solidFill>
                  <a:srgbClr val="000000"/>
                </a:solidFill>
                <a:latin typeface="Cormorant Garamond Bold"/>
                <a:sym typeface="Cormorant Garamond Bold"/>
              </a:endParaRPr>
            </a:p>
          </p:txBody>
        </p:sp>
      </p:grpSp>
      <p:grpSp>
        <p:nvGrpSpPr>
          <p:cNvPr id="7" name="Group 19">
            <a:extLst>
              <a:ext uri="{FF2B5EF4-FFF2-40B4-BE49-F238E27FC236}">
                <a16:creationId xmlns:a16="http://schemas.microsoft.com/office/drawing/2014/main" id="{5C44439D-0EC4-0A45-C0B1-1B2261E16A8A}"/>
              </a:ext>
            </a:extLst>
          </p:cNvPr>
          <p:cNvGrpSpPr/>
          <p:nvPr/>
        </p:nvGrpSpPr>
        <p:grpSpPr>
          <a:xfrm>
            <a:off x="467177" y="4997134"/>
            <a:ext cx="6380668" cy="1335952"/>
            <a:chOff x="0" y="0"/>
            <a:chExt cx="8507557" cy="1781270"/>
          </a:xfrm>
        </p:grpSpPr>
        <p:grpSp>
          <p:nvGrpSpPr>
            <p:cNvPr id="8" name="Group 20">
              <a:extLst>
                <a:ext uri="{FF2B5EF4-FFF2-40B4-BE49-F238E27FC236}">
                  <a16:creationId xmlns:a16="http://schemas.microsoft.com/office/drawing/2014/main" id="{C2602DB7-D24C-26BF-F3ED-FE031EAC3F7C}"/>
                </a:ext>
              </a:extLst>
            </p:cNvPr>
            <p:cNvGrpSpPr/>
            <p:nvPr/>
          </p:nvGrpSpPr>
          <p:grpSpPr>
            <a:xfrm>
              <a:off x="0" y="0"/>
              <a:ext cx="8507557" cy="1781270"/>
              <a:chOff x="0" y="0"/>
              <a:chExt cx="1680505" cy="351856"/>
            </a:xfrm>
          </p:grpSpPr>
          <p:sp>
            <p:nvSpPr>
              <p:cNvPr id="10" name="Freeform 21">
                <a:extLst>
                  <a:ext uri="{FF2B5EF4-FFF2-40B4-BE49-F238E27FC236}">
                    <a16:creationId xmlns:a16="http://schemas.microsoft.com/office/drawing/2014/main" id="{A11D9DEF-341C-DB19-546C-538B72D3DE64}"/>
                  </a:ext>
                </a:extLst>
              </p:cNvPr>
              <p:cNvSpPr/>
              <p:nvPr/>
            </p:nvSpPr>
            <p:spPr>
              <a:xfrm>
                <a:off x="0" y="0"/>
                <a:ext cx="1680505" cy="351856"/>
              </a:xfrm>
              <a:custGeom>
                <a:avLst/>
                <a:gdLst/>
                <a:ahLst/>
                <a:cxnLst/>
                <a:rect l="l" t="t" r="r" b="b"/>
                <a:pathLst>
                  <a:path w="1680505" h="351856">
                    <a:moveTo>
                      <a:pt x="121334" y="0"/>
                    </a:moveTo>
                    <a:lnTo>
                      <a:pt x="1559171" y="0"/>
                    </a:lnTo>
                    <a:cubicBezTo>
                      <a:pt x="1591351" y="0"/>
                      <a:pt x="1622213" y="12783"/>
                      <a:pt x="1644967" y="35538"/>
                    </a:cubicBezTo>
                    <a:cubicBezTo>
                      <a:pt x="1667722" y="58292"/>
                      <a:pt x="1680505" y="89154"/>
                      <a:pt x="1680505" y="121334"/>
                    </a:cubicBezTo>
                    <a:lnTo>
                      <a:pt x="1680505" y="230522"/>
                    </a:lnTo>
                    <a:cubicBezTo>
                      <a:pt x="1680505" y="262702"/>
                      <a:pt x="1667722" y="293563"/>
                      <a:pt x="1644967" y="316318"/>
                    </a:cubicBezTo>
                    <a:cubicBezTo>
                      <a:pt x="1622213" y="339072"/>
                      <a:pt x="1591351" y="351856"/>
                      <a:pt x="1559171" y="351856"/>
                    </a:cubicBezTo>
                    <a:lnTo>
                      <a:pt x="121334" y="351856"/>
                    </a:lnTo>
                    <a:cubicBezTo>
                      <a:pt x="89154" y="351856"/>
                      <a:pt x="58292" y="339072"/>
                      <a:pt x="35538" y="316318"/>
                    </a:cubicBezTo>
                    <a:cubicBezTo>
                      <a:pt x="12783" y="293563"/>
                      <a:pt x="0" y="262702"/>
                      <a:pt x="0" y="230522"/>
                    </a:cubicBezTo>
                    <a:lnTo>
                      <a:pt x="0" y="121334"/>
                    </a:lnTo>
                    <a:cubicBezTo>
                      <a:pt x="0" y="89154"/>
                      <a:pt x="12783" y="58292"/>
                      <a:pt x="35538" y="35538"/>
                    </a:cubicBezTo>
                    <a:cubicBezTo>
                      <a:pt x="58292" y="12783"/>
                      <a:pt x="89154" y="0"/>
                      <a:pt x="121334" y="0"/>
                    </a:cubicBezTo>
                    <a:close/>
                  </a:path>
                </a:pathLst>
              </a:custGeom>
              <a:solidFill>
                <a:srgbClr val="000000">
                  <a:alpha val="0"/>
                </a:srgbClr>
              </a:solidFill>
              <a:ln w="38100" cap="rnd">
                <a:solidFill>
                  <a:srgbClr val="594130"/>
                </a:solidFill>
                <a:prstDash val="solid"/>
                <a:round/>
              </a:ln>
            </p:spPr>
            <p:txBody>
              <a:bodyPr/>
              <a:lstStyle/>
              <a:p>
                <a:endParaRPr lang="ru-UA"/>
              </a:p>
            </p:txBody>
          </p:sp>
          <p:sp>
            <p:nvSpPr>
              <p:cNvPr id="11" name="TextBox 22">
                <a:extLst>
                  <a:ext uri="{FF2B5EF4-FFF2-40B4-BE49-F238E27FC236}">
                    <a16:creationId xmlns:a16="http://schemas.microsoft.com/office/drawing/2014/main" id="{9992162B-A957-42EA-6C9D-DB3B6A17C5EB}"/>
                  </a:ext>
                </a:extLst>
              </p:cNvPr>
              <p:cNvSpPr txBox="1"/>
              <p:nvPr/>
            </p:nvSpPr>
            <p:spPr>
              <a:xfrm>
                <a:off x="0" y="-57150"/>
                <a:ext cx="1680505" cy="409006"/>
              </a:xfrm>
              <a:prstGeom prst="rect">
                <a:avLst/>
              </a:prstGeom>
            </p:spPr>
            <p:txBody>
              <a:bodyPr lIns="50800" tIns="50800" rIns="50800" bIns="50800" rtlCol="0" anchor="ctr"/>
              <a:lstStyle/>
              <a:p>
                <a:pPr algn="ctr">
                  <a:lnSpc>
                    <a:spcPts val="3919"/>
                  </a:lnSpc>
                </a:pPr>
                <a:endParaRPr/>
              </a:p>
            </p:txBody>
          </p:sp>
        </p:grpSp>
        <p:sp>
          <p:nvSpPr>
            <p:cNvPr id="9" name="TextBox 23">
              <a:extLst>
                <a:ext uri="{FF2B5EF4-FFF2-40B4-BE49-F238E27FC236}">
                  <a16:creationId xmlns:a16="http://schemas.microsoft.com/office/drawing/2014/main" id="{58B5EF04-F06E-3419-BD20-A3D59109B018}"/>
                </a:ext>
              </a:extLst>
            </p:cNvPr>
            <p:cNvSpPr txBox="1"/>
            <p:nvPr/>
          </p:nvSpPr>
          <p:spPr>
            <a:xfrm>
              <a:off x="499872" y="253584"/>
              <a:ext cx="7524678" cy="1303092"/>
            </a:xfrm>
            <a:prstGeom prst="rect">
              <a:avLst/>
            </a:prstGeom>
          </p:spPr>
          <p:txBody>
            <a:bodyPr lIns="0" tIns="0" rIns="0" bIns="0" rtlCol="0" anchor="t">
              <a:spAutoFit/>
            </a:bodyPr>
            <a:lstStyle/>
            <a:p>
              <a:pPr algn="ctr">
                <a:lnSpc>
                  <a:spcPts val="3919"/>
                </a:lnSpc>
              </a:pPr>
              <a:r>
                <a:rPr lang="uk-UA" sz="2799" b="1" dirty="0">
                  <a:solidFill>
                    <a:srgbClr val="000000"/>
                  </a:solidFill>
                  <a:latin typeface="Cormorant Garamond Bold"/>
                </a:rPr>
                <a:t>Електроніка, радіотехніка та енергетика</a:t>
              </a:r>
              <a:endParaRPr lang="en-US" sz="2799" b="1" dirty="0">
                <a:solidFill>
                  <a:srgbClr val="000000"/>
                </a:solidFill>
                <a:latin typeface="Cormorant Garamond Bold"/>
                <a:sym typeface="Cormorant Garamond Bold"/>
              </a:endParaRPr>
            </a:p>
          </p:txBody>
        </p:sp>
      </p:grpSp>
      <p:sp>
        <p:nvSpPr>
          <p:cNvPr id="12" name="Freeform 24">
            <a:extLst>
              <a:ext uri="{FF2B5EF4-FFF2-40B4-BE49-F238E27FC236}">
                <a16:creationId xmlns:a16="http://schemas.microsoft.com/office/drawing/2014/main" id="{AC5F9565-BF48-59DD-82BC-AE613AA4A713}"/>
              </a:ext>
            </a:extLst>
          </p:cNvPr>
          <p:cNvSpPr/>
          <p:nvPr/>
        </p:nvSpPr>
        <p:spPr>
          <a:xfrm>
            <a:off x="13444965" y="279514"/>
            <a:ext cx="1267578" cy="1259800"/>
          </a:xfrm>
          <a:custGeom>
            <a:avLst/>
            <a:gdLst/>
            <a:ahLst/>
            <a:cxnLst/>
            <a:rect l="l" t="t" r="r" b="b"/>
            <a:pathLst>
              <a:path w="1771964" h="1771964">
                <a:moveTo>
                  <a:pt x="0" y="0"/>
                </a:moveTo>
                <a:lnTo>
                  <a:pt x="1771964" y="0"/>
                </a:lnTo>
                <a:lnTo>
                  <a:pt x="1771964" y="1771964"/>
                </a:lnTo>
                <a:lnTo>
                  <a:pt x="0" y="1771964"/>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ru-UA"/>
          </a:p>
        </p:txBody>
      </p:sp>
      <p:grpSp>
        <p:nvGrpSpPr>
          <p:cNvPr id="13" name="Group 25">
            <a:extLst>
              <a:ext uri="{FF2B5EF4-FFF2-40B4-BE49-F238E27FC236}">
                <a16:creationId xmlns:a16="http://schemas.microsoft.com/office/drawing/2014/main" id="{DD35A6AD-41B9-949E-B39A-DF4DA2506536}"/>
              </a:ext>
            </a:extLst>
          </p:cNvPr>
          <p:cNvGrpSpPr/>
          <p:nvPr/>
        </p:nvGrpSpPr>
        <p:grpSpPr>
          <a:xfrm>
            <a:off x="540096" y="6673689"/>
            <a:ext cx="6234830" cy="1327863"/>
            <a:chOff x="0" y="0"/>
            <a:chExt cx="8313107" cy="1120870"/>
          </a:xfrm>
        </p:grpSpPr>
        <p:grpSp>
          <p:nvGrpSpPr>
            <p:cNvPr id="14" name="Group 26">
              <a:extLst>
                <a:ext uri="{FF2B5EF4-FFF2-40B4-BE49-F238E27FC236}">
                  <a16:creationId xmlns:a16="http://schemas.microsoft.com/office/drawing/2014/main" id="{E194526A-8A8D-D295-2D10-CA3893D5A329}"/>
                </a:ext>
              </a:extLst>
            </p:cNvPr>
            <p:cNvGrpSpPr/>
            <p:nvPr/>
          </p:nvGrpSpPr>
          <p:grpSpPr>
            <a:xfrm>
              <a:off x="0" y="0"/>
              <a:ext cx="8313107" cy="1120870"/>
              <a:chOff x="0" y="0"/>
              <a:chExt cx="1642095" cy="221406"/>
            </a:xfrm>
          </p:grpSpPr>
          <p:sp>
            <p:nvSpPr>
              <p:cNvPr id="16" name="Freeform 27">
                <a:extLst>
                  <a:ext uri="{FF2B5EF4-FFF2-40B4-BE49-F238E27FC236}">
                    <a16:creationId xmlns:a16="http://schemas.microsoft.com/office/drawing/2014/main" id="{83F2ED3D-66B3-5580-E39D-BF8A0DF0271E}"/>
                  </a:ext>
                </a:extLst>
              </p:cNvPr>
              <p:cNvSpPr/>
              <p:nvPr/>
            </p:nvSpPr>
            <p:spPr>
              <a:xfrm>
                <a:off x="0" y="0"/>
                <a:ext cx="1642095" cy="221406"/>
              </a:xfrm>
              <a:custGeom>
                <a:avLst/>
                <a:gdLst/>
                <a:ahLst/>
                <a:cxnLst/>
                <a:rect l="l" t="t" r="r" b="b"/>
                <a:pathLst>
                  <a:path w="1642095" h="221406">
                    <a:moveTo>
                      <a:pt x="110703" y="0"/>
                    </a:moveTo>
                    <a:lnTo>
                      <a:pt x="1531392" y="0"/>
                    </a:lnTo>
                    <a:cubicBezTo>
                      <a:pt x="1560752" y="0"/>
                      <a:pt x="1588910" y="11663"/>
                      <a:pt x="1609671" y="32424"/>
                    </a:cubicBezTo>
                    <a:cubicBezTo>
                      <a:pt x="1630432" y="53185"/>
                      <a:pt x="1642095" y="81343"/>
                      <a:pt x="1642095" y="110703"/>
                    </a:cubicBezTo>
                    <a:lnTo>
                      <a:pt x="1642095" y="110703"/>
                    </a:lnTo>
                    <a:cubicBezTo>
                      <a:pt x="1642095" y="140063"/>
                      <a:pt x="1630432" y="168221"/>
                      <a:pt x="1609671" y="188982"/>
                    </a:cubicBezTo>
                    <a:cubicBezTo>
                      <a:pt x="1588910" y="209743"/>
                      <a:pt x="1560752" y="221406"/>
                      <a:pt x="1531392" y="221406"/>
                    </a:cubicBezTo>
                    <a:lnTo>
                      <a:pt x="110703" y="221406"/>
                    </a:lnTo>
                    <a:cubicBezTo>
                      <a:pt x="81343" y="221406"/>
                      <a:pt x="53185" y="209743"/>
                      <a:pt x="32424" y="188982"/>
                    </a:cubicBezTo>
                    <a:cubicBezTo>
                      <a:pt x="11663" y="168221"/>
                      <a:pt x="0" y="140063"/>
                      <a:pt x="0" y="110703"/>
                    </a:cubicBezTo>
                    <a:lnTo>
                      <a:pt x="0" y="110703"/>
                    </a:lnTo>
                    <a:cubicBezTo>
                      <a:pt x="0" y="81343"/>
                      <a:pt x="11663" y="53185"/>
                      <a:pt x="32424" y="32424"/>
                    </a:cubicBezTo>
                    <a:cubicBezTo>
                      <a:pt x="53185" y="11663"/>
                      <a:pt x="81343" y="0"/>
                      <a:pt x="110703" y="0"/>
                    </a:cubicBezTo>
                    <a:close/>
                  </a:path>
                </a:pathLst>
              </a:custGeom>
              <a:solidFill>
                <a:srgbClr val="000000">
                  <a:alpha val="0"/>
                </a:srgbClr>
              </a:solidFill>
              <a:ln w="38100" cap="rnd">
                <a:solidFill>
                  <a:srgbClr val="594130"/>
                </a:solidFill>
                <a:prstDash val="solid"/>
                <a:round/>
              </a:ln>
            </p:spPr>
            <p:txBody>
              <a:bodyPr/>
              <a:lstStyle/>
              <a:p>
                <a:endParaRPr lang="ru-UA"/>
              </a:p>
            </p:txBody>
          </p:sp>
          <p:sp>
            <p:nvSpPr>
              <p:cNvPr id="17" name="TextBox 28">
                <a:extLst>
                  <a:ext uri="{FF2B5EF4-FFF2-40B4-BE49-F238E27FC236}">
                    <a16:creationId xmlns:a16="http://schemas.microsoft.com/office/drawing/2014/main" id="{82D45C5F-56AF-446F-531E-B023EBF7332C}"/>
                  </a:ext>
                </a:extLst>
              </p:cNvPr>
              <p:cNvSpPr txBox="1"/>
              <p:nvPr/>
            </p:nvSpPr>
            <p:spPr>
              <a:xfrm>
                <a:off x="0" y="-57150"/>
                <a:ext cx="1642095" cy="278556"/>
              </a:xfrm>
              <a:prstGeom prst="rect">
                <a:avLst/>
              </a:prstGeom>
            </p:spPr>
            <p:txBody>
              <a:bodyPr lIns="50800" tIns="50800" rIns="50800" bIns="50800" rtlCol="0" anchor="ctr"/>
              <a:lstStyle/>
              <a:p>
                <a:pPr algn="ctr">
                  <a:lnSpc>
                    <a:spcPts val="3919"/>
                  </a:lnSpc>
                </a:pPr>
                <a:endParaRPr/>
              </a:p>
            </p:txBody>
          </p:sp>
        </p:grpSp>
        <p:sp>
          <p:nvSpPr>
            <p:cNvPr id="15" name="TextBox 29">
              <a:extLst>
                <a:ext uri="{FF2B5EF4-FFF2-40B4-BE49-F238E27FC236}">
                  <a16:creationId xmlns:a16="http://schemas.microsoft.com/office/drawing/2014/main" id="{927786D2-703D-DB9A-B1EF-7BFA8061918A}"/>
                </a:ext>
              </a:extLst>
            </p:cNvPr>
            <p:cNvSpPr txBox="1"/>
            <p:nvPr/>
          </p:nvSpPr>
          <p:spPr>
            <a:xfrm>
              <a:off x="488447" y="253584"/>
              <a:ext cx="7352694" cy="636243"/>
            </a:xfrm>
            <a:prstGeom prst="rect">
              <a:avLst/>
            </a:prstGeom>
          </p:spPr>
          <p:txBody>
            <a:bodyPr lIns="0" tIns="0" rIns="0" bIns="0" rtlCol="0" anchor="t">
              <a:spAutoFit/>
            </a:bodyPr>
            <a:lstStyle/>
            <a:p>
              <a:pPr algn="ctr">
                <a:lnSpc>
                  <a:spcPts val="3919"/>
                </a:lnSpc>
              </a:pPr>
              <a:r>
                <a:rPr lang="uk-UA" sz="2799" b="1" dirty="0">
                  <a:solidFill>
                    <a:srgbClr val="000000"/>
                  </a:solidFill>
                  <a:latin typeface="Cormorant Garamond Bold"/>
                </a:rPr>
                <a:t>Машинобудування і механіка</a:t>
              </a:r>
              <a:endParaRPr lang="en-US" sz="2799" b="1" dirty="0">
                <a:solidFill>
                  <a:srgbClr val="000000"/>
                </a:solidFill>
                <a:latin typeface="Cormorant Garamond Bold"/>
                <a:sym typeface="Cormorant Garamond Bold"/>
              </a:endParaRPr>
            </a:p>
          </p:txBody>
        </p:sp>
      </p:grpSp>
      <p:grpSp>
        <p:nvGrpSpPr>
          <p:cNvPr id="23" name="Group 35">
            <a:extLst>
              <a:ext uri="{FF2B5EF4-FFF2-40B4-BE49-F238E27FC236}">
                <a16:creationId xmlns:a16="http://schemas.microsoft.com/office/drawing/2014/main" id="{DD3D706A-3E84-F6CD-0956-118256CFADEC}"/>
              </a:ext>
            </a:extLst>
          </p:cNvPr>
          <p:cNvGrpSpPr/>
          <p:nvPr/>
        </p:nvGrpSpPr>
        <p:grpSpPr>
          <a:xfrm>
            <a:off x="11019329" y="3212388"/>
            <a:ext cx="6395070" cy="1567755"/>
            <a:chOff x="0" y="-289322"/>
            <a:chExt cx="8526759" cy="2090341"/>
          </a:xfrm>
        </p:grpSpPr>
        <p:grpSp>
          <p:nvGrpSpPr>
            <p:cNvPr id="24" name="Group 36">
              <a:extLst>
                <a:ext uri="{FF2B5EF4-FFF2-40B4-BE49-F238E27FC236}">
                  <a16:creationId xmlns:a16="http://schemas.microsoft.com/office/drawing/2014/main" id="{950384B2-7FCD-AD85-E040-C87FE4B1CA21}"/>
                </a:ext>
              </a:extLst>
            </p:cNvPr>
            <p:cNvGrpSpPr/>
            <p:nvPr/>
          </p:nvGrpSpPr>
          <p:grpSpPr>
            <a:xfrm>
              <a:off x="0" y="-289322"/>
              <a:ext cx="8526759" cy="2090341"/>
              <a:chOff x="0" y="-57150"/>
              <a:chExt cx="1684298" cy="412907"/>
            </a:xfrm>
          </p:grpSpPr>
          <p:sp>
            <p:nvSpPr>
              <p:cNvPr id="26" name="Freeform 37">
                <a:extLst>
                  <a:ext uri="{FF2B5EF4-FFF2-40B4-BE49-F238E27FC236}">
                    <a16:creationId xmlns:a16="http://schemas.microsoft.com/office/drawing/2014/main" id="{9298B854-BD9F-3C32-A77E-7D208A45E78F}"/>
                  </a:ext>
                </a:extLst>
              </p:cNvPr>
              <p:cNvSpPr/>
              <p:nvPr/>
            </p:nvSpPr>
            <p:spPr>
              <a:xfrm>
                <a:off x="3793" y="3901"/>
                <a:ext cx="1680505" cy="351856"/>
              </a:xfrm>
              <a:custGeom>
                <a:avLst/>
                <a:gdLst/>
                <a:ahLst/>
                <a:cxnLst/>
                <a:rect l="l" t="t" r="r" b="b"/>
                <a:pathLst>
                  <a:path w="1680505" h="351856">
                    <a:moveTo>
                      <a:pt x="121334" y="0"/>
                    </a:moveTo>
                    <a:lnTo>
                      <a:pt x="1559171" y="0"/>
                    </a:lnTo>
                    <a:cubicBezTo>
                      <a:pt x="1591351" y="0"/>
                      <a:pt x="1622213" y="12783"/>
                      <a:pt x="1644967" y="35538"/>
                    </a:cubicBezTo>
                    <a:cubicBezTo>
                      <a:pt x="1667722" y="58292"/>
                      <a:pt x="1680505" y="89154"/>
                      <a:pt x="1680505" y="121334"/>
                    </a:cubicBezTo>
                    <a:lnTo>
                      <a:pt x="1680505" y="230522"/>
                    </a:lnTo>
                    <a:cubicBezTo>
                      <a:pt x="1680505" y="262702"/>
                      <a:pt x="1667722" y="293563"/>
                      <a:pt x="1644967" y="316318"/>
                    </a:cubicBezTo>
                    <a:cubicBezTo>
                      <a:pt x="1622213" y="339072"/>
                      <a:pt x="1591351" y="351856"/>
                      <a:pt x="1559171" y="351856"/>
                    </a:cubicBezTo>
                    <a:lnTo>
                      <a:pt x="121334" y="351856"/>
                    </a:lnTo>
                    <a:cubicBezTo>
                      <a:pt x="89154" y="351856"/>
                      <a:pt x="58292" y="339072"/>
                      <a:pt x="35538" y="316318"/>
                    </a:cubicBezTo>
                    <a:cubicBezTo>
                      <a:pt x="12783" y="293563"/>
                      <a:pt x="0" y="262702"/>
                      <a:pt x="0" y="230522"/>
                    </a:cubicBezTo>
                    <a:lnTo>
                      <a:pt x="0" y="121334"/>
                    </a:lnTo>
                    <a:cubicBezTo>
                      <a:pt x="0" y="89154"/>
                      <a:pt x="12783" y="58292"/>
                      <a:pt x="35538" y="35538"/>
                    </a:cubicBezTo>
                    <a:cubicBezTo>
                      <a:pt x="58292" y="12783"/>
                      <a:pt x="89154" y="0"/>
                      <a:pt x="121334" y="0"/>
                    </a:cubicBezTo>
                    <a:close/>
                  </a:path>
                </a:pathLst>
              </a:custGeom>
              <a:solidFill>
                <a:srgbClr val="000000">
                  <a:alpha val="0"/>
                </a:srgbClr>
              </a:solidFill>
              <a:ln w="38100" cap="rnd">
                <a:solidFill>
                  <a:srgbClr val="594130"/>
                </a:solidFill>
                <a:prstDash val="solid"/>
                <a:round/>
              </a:ln>
            </p:spPr>
            <p:txBody>
              <a:bodyPr/>
              <a:lstStyle/>
              <a:p>
                <a:endParaRPr lang="ru-UA"/>
              </a:p>
            </p:txBody>
          </p:sp>
          <p:sp>
            <p:nvSpPr>
              <p:cNvPr id="27" name="TextBox 38">
                <a:extLst>
                  <a:ext uri="{FF2B5EF4-FFF2-40B4-BE49-F238E27FC236}">
                    <a16:creationId xmlns:a16="http://schemas.microsoft.com/office/drawing/2014/main" id="{F8A84736-91BA-4E8B-625A-D51121CCC2E6}"/>
                  </a:ext>
                </a:extLst>
              </p:cNvPr>
              <p:cNvSpPr txBox="1"/>
              <p:nvPr/>
            </p:nvSpPr>
            <p:spPr>
              <a:xfrm>
                <a:off x="0" y="-57150"/>
                <a:ext cx="1680505" cy="409006"/>
              </a:xfrm>
              <a:prstGeom prst="rect">
                <a:avLst/>
              </a:prstGeom>
            </p:spPr>
            <p:txBody>
              <a:bodyPr lIns="50800" tIns="50800" rIns="50800" bIns="50800" rtlCol="0" anchor="ctr"/>
              <a:lstStyle/>
              <a:p>
                <a:pPr algn="ctr">
                  <a:lnSpc>
                    <a:spcPts val="3919"/>
                  </a:lnSpc>
                </a:pPr>
                <a:endParaRPr/>
              </a:p>
            </p:txBody>
          </p:sp>
        </p:grpSp>
        <p:sp>
          <p:nvSpPr>
            <p:cNvPr id="25" name="TextBox 39">
              <a:extLst>
                <a:ext uri="{FF2B5EF4-FFF2-40B4-BE49-F238E27FC236}">
                  <a16:creationId xmlns:a16="http://schemas.microsoft.com/office/drawing/2014/main" id="{FD479D88-9BAD-6E7A-D9AB-D361933AB284}"/>
                </a:ext>
              </a:extLst>
            </p:cNvPr>
            <p:cNvSpPr txBox="1"/>
            <p:nvPr/>
          </p:nvSpPr>
          <p:spPr>
            <a:xfrm>
              <a:off x="595015" y="518517"/>
              <a:ext cx="7524678" cy="636243"/>
            </a:xfrm>
            <a:prstGeom prst="rect">
              <a:avLst/>
            </a:prstGeom>
          </p:spPr>
          <p:txBody>
            <a:bodyPr lIns="0" tIns="0" rIns="0" bIns="0" rtlCol="0" anchor="t">
              <a:spAutoFit/>
            </a:bodyPr>
            <a:lstStyle/>
            <a:p>
              <a:pPr algn="ctr">
                <a:lnSpc>
                  <a:spcPts val="3919"/>
                </a:lnSpc>
              </a:pPr>
              <a:r>
                <a:rPr lang="uk-UA" sz="2799" b="1" dirty="0">
                  <a:solidFill>
                    <a:srgbClr val="000000"/>
                  </a:solidFill>
                  <a:latin typeface="Cormorant Garamond Bold"/>
                </a:rPr>
                <a:t>Переробна промисловість</a:t>
              </a:r>
              <a:endParaRPr lang="en-US" sz="2799" b="1" dirty="0">
                <a:solidFill>
                  <a:srgbClr val="000000"/>
                </a:solidFill>
                <a:latin typeface="Cormorant Garamond Bold"/>
                <a:sym typeface="Cormorant Garamond Bold"/>
              </a:endParaRPr>
            </a:p>
          </p:txBody>
        </p:sp>
      </p:grpSp>
      <p:grpSp>
        <p:nvGrpSpPr>
          <p:cNvPr id="28" name="Group 40">
            <a:extLst>
              <a:ext uri="{FF2B5EF4-FFF2-40B4-BE49-F238E27FC236}">
                <a16:creationId xmlns:a16="http://schemas.microsoft.com/office/drawing/2014/main" id="{6C549738-5177-406A-43C3-14D47180B3F5}"/>
              </a:ext>
            </a:extLst>
          </p:cNvPr>
          <p:cNvGrpSpPr/>
          <p:nvPr/>
        </p:nvGrpSpPr>
        <p:grpSpPr>
          <a:xfrm>
            <a:off x="11033730" y="4896088"/>
            <a:ext cx="6443946" cy="1476572"/>
            <a:chOff x="0" y="-289322"/>
            <a:chExt cx="8591928" cy="2070592"/>
          </a:xfrm>
        </p:grpSpPr>
        <p:grpSp>
          <p:nvGrpSpPr>
            <p:cNvPr id="29" name="Group 41">
              <a:extLst>
                <a:ext uri="{FF2B5EF4-FFF2-40B4-BE49-F238E27FC236}">
                  <a16:creationId xmlns:a16="http://schemas.microsoft.com/office/drawing/2014/main" id="{E9B5268D-5991-8C66-4D2F-57DD1D2E491E}"/>
                </a:ext>
              </a:extLst>
            </p:cNvPr>
            <p:cNvGrpSpPr/>
            <p:nvPr/>
          </p:nvGrpSpPr>
          <p:grpSpPr>
            <a:xfrm>
              <a:off x="0" y="-289322"/>
              <a:ext cx="8591928" cy="2070592"/>
              <a:chOff x="0" y="-57150"/>
              <a:chExt cx="1697171" cy="409006"/>
            </a:xfrm>
          </p:grpSpPr>
          <p:sp>
            <p:nvSpPr>
              <p:cNvPr id="31" name="Freeform 42">
                <a:extLst>
                  <a:ext uri="{FF2B5EF4-FFF2-40B4-BE49-F238E27FC236}">
                    <a16:creationId xmlns:a16="http://schemas.microsoft.com/office/drawing/2014/main" id="{38B5037B-C096-E8E9-B888-6CAC66F6DE8C}"/>
                  </a:ext>
                </a:extLst>
              </p:cNvPr>
              <p:cNvSpPr/>
              <p:nvPr/>
            </p:nvSpPr>
            <p:spPr>
              <a:xfrm>
                <a:off x="16666" y="-6941"/>
                <a:ext cx="1680505" cy="351856"/>
              </a:xfrm>
              <a:custGeom>
                <a:avLst/>
                <a:gdLst/>
                <a:ahLst/>
                <a:cxnLst/>
                <a:rect l="l" t="t" r="r" b="b"/>
                <a:pathLst>
                  <a:path w="1680505" h="351856">
                    <a:moveTo>
                      <a:pt x="121334" y="0"/>
                    </a:moveTo>
                    <a:lnTo>
                      <a:pt x="1559171" y="0"/>
                    </a:lnTo>
                    <a:cubicBezTo>
                      <a:pt x="1591351" y="0"/>
                      <a:pt x="1622213" y="12783"/>
                      <a:pt x="1644967" y="35538"/>
                    </a:cubicBezTo>
                    <a:cubicBezTo>
                      <a:pt x="1667722" y="58292"/>
                      <a:pt x="1680505" y="89154"/>
                      <a:pt x="1680505" y="121334"/>
                    </a:cubicBezTo>
                    <a:lnTo>
                      <a:pt x="1680505" y="230522"/>
                    </a:lnTo>
                    <a:cubicBezTo>
                      <a:pt x="1680505" y="262702"/>
                      <a:pt x="1667722" y="293563"/>
                      <a:pt x="1644967" y="316318"/>
                    </a:cubicBezTo>
                    <a:cubicBezTo>
                      <a:pt x="1622213" y="339072"/>
                      <a:pt x="1591351" y="351856"/>
                      <a:pt x="1559171" y="351856"/>
                    </a:cubicBezTo>
                    <a:lnTo>
                      <a:pt x="121334" y="351856"/>
                    </a:lnTo>
                    <a:cubicBezTo>
                      <a:pt x="89154" y="351856"/>
                      <a:pt x="58292" y="339072"/>
                      <a:pt x="35538" y="316318"/>
                    </a:cubicBezTo>
                    <a:cubicBezTo>
                      <a:pt x="12783" y="293563"/>
                      <a:pt x="0" y="262702"/>
                      <a:pt x="0" y="230522"/>
                    </a:cubicBezTo>
                    <a:lnTo>
                      <a:pt x="0" y="121334"/>
                    </a:lnTo>
                    <a:cubicBezTo>
                      <a:pt x="0" y="89154"/>
                      <a:pt x="12783" y="58292"/>
                      <a:pt x="35538" y="35538"/>
                    </a:cubicBezTo>
                    <a:cubicBezTo>
                      <a:pt x="58292" y="12783"/>
                      <a:pt x="89154" y="0"/>
                      <a:pt x="121334" y="0"/>
                    </a:cubicBezTo>
                    <a:close/>
                  </a:path>
                </a:pathLst>
              </a:custGeom>
              <a:solidFill>
                <a:srgbClr val="000000">
                  <a:alpha val="0"/>
                </a:srgbClr>
              </a:solidFill>
              <a:ln w="38100" cap="rnd">
                <a:solidFill>
                  <a:srgbClr val="594130"/>
                </a:solidFill>
                <a:prstDash val="solid"/>
                <a:round/>
              </a:ln>
            </p:spPr>
            <p:txBody>
              <a:bodyPr/>
              <a:lstStyle/>
              <a:p>
                <a:endParaRPr lang="ru-UA"/>
              </a:p>
            </p:txBody>
          </p:sp>
          <p:sp>
            <p:nvSpPr>
              <p:cNvPr id="32" name="TextBox 43">
                <a:extLst>
                  <a:ext uri="{FF2B5EF4-FFF2-40B4-BE49-F238E27FC236}">
                    <a16:creationId xmlns:a16="http://schemas.microsoft.com/office/drawing/2014/main" id="{E581A5F5-5D86-381B-0EE6-78157B870B8C}"/>
                  </a:ext>
                </a:extLst>
              </p:cNvPr>
              <p:cNvSpPr txBox="1"/>
              <p:nvPr/>
            </p:nvSpPr>
            <p:spPr>
              <a:xfrm>
                <a:off x="0" y="-57150"/>
                <a:ext cx="1680505" cy="409006"/>
              </a:xfrm>
              <a:prstGeom prst="rect">
                <a:avLst/>
              </a:prstGeom>
            </p:spPr>
            <p:txBody>
              <a:bodyPr lIns="50800" tIns="50800" rIns="50800" bIns="50800" rtlCol="0" anchor="ctr"/>
              <a:lstStyle/>
              <a:p>
                <a:pPr algn="ctr">
                  <a:lnSpc>
                    <a:spcPts val="3919"/>
                  </a:lnSpc>
                </a:pPr>
                <a:endParaRPr/>
              </a:p>
            </p:txBody>
          </p:sp>
        </p:grpSp>
        <p:sp>
          <p:nvSpPr>
            <p:cNvPr id="30" name="TextBox 44">
              <a:extLst>
                <a:ext uri="{FF2B5EF4-FFF2-40B4-BE49-F238E27FC236}">
                  <a16:creationId xmlns:a16="http://schemas.microsoft.com/office/drawing/2014/main" id="{7CD5A502-FC5B-DD6E-4489-4BC4521F5DC2}"/>
                </a:ext>
              </a:extLst>
            </p:cNvPr>
            <p:cNvSpPr txBox="1"/>
            <p:nvPr/>
          </p:nvSpPr>
          <p:spPr>
            <a:xfrm>
              <a:off x="575813" y="447401"/>
              <a:ext cx="7524679" cy="636243"/>
            </a:xfrm>
            <a:prstGeom prst="rect">
              <a:avLst/>
            </a:prstGeom>
          </p:spPr>
          <p:txBody>
            <a:bodyPr lIns="0" tIns="0" rIns="0" bIns="0" rtlCol="0" anchor="t">
              <a:spAutoFit/>
            </a:bodyPr>
            <a:lstStyle/>
            <a:p>
              <a:pPr algn="ctr">
                <a:lnSpc>
                  <a:spcPts val="3919"/>
                </a:lnSpc>
              </a:pPr>
              <a:r>
                <a:rPr lang="uk-UA" sz="2799" b="1" dirty="0">
                  <a:solidFill>
                    <a:srgbClr val="000000"/>
                  </a:solidFill>
                  <a:latin typeface="Cormorant Garamond Bold"/>
                </a:rPr>
                <a:t>Будівництво</a:t>
              </a:r>
              <a:endParaRPr lang="en-US" sz="2799" b="1" dirty="0">
                <a:solidFill>
                  <a:srgbClr val="000000"/>
                </a:solidFill>
                <a:latin typeface="Cormorant Garamond Bold"/>
                <a:sym typeface="Cormorant Garamond Bold"/>
              </a:endParaRPr>
            </a:p>
          </p:txBody>
        </p:sp>
      </p:grpSp>
      <p:grpSp>
        <p:nvGrpSpPr>
          <p:cNvPr id="33" name="Group 45">
            <a:extLst>
              <a:ext uri="{FF2B5EF4-FFF2-40B4-BE49-F238E27FC236}">
                <a16:creationId xmlns:a16="http://schemas.microsoft.com/office/drawing/2014/main" id="{FBDC6173-B07B-109E-1791-84355933A4FF}"/>
              </a:ext>
            </a:extLst>
          </p:cNvPr>
          <p:cNvGrpSpPr/>
          <p:nvPr/>
        </p:nvGrpSpPr>
        <p:grpSpPr>
          <a:xfrm>
            <a:off x="11169929" y="6313313"/>
            <a:ext cx="6307747" cy="1688240"/>
            <a:chOff x="0" y="-289322"/>
            <a:chExt cx="8313107" cy="1410192"/>
          </a:xfrm>
        </p:grpSpPr>
        <p:grpSp>
          <p:nvGrpSpPr>
            <p:cNvPr id="34" name="Group 46">
              <a:extLst>
                <a:ext uri="{FF2B5EF4-FFF2-40B4-BE49-F238E27FC236}">
                  <a16:creationId xmlns:a16="http://schemas.microsoft.com/office/drawing/2014/main" id="{B92CB02B-437A-8BC3-F372-332D680DEF27}"/>
                </a:ext>
              </a:extLst>
            </p:cNvPr>
            <p:cNvGrpSpPr/>
            <p:nvPr/>
          </p:nvGrpSpPr>
          <p:grpSpPr>
            <a:xfrm>
              <a:off x="0" y="-289322"/>
              <a:ext cx="8313107" cy="1410192"/>
              <a:chOff x="0" y="-57150"/>
              <a:chExt cx="1642095" cy="278556"/>
            </a:xfrm>
          </p:grpSpPr>
          <p:sp>
            <p:nvSpPr>
              <p:cNvPr id="36" name="Freeform 47">
                <a:extLst>
                  <a:ext uri="{FF2B5EF4-FFF2-40B4-BE49-F238E27FC236}">
                    <a16:creationId xmlns:a16="http://schemas.microsoft.com/office/drawing/2014/main" id="{199186AC-9707-F5FA-375C-AA4C65697962}"/>
                  </a:ext>
                </a:extLst>
              </p:cNvPr>
              <p:cNvSpPr/>
              <p:nvPr/>
            </p:nvSpPr>
            <p:spPr>
              <a:xfrm>
                <a:off x="0" y="0"/>
                <a:ext cx="1642095" cy="221406"/>
              </a:xfrm>
              <a:custGeom>
                <a:avLst/>
                <a:gdLst/>
                <a:ahLst/>
                <a:cxnLst/>
                <a:rect l="l" t="t" r="r" b="b"/>
                <a:pathLst>
                  <a:path w="1642095" h="221406">
                    <a:moveTo>
                      <a:pt x="110703" y="0"/>
                    </a:moveTo>
                    <a:lnTo>
                      <a:pt x="1531392" y="0"/>
                    </a:lnTo>
                    <a:cubicBezTo>
                      <a:pt x="1560752" y="0"/>
                      <a:pt x="1588910" y="11663"/>
                      <a:pt x="1609671" y="32424"/>
                    </a:cubicBezTo>
                    <a:cubicBezTo>
                      <a:pt x="1630432" y="53185"/>
                      <a:pt x="1642095" y="81343"/>
                      <a:pt x="1642095" y="110703"/>
                    </a:cubicBezTo>
                    <a:lnTo>
                      <a:pt x="1642095" y="110703"/>
                    </a:lnTo>
                    <a:cubicBezTo>
                      <a:pt x="1642095" y="140063"/>
                      <a:pt x="1630432" y="168221"/>
                      <a:pt x="1609671" y="188982"/>
                    </a:cubicBezTo>
                    <a:cubicBezTo>
                      <a:pt x="1588910" y="209743"/>
                      <a:pt x="1560752" y="221406"/>
                      <a:pt x="1531392" y="221406"/>
                    </a:cubicBezTo>
                    <a:lnTo>
                      <a:pt x="110703" y="221406"/>
                    </a:lnTo>
                    <a:cubicBezTo>
                      <a:pt x="81343" y="221406"/>
                      <a:pt x="53185" y="209743"/>
                      <a:pt x="32424" y="188982"/>
                    </a:cubicBezTo>
                    <a:cubicBezTo>
                      <a:pt x="11663" y="168221"/>
                      <a:pt x="0" y="140063"/>
                      <a:pt x="0" y="110703"/>
                    </a:cubicBezTo>
                    <a:lnTo>
                      <a:pt x="0" y="110703"/>
                    </a:lnTo>
                    <a:cubicBezTo>
                      <a:pt x="0" y="81343"/>
                      <a:pt x="11663" y="53185"/>
                      <a:pt x="32424" y="32424"/>
                    </a:cubicBezTo>
                    <a:cubicBezTo>
                      <a:pt x="53185" y="11663"/>
                      <a:pt x="81343" y="0"/>
                      <a:pt x="110703" y="0"/>
                    </a:cubicBezTo>
                    <a:close/>
                  </a:path>
                </a:pathLst>
              </a:custGeom>
              <a:solidFill>
                <a:srgbClr val="000000">
                  <a:alpha val="0"/>
                </a:srgbClr>
              </a:solidFill>
              <a:ln w="38100" cap="rnd">
                <a:solidFill>
                  <a:srgbClr val="594130"/>
                </a:solidFill>
                <a:prstDash val="solid"/>
                <a:round/>
              </a:ln>
            </p:spPr>
            <p:txBody>
              <a:bodyPr/>
              <a:lstStyle/>
              <a:p>
                <a:endParaRPr lang="ru-UA"/>
              </a:p>
            </p:txBody>
          </p:sp>
          <p:sp>
            <p:nvSpPr>
              <p:cNvPr id="37" name="TextBox 48">
                <a:extLst>
                  <a:ext uri="{FF2B5EF4-FFF2-40B4-BE49-F238E27FC236}">
                    <a16:creationId xmlns:a16="http://schemas.microsoft.com/office/drawing/2014/main" id="{B7CADD1F-01F2-9110-062B-5CAE7FC77190}"/>
                  </a:ext>
                </a:extLst>
              </p:cNvPr>
              <p:cNvSpPr txBox="1"/>
              <p:nvPr/>
            </p:nvSpPr>
            <p:spPr>
              <a:xfrm>
                <a:off x="0" y="-57150"/>
                <a:ext cx="1642095" cy="278556"/>
              </a:xfrm>
              <a:prstGeom prst="rect">
                <a:avLst/>
              </a:prstGeom>
            </p:spPr>
            <p:txBody>
              <a:bodyPr lIns="50800" tIns="50800" rIns="50800" bIns="50800" rtlCol="0" anchor="ctr"/>
              <a:lstStyle/>
              <a:p>
                <a:pPr algn="ctr">
                  <a:lnSpc>
                    <a:spcPts val="3919"/>
                  </a:lnSpc>
                </a:pPr>
                <a:endParaRPr/>
              </a:p>
            </p:txBody>
          </p:sp>
        </p:grpSp>
        <p:sp>
          <p:nvSpPr>
            <p:cNvPr id="35" name="TextBox 49">
              <a:extLst>
                <a:ext uri="{FF2B5EF4-FFF2-40B4-BE49-F238E27FC236}">
                  <a16:creationId xmlns:a16="http://schemas.microsoft.com/office/drawing/2014/main" id="{B501E576-1DEE-B66D-8D2E-E7D11A421936}"/>
                </a:ext>
              </a:extLst>
            </p:cNvPr>
            <p:cNvSpPr txBox="1"/>
            <p:nvPr/>
          </p:nvSpPr>
          <p:spPr>
            <a:xfrm>
              <a:off x="488447" y="253584"/>
              <a:ext cx="7352694" cy="634020"/>
            </a:xfrm>
            <a:prstGeom prst="rect">
              <a:avLst/>
            </a:prstGeom>
          </p:spPr>
          <p:txBody>
            <a:bodyPr lIns="0" tIns="0" rIns="0" bIns="0" rtlCol="0" anchor="t">
              <a:spAutoFit/>
            </a:bodyPr>
            <a:lstStyle/>
            <a:p>
              <a:pPr algn="ctr">
                <a:lnSpc>
                  <a:spcPts val="3919"/>
                </a:lnSpc>
              </a:pPr>
              <a:r>
                <a:rPr lang="uk-UA" sz="2799" b="1" dirty="0">
                  <a:solidFill>
                    <a:srgbClr val="000000"/>
                  </a:solidFill>
                  <a:latin typeface="Cormorant Garamond Bold"/>
                </a:rPr>
                <a:t>Транспорт</a:t>
              </a:r>
              <a:endParaRPr lang="en-US" sz="2799" b="1" dirty="0">
                <a:solidFill>
                  <a:srgbClr val="000000"/>
                </a:solidFill>
                <a:latin typeface="Cormorant Garamond Bold"/>
                <a:sym typeface="Cormorant Garamond Bold"/>
              </a:endParaRPr>
            </a:p>
          </p:txBody>
        </p:sp>
      </p:grpSp>
      <p:sp>
        <p:nvSpPr>
          <p:cNvPr id="38" name="Freeform 50">
            <a:extLst>
              <a:ext uri="{FF2B5EF4-FFF2-40B4-BE49-F238E27FC236}">
                <a16:creationId xmlns:a16="http://schemas.microsoft.com/office/drawing/2014/main" id="{1D1AD74F-51CE-0681-881C-95931A861D2B}"/>
              </a:ext>
            </a:extLst>
          </p:cNvPr>
          <p:cNvSpPr/>
          <p:nvPr/>
        </p:nvSpPr>
        <p:spPr>
          <a:xfrm>
            <a:off x="7652437" y="3516312"/>
            <a:ext cx="2317930" cy="2283161"/>
          </a:xfrm>
          <a:custGeom>
            <a:avLst/>
            <a:gdLst/>
            <a:ahLst/>
            <a:cxnLst/>
            <a:rect l="l" t="t" r="r" b="b"/>
            <a:pathLst>
              <a:path w="2317930" h="2283161">
                <a:moveTo>
                  <a:pt x="0" y="0"/>
                </a:moveTo>
                <a:lnTo>
                  <a:pt x="2317930" y="0"/>
                </a:lnTo>
                <a:lnTo>
                  <a:pt x="2317930" y="2283162"/>
                </a:lnTo>
                <a:lnTo>
                  <a:pt x="0" y="228316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ru-UA"/>
          </a:p>
        </p:txBody>
      </p:sp>
      <p:sp>
        <p:nvSpPr>
          <p:cNvPr id="39" name="Freeform 51">
            <a:extLst>
              <a:ext uri="{FF2B5EF4-FFF2-40B4-BE49-F238E27FC236}">
                <a16:creationId xmlns:a16="http://schemas.microsoft.com/office/drawing/2014/main" id="{2C9C6A47-98EA-70A6-9FC8-73FEAC800AFB}"/>
              </a:ext>
            </a:extLst>
          </p:cNvPr>
          <p:cNvSpPr/>
          <p:nvPr/>
        </p:nvSpPr>
        <p:spPr>
          <a:xfrm>
            <a:off x="7798011" y="6113320"/>
            <a:ext cx="2198937" cy="2160456"/>
          </a:xfrm>
          <a:custGeom>
            <a:avLst/>
            <a:gdLst/>
            <a:ahLst/>
            <a:cxnLst/>
            <a:rect l="l" t="t" r="r" b="b"/>
            <a:pathLst>
              <a:path w="2198937" h="2160456">
                <a:moveTo>
                  <a:pt x="0" y="0"/>
                </a:moveTo>
                <a:lnTo>
                  <a:pt x="2198937" y="0"/>
                </a:lnTo>
                <a:lnTo>
                  <a:pt x="2198937" y="2160456"/>
                </a:lnTo>
                <a:lnTo>
                  <a:pt x="0" y="216045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ru-UA"/>
          </a:p>
        </p:txBody>
      </p:sp>
      <p:sp>
        <p:nvSpPr>
          <p:cNvPr id="43" name="TextBox 55">
            <a:extLst>
              <a:ext uri="{FF2B5EF4-FFF2-40B4-BE49-F238E27FC236}">
                <a16:creationId xmlns:a16="http://schemas.microsoft.com/office/drawing/2014/main" id="{1197DF56-4FF6-B3E2-B292-4F042FF62843}"/>
              </a:ext>
            </a:extLst>
          </p:cNvPr>
          <p:cNvSpPr txBox="1"/>
          <p:nvPr/>
        </p:nvSpPr>
        <p:spPr>
          <a:xfrm>
            <a:off x="3561280" y="547335"/>
            <a:ext cx="16409792" cy="1019175"/>
          </a:xfrm>
          <a:prstGeom prst="rect">
            <a:avLst/>
          </a:prstGeom>
        </p:spPr>
        <p:txBody>
          <a:bodyPr lIns="0" tIns="0" rIns="0" bIns="0" rtlCol="0" anchor="t">
            <a:spAutoFit/>
          </a:bodyPr>
          <a:lstStyle/>
          <a:p>
            <a:pPr algn="l">
              <a:lnSpc>
                <a:spcPts val="8039"/>
              </a:lnSpc>
            </a:pPr>
            <a:r>
              <a:rPr lang="en-US" sz="6699" b="1" dirty="0">
                <a:solidFill>
                  <a:srgbClr val="D12927"/>
                </a:solidFill>
                <a:latin typeface="Lora Bold"/>
                <a:ea typeface="Lora Bold"/>
                <a:cs typeface="Lora Bold"/>
                <a:sym typeface="Lora Bold"/>
              </a:rPr>
              <a:t>ПРІОРИТЕТНІ ГАЛУЗІ</a:t>
            </a:r>
          </a:p>
        </p:txBody>
      </p:sp>
      <p:sp>
        <p:nvSpPr>
          <p:cNvPr id="44" name="TextBox 56">
            <a:extLst>
              <a:ext uri="{FF2B5EF4-FFF2-40B4-BE49-F238E27FC236}">
                <a16:creationId xmlns:a16="http://schemas.microsoft.com/office/drawing/2014/main" id="{E809524C-6520-F5E8-4992-04CAC214F063}"/>
              </a:ext>
            </a:extLst>
          </p:cNvPr>
          <p:cNvSpPr txBox="1"/>
          <p:nvPr/>
        </p:nvSpPr>
        <p:spPr>
          <a:xfrm>
            <a:off x="1392515" y="1634050"/>
            <a:ext cx="15171629" cy="1603003"/>
          </a:xfrm>
          <a:prstGeom prst="rect">
            <a:avLst/>
          </a:prstGeom>
        </p:spPr>
        <p:txBody>
          <a:bodyPr lIns="0" tIns="0" rIns="0" bIns="0" rtlCol="0" anchor="t">
            <a:spAutoFit/>
          </a:bodyPr>
          <a:lstStyle/>
          <a:p>
            <a:pPr algn="ctr">
              <a:lnSpc>
                <a:spcPts val="4199"/>
              </a:lnSpc>
            </a:pPr>
            <a:r>
              <a:rPr lang="en-US" sz="3499" b="1" i="1" dirty="0">
                <a:solidFill>
                  <a:srgbClr val="9B7E1E"/>
                </a:solidFill>
                <a:latin typeface="Cormorant Garamond Bold Italics"/>
                <a:ea typeface="Cormorant Garamond Bold Italics"/>
                <a:cs typeface="Cormorant Garamond Bold Italics"/>
                <a:sym typeface="Cormorant Garamond Bold Italics"/>
              </a:rPr>
              <a:t>Навчання, </a:t>
            </a:r>
            <a:r>
              <a:rPr lang="en-US" sz="3499" b="1" i="1" dirty="0" err="1">
                <a:solidFill>
                  <a:srgbClr val="9B7E1E"/>
                </a:solidFill>
                <a:latin typeface="Cormorant Garamond Bold Italics"/>
                <a:ea typeface="Cormorant Garamond Bold Italics"/>
                <a:cs typeface="Cormorant Garamond Bold Italics"/>
                <a:sym typeface="Cormorant Garamond Bold Italics"/>
              </a:rPr>
              <a:t>орієнтоване</a:t>
            </a:r>
            <a:r>
              <a:rPr lang="en-US" sz="3499" b="1" i="1" dirty="0">
                <a:solidFill>
                  <a:srgbClr val="9B7E1E"/>
                </a:solidFill>
                <a:latin typeface="Cormorant Garamond Bold Italics"/>
                <a:ea typeface="Cormorant Garamond Bold Italics"/>
                <a:cs typeface="Cormorant Garamond Bold Italics"/>
                <a:sym typeface="Cormorant Garamond Bold Italics"/>
              </a:rPr>
              <a:t> </a:t>
            </a:r>
            <a:r>
              <a:rPr lang="en-US" sz="3499" b="1" i="1" dirty="0" err="1">
                <a:solidFill>
                  <a:srgbClr val="9B7E1E"/>
                </a:solidFill>
                <a:latin typeface="Cormorant Garamond Bold Italics"/>
                <a:ea typeface="Cormorant Garamond Bold Italics"/>
                <a:cs typeface="Cormorant Garamond Bold Italics"/>
                <a:sym typeface="Cormorant Garamond Bold Italics"/>
              </a:rPr>
              <a:t>на</a:t>
            </a:r>
            <a:r>
              <a:rPr lang="en-US" sz="3499" b="1" i="1" dirty="0">
                <a:solidFill>
                  <a:srgbClr val="9B7E1E"/>
                </a:solidFill>
                <a:latin typeface="Cormorant Garamond Bold Italics"/>
                <a:ea typeface="Cormorant Garamond Bold Italics"/>
                <a:cs typeface="Cormorant Garamond Bold Italics"/>
                <a:sym typeface="Cormorant Garamond Bold Italics"/>
              </a:rPr>
              <a:t> </a:t>
            </a:r>
            <a:r>
              <a:rPr lang="en-US" sz="3499" b="1" i="1" dirty="0" err="1">
                <a:solidFill>
                  <a:srgbClr val="9B7E1E"/>
                </a:solidFill>
                <a:latin typeface="Cormorant Garamond Bold Italics"/>
                <a:ea typeface="Cormorant Garamond Bold Italics"/>
                <a:cs typeface="Cormorant Garamond Bold Italics"/>
                <a:sym typeface="Cormorant Garamond Bold Italics"/>
              </a:rPr>
              <a:t>попит</a:t>
            </a:r>
            <a:r>
              <a:rPr lang="en-US" sz="3499" b="1" i="1" dirty="0">
                <a:solidFill>
                  <a:srgbClr val="9B7E1E"/>
                </a:solidFill>
                <a:latin typeface="Cormorant Garamond Bold Italics"/>
                <a:ea typeface="Cormorant Garamond Bold Italics"/>
                <a:cs typeface="Cormorant Garamond Bold Italics"/>
                <a:sym typeface="Cormorant Garamond Bold Italics"/>
              </a:rPr>
              <a:t>, </a:t>
            </a:r>
            <a:r>
              <a:rPr lang="en-US" sz="3499" b="1" i="1" dirty="0" err="1">
                <a:solidFill>
                  <a:srgbClr val="9B7E1E"/>
                </a:solidFill>
                <a:latin typeface="Cormorant Garamond Bold Italics"/>
                <a:ea typeface="Cormorant Garamond Bold Italics"/>
                <a:cs typeface="Cormorant Garamond Bold Italics"/>
                <a:sym typeface="Cormorant Garamond Bold Italics"/>
              </a:rPr>
              <a:t>зосереджується</a:t>
            </a:r>
            <a:r>
              <a:rPr lang="en-US" sz="3499" b="1" i="1" dirty="0">
                <a:solidFill>
                  <a:srgbClr val="9B7E1E"/>
                </a:solidFill>
                <a:latin typeface="Cormorant Garamond Bold Italics"/>
                <a:ea typeface="Cormorant Garamond Bold Italics"/>
                <a:cs typeface="Cormorant Garamond Bold Italics"/>
                <a:sym typeface="Cormorant Garamond Bold Italics"/>
              </a:rPr>
              <a:t> </a:t>
            </a:r>
            <a:r>
              <a:rPr lang="en-US" sz="3499" b="1" i="1" dirty="0" err="1">
                <a:solidFill>
                  <a:srgbClr val="9B7E1E"/>
                </a:solidFill>
                <a:latin typeface="Cormorant Garamond Bold Italics"/>
                <a:ea typeface="Cormorant Garamond Bold Italics"/>
                <a:cs typeface="Cormorant Garamond Bold Italics"/>
                <a:sym typeface="Cormorant Garamond Bold Italics"/>
              </a:rPr>
              <a:t>на</a:t>
            </a:r>
            <a:r>
              <a:rPr lang="en-US" sz="3499" b="1" i="1" dirty="0">
                <a:solidFill>
                  <a:srgbClr val="9B7E1E"/>
                </a:solidFill>
                <a:latin typeface="Cormorant Garamond Bold Italics"/>
                <a:ea typeface="Cormorant Garamond Bold Italics"/>
                <a:cs typeface="Cormorant Garamond Bold Italics"/>
                <a:sym typeface="Cormorant Garamond Bold Italics"/>
              </a:rPr>
              <a:t> </a:t>
            </a:r>
            <a:r>
              <a:rPr lang="en-US" sz="3499" b="1" i="1" dirty="0" err="1">
                <a:solidFill>
                  <a:srgbClr val="9B7E1E"/>
                </a:solidFill>
                <a:latin typeface="Cormorant Garamond Bold Italics"/>
                <a:ea typeface="Cormorant Garamond Bold Italics"/>
                <a:cs typeface="Cormorant Garamond Bold Italics"/>
                <a:sym typeface="Cormorant Garamond Bold Italics"/>
              </a:rPr>
              <a:t>ключових</a:t>
            </a:r>
            <a:r>
              <a:rPr lang="en-US" sz="3499" b="1" i="1" dirty="0">
                <a:solidFill>
                  <a:srgbClr val="9B7E1E"/>
                </a:solidFill>
                <a:latin typeface="Cormorant Garamond Bold Italics"/>
                <a:ea typeface="Cormorant Garamond Bold Italics"/>
                <a:cs typeface="Cormorant Garamond Bold Italics"/>
                <a:sym typeface="Cormorant Garamond Bold Italics"/>
              </a:rPr>
              <a:t> </a:t>
            </a:r>
            <a:r>
              <a:rPr lang="en-US" sz="3499" b="1" i="1" dirty="0" err="1">
                <a:solidFill>
                  <a:srgbClr val="9B7E1E"/>
                </a:solidFill>
                <a:latin typeface="Cormorant Garamond Bold Italics"/>
                <a:ea typeface="Cormorant Garamond Bold Italics"/>
                <a:cs typeface="Cormorant Garamond Bold Italics"/>
                <a:sym typeface="Cormorant Garamond Bold Italics"/>
              </a:rPr>
              <a:t>секторах</a:t>
            </a:r>
            <a:r>
              <a:rPr lang="en-US" sz="3499" b="1" i="1" dirty="0">
                <a:solidFill>
                  <a:srgbClr val="9B7E1E"/>
                </a:solidFill>
                <a:latin typeface="Cormorant Garamond Bold Italics"/>
                <a:ea typeface="Cormorant Garamond Bold Italics"/>
                <a:cs typeface="Cormorant Garamond Bold Italics"/>
                <a:sym typeface="Cormorant Garamond Bold Italics"/>
              </a:rPr>
              <a:t> </a:t>
            </a:r>
            <a:r>
              <a:rPr lang="en-US" sz="3499" b="1" i="1" dirty="0" err="1">
                <a:solidFill>
                  <a:srgbClr val="9B7E1E"/>
                </a:solidFill>
                <a:latin typeface="Cormorant Garamond Bold Italics"/>
                <a:ea typeface="Cormorant Garamond Bold Italics"/>
                <a:cs typeface="Cormorant Garamond Bold Italics"/>
                <a:sym typeface="Cormorant Garamond Bold Italics"/>
              </a:rPr>
              <a:t>для</a:t>
            </a:r>
            <a:r>
              <a:rPr lang="en-US" sz="3499" b="1" i="1" dirty="0">
                <a:solidFill>
                  <a:srgbClr val="9B7E1E"/>
                </a:solidFill>
                <a:latin typeface="Cormorant Garamond Bold Italics"/>
                <a:ea typeface="Cormorant Garamond Bold Italics"/>
                <a:cs typeface="Cormorant Garamond Bold Italics"/>
                <a:sym typeface="Cormorant Garamond Bold Italics"/>
              </a:rPr>
              <a:t> </a:t>
            </a:r>
            <a:r>
              <a:rPr lang="en-US" sz="3499" b="1" i="1" dirty="0" err="1">
                <a:solidFill>
                  <a:srgbClr val="9B7E1E"/>
                </a:solidFill>
                <a:latin typeface="Cormorant Garamond Bold Italics"/>
                <a:ea typeface="Cormorant Garamond Bold Italics"/>
                <a:cs typeface="Cormorant Garamond Bold Italics"/>
                <a:sym typeface="Cormorant Garamond Bold Italics"/>
              </a:rPr>
              <a:t>зменшення</a:t>
            </a:r>
            <a:r>
              <a:rPr lang="en-US" sz="3499" b="1" i="1" dirty="0">
                <a:solidFill>
                  <a:srgbClr val="9B7E1E"/>
                </a:solidFill>
                <a:latin typeface="Cormorant Garamond Bold Italics"/>
                <a:ea typeface="Cormorant Garamond Bold Italics"/>
                <a:cs typeface="Cormorant Garamond Bold Italics"/>
                <a:sym typeface="Cormorant Garamond Bold Italics"/>
              </a:rPr>
              <a:t> </a:t>
            </a:r>
            <a:r>
              <a:rPr lang="en-US" sz="3499" b="1" i="1" dirty="0" err="1">
                <a:solidFill>
                  <a:srgbClr val="9B7E1E"/>
                </a:solidFill>
                <a:latin typeface="Cormorant Garamond Bold Italics"/>
                <a:ea typeface="Cormorant Garamond Bold Italics"/>
                <a:cs typeface="Cormorant Garamond Bold Italics"/>
                <a:sym typeface="Cormorant Garamond Bold Italics"/>
              </a:rPr>
              <a:t>невідповідності</a:t>
            </a:r>
            <a:r>
              <a:rPr lang="en-US" sz="3499" b="1" i="1" dirty="0">
                <a:solidFill>
                  <a:srgbClr val="9B7E1E"/>
                </a:solidFill>
                <a:latin typeface="Cormorant Garamond Bold Italics"/>
                <a:ea typeface="Cormorant Garamond Bold Italics"/>
                <a:cs typeface="Cormorant Garamond Bold Italics"/>
                <a:sym typeface="Cormorant Garamond Bold Italics"/>
              </a:rPr>
              <a:t> </a:t>
            </a:r>
            <a:r>
              <a:rPr lang="en-US" sz="3499" b="1" i="1" dirty="0" err="1">
                <a:solidFill>
                  <a:srgbClr val="9B7E1E"/>
                </a:solidFill>
                <a:latin typeface="Cormorant Garamond Bold Italics"/>
                <a:ea typeface="Cormorant Garamond Bold Italics"/>
                <a:cs typeface="Cormorant Garamond Bold Italics"/>
                <a:sym typeface="Cormorant Garamond Bold Italics"/>
              </a:rPr>
              <a:t>навичок</a:t>
            </a:r>
            <a:r>
              <a:rPr lang="uk-UA" sz="3499" b="1" i="1" dirty="0">
                <a:solidFill>
                  <a:srgbClr val="9B7E1E"/>
                </a:solidFill>
                <a:latin typeface="Cormorant Garamond Bold Italics"/>
                <a:sym typeface="Cormorant Garamond Bold Italics"/>
              </a:rPr>
              <a:t>, </a:t>
            </a:r>
            <a:r>
              <a:rPr lang="uk-UA" sz="3499" b="1" i="1" dirty="0">
                <a:solidFill>
                  <a:srgbClr val="9B7E1E"/>
                </a:solidFill>
                <a:latin typeface="Cormorant Garamond Bold Italics"/>
              </a:rPr>
              <a:t>визначеними Міністерством освіти і науки (МОН) на 2026 рік</a:t>
            </a:r>
            <a:endParaRPr lang="en-US" sz="3499" b="1" i="1" dirty="0">
              <a:solidFill>
                <a:srgbClr val="9B7E1E"/>
              </a:solidFill>
              <a:latin typeface="Cormorant Garamond Bold Italics"/>
              <a:sym typeface="Cormorant Garamond Bold Italics"/>
            </a:endParaRPr>
          </a:p>
        </p:txBody>
      </p:sp>
      <p:sp>
        <p:nvSpPr>
          <p:cNvPr id="45" name="TextBox 57">
            <a:extLst>
              <a:ext uri="{FF2B5EF4-FFF2-40B4-BE49-F238E27FC236}">
                <a16:creationId xmlns:a16="http://schemas.microsoft.com/office/drawing/2014/main" id="{A57A5DA7-610C-654C-2D26-0E804DFA95DE}"/>
              </a:ext>
            </a:extLst>
          </p:cNvPr>
          <p:cNvSpPr txBox="1"/>
          <p:nvPr/>
        </p:nvSpPr>
        <p:spPr>
          <a:xfrm>
            <a:off x="360589" y="8869511"/>
            <a:ext cx="17494058" cy="531556"/>
          </a:xfrm>
          <a:prstGeom prst="rect">
            <a:avLst/>
          </a:prstGeom>
        </p:spPr>
        <p:txBody>
          <a:bodyPr lIns="0" tIns="0" rIns="0" bIns="0" rtlCol="0" anchor="t">
            <a:spAutoFit/>
          </a:bodyPr>
          <a:lstStyle/>
          <a:p>
            <a:pPr algn="ctr">
              <a:lnSpc>
                <a:spcPts val="4199"/>
              </a:lnSpc>
            </a:pPr>
            <a:r>
              <a:rPr lang="en-US" sz="3499" i="1" dirty="0" err="1">
                <a:solidFill>
                  <a:srgbClr val="1800AD"/>
                </a:solidFill>
                <a:latin typeface="Cormorant Garamond Italics"/>
                <a:ea typeface="Cormorant Garamond Italics"/>
                <a:cs typeface="Cormorant Garamond Italics"/>
                <a:sym typeface="Cormorant Garamond Italics"/>
              </a:rPr>
              <a:t>Примітка</a:t>
            </a:r>
            <a:r>
              <a:rPr lang="en-US" sz="3499" i="1" dirty="0">
                <a:solidFill>
                  <a:srgbClr val="1800AD"/>
                </a:solidFill>
                <a:latin typeface="Cormorant Garamond Italics"/>
                <a:ea typeface="Cormorant Garamond Italics"/>
                <a:cs typeface="Cormorant Garamond Italics"/>
                <a:sym typeface="Cormorant Garamond Italics"/>
              </a:rPr>
              <a:t>: </a:t>
            </a:r>
            <a:r>
              <a:rPr lang="en-US" sz="3499" i="1" dirty="0" err="1">
                <a:solidFill>
                  <a:srgbClr val="1800AD"/>
                </a:solidFill>
                <a:latin typeface="Cormorant Garamond Italics"/>
                <a:ea typeface="Cormorant Garamond Italics"/>
                <a:cs typeface="Cormorant Garamond Italics"/>
                <a:sym typeface="Cormorant Garamond Italics"/>
              </a:rPr>
              <a:t>будь-який</a:t>
            </a:r>
            <a:r>
              <a:rPr lang="en-US" sz="3499" i="1" dirty="0">
                <a:solidFill>
                  <a:srgbClr val="1800AD"/>
                </a:solidFill>
                <a:latin typeface="Cormorant Garamond Italics"/>
                <a:ea typeface="Cormorant Garamond Italics"/>
                <a:cs typeface="Cormorant Garamond Italics"/>
                <a:sym typeface="Cormorant Garamond Italics"/>
              </a:rPr>
              <a:t> </a:t>
            </a:r>
            <a:r>
              <a:rPr lang="en-US" sz="3499" i="1" dirty="0" err="1">
                <a:solidFill>
                  <a:srgbClr val="1800AD"/>
                </a:solidFill>
                <a:latin typeface="Cormorant Garamond Italics"/>
                <a:ea typeface="Cormorant Garamond Italics"/>
                <a:cs typeface="Cormorant Garamond Italics"/>
                <a:sym typeface="Cormorant Garamond Italics"/>
              </a:rPr>
              <a:t>інший</a:t>
            </a:r>
            <a:r>
              <a:rPr lang="en-US" sz="3499" i="1" dirty="0">
                <a:solidFill>
                  <a:srgbClr val="1800AD"/>
                </a:solidFill>
                <a:latin typeface="Cormorant Garamond Italics"/>
                <a:ea typeface="Cormorant Garamond Italics"/>
                <a:cs typeface="Cormorant Garamond Italics"/>
                <a:sym typeface="Cormorant Garamond Italics"/>
              </a:rPr>
              <a:t> </a:t>
            </a:r>
            <a:r>
              <a:rPr lang="en-US" sz="3499" i="1" dirty="0" err="1">
                <a:solidFill>
                  <a:srgbClr val="1800AD"/>
                </a:solidFill>
                <a:latin typeface="Cormorant Garamond Italics"/>
                <a:ea typeface="Cormorant Garamond Italics"/>
                <a:cs typeface="Cormorant Garamond Italics"/>
                <a:sym typeface="Cormorant Garamond Italics"/>
              </a:rPr>
              <a:t>сектор</a:t>
            </a:r>
            <a:r>
              <a:rPr lang="en-US" sz="3499" i="1" dirty="0">
                <a:solidFill>
                  <a:srgbClr val="1800AD"/>
                </a:solidFill>
                <a:latin typeface="Cormorant Garamond Italics"/>
                <a:ea typeface="Cormorant Garamond Italics"/>
                <a:cs typeface="Cormorant Garamond Italics"/>
                <a:sym typeface="Cormorant Garamond Italics"/>
              </a:rPr>
              <a:t> </a:t>
            </a:r>
            <a:r>
              <a:rPr lang="en-US" sz="3499" i="1" dirty="0" err="1">
                <a:solidFill>
                  <a:srgbClr val="1800AD"/>
                </a:solidFill>
                <a:latin typeface="Cormorant Garamond Italics"/>
                <a:ea typeface="Cormorant Garamond Italics"/>
                <a:cs typeface="Cormorant Garamond Italics"/>
                <a:sym typeface="Cormorant Garamond Italics"/>
              </a:rPr>
              <a:t>може</a:t>
            </a:r>
            <a:r>
              <a:rPr lang="en-US" sz="3499" i="1" dirty="0">
                <a:solidFill>
                  <a:srgbClr val="1800AD"/>
                </a:solidFill>
                <a:latin typeface="Cormorant Garamond Italics"/>
                <a:ea typeface="Cormorant Garamond Italics"/>
                <a:cs typeface="Cormorant Garamond Italics"/>
                <a:sym typeface="Cormorant Garamond Italics"/>
              </a:rPr>
              <a:t> </a:t>
            </a:r>
            <a:r>
              <a:rPr lang="en-US" sz="3499" i="1" dirty="0" err="1">
                <a:solidFill>
                  <a:srgbClr val="1800AD"/>
                </a:solidFill>
                <a:latin typeface="Cormorant Garamond Italics"/>
                <a:ea typeface="Cormorant Garamond Italics"/>
                <a:cs typeface="Cormorant Garamond Italics"/>
                <a:sym typeface="Cormorant Garamond Italics"/>
              </a:rPr>
              <a:t>отримати</a:t>
            </a:r>
            <a:r>
              <a:rPr lang="en-US" sz="3499" i="1" dirty="0">
                <a:solidFill>
                  <a:srgbClr val="1800AD"/>
                </a:solidFill>
                <a:latin typeface="Cormorant Garamond Italics"/>
                <a:ea typeface="Cormorant Garamond Italics"/>
                <a:cs typeface="Cormorant Garamond Italics"/>
                <a:sym typeface="Cormorant Garamond Italics"/>
              </a:rPr>
              <a:t> </a:t>
            </a:r>
            <a:r>
              <a:rPr lang="en-US" sz="3499" i="1" dirty="0" err="1">
                <a:solidFill>
                  <a:srgbClr val="1800AD"/>
                </a:solidFill>
                <a:latin typeface="Cormorant Garamond Italics"/>
                <a:ea typeface="Cormorant Garamond Italics"/>
                <a:cs typeface="Cormorant Garamond Italics"/>
                <a:sym typeface="Cormorant Garamond Italics"/>
              </a:rPr>
              <a:t>підтримку</a:t>
            </a:r>
            <a:r>
              <a:rPr lang="en-US" sz="3499" i="1" dirty="0">
                <a:solidFill>
                  <a:srgbClr val="1800AD"/>
                </a:solidFill>
                <a:latin typeface="Cormorant Garamond Italics"/>
                <a:ea typeface="Cormorant Garamond Italics"/>
                <a:cs typeface="Cormorant Garamond Italics"/>
                <a:sym typeface="Cormorant Garamond Italics"/>
              </a:rPr>
              <a:t> </a:t>
            </a:r>
            <a:r>
              <a:rPr lang="en-US" sz="3499" i="1" dirty="0" err="1">
                <a:solidFill>
                  <a:srgbClr val="1800AD"/>
                </a:solidFill>
                <a:latin typeface="Cormorant Garamond Italics"/>
                <a:ea typeface="Cormorant Garamond Italics"/>
                <a:cs typeface="Cormorant Garamond Italics"/>
                <a:sym typeface="Cormorant Garamond Italics"/>
              </a:rPr>
              <a:t>за</a:t>
            </a:r>
            <a:r>
              <a:rPr lang="en-US" sz="3499" i="1" dirty="0">
                <a:solidFill>
                  <a:srgbClr val="1800AD"/>
                </a:solidFill>
                <a:latin typeface="Cormorant Garamond Italics"/>
                <a:ea typeface="Cormorant Garamond Italics"/>
                <a:cs typeface="Cormorant Garamond Italics"/>
                <a:sym typeface="Cormorant Garamond Italics"/>
              </a:rPr>
              <a:t> </a:t>
            </a:r>
            <a:r>
              <a:rPr lang="uk-UA" sz="3499" i="1" dirty="0">
                <a:solidFill>
                  <a:srgbClr val="1800AD"/>
                </a:solidFill>
                <a:latin typeface="Cormorant Garamond Italics"/>
                <a:ea typeface="Cormorant Garamond Italics"/>
                <a:cs typeface="Cormorant Garamond Italics"/>
                <a:sym typeface="Cormorant Garamond Italics"/>
              </a:rPr>
              <a:t>умови підтвердження </a:t>
            </a:r>
            <a:r>
              <a:rPr lang="en-US" sz="3499" i="1" dirty="0" err="1">
                <a:solidFill>
                  <a:srgbClr val="1800AD"/>
                </a:solidFill>
                <a:latin typeface="Cormorant Garamond Italics"/>
                <a:ea typeface="Cormorant Garamond Italics"/>
                <a:cs typeface="Cormorant Garamond Italics"/>
                <a:sym typeface="Cormorant Garamond Italics"/>
              </a:rPr>
              <a:t>потреби</a:t>
            </a:r>
            <a:r>
              <a:rPr lang="en-US" sz="3499" i="1" dirty="0">
                <a:solidFill>
                  <a:srgbClr val="1800AD"/>
                </a:solidFill>
                <a:latin typeface="Cormorant Garamond Italics"/>
                <a:ea typeface="Cormorant Garamond Italics"/>
                <a:cs typeface="Cormorant Garamond Italics"/>
                <a:sym typeface="Cormorant Garamond Italics"/>
              </a:rPr>
              <a:t>.</a:t>
            </a:r>
          </a:p>
        </p:txBody>
      </p:sp>
    </p:spTree>
    <p:extLst>
      <p:ext uri="{BB962C8B-B14F-4D97-AF65-F5344CB8AC3E}">
        <p14:creationId xmlns:p14="http://schemas.microsoft.com/office/powerpoint/2010/main" val="2733145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FB513-4C10-BBBC-5211-F9D45BEE6225}"/>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E4823CCF-C307-CA33-11FD-92558E8F67E0}"/>
              </a:ext>
            </a:extLst>
          </p:cNvPr>
          <p:cNvGrpSpPr/>
          <p:nvPr/>
        </p:nvGrpSpPr>
        <p:grpSpPr>
          <a:xfrm>
            <a:off x="1544450" y="5157928"/>
            <a:ext cx="7080737" cy="2032815"/>
            <a:chOff x="0" y="0"/>
            <a:chExt cx="2018387" cy="579461"/>
          </a:xfrm>
        </p:grpSpPr>
        <p:sp>
          <p:nvSpPr>
            <p:cNvPr id="4" name="Freeform 3">
              <a:extLst>
                <a:ext uri="{FF2B5EF4-FFF2-40B4-BE49-F238E27FC236}">
                  <a16:creationId xmlns:a16="http://schemas.microsoft.com/office/drawing/2014/main" id="{063E2D28-D519-9A43-6143-92C7A8823A68}"/>
                </a:ext>
              </a:extLst>
            </p:cNvPr>
            <p:cNvSpPr/>
            <p:nvPr/>
          </p:nvSpPr>
          <p:spPr>
            <a:xfrm>
              <a:off x="0" y="0"/>
              <a:ext cx="2018387" cy="579461"/>
            </a:xfrm>
            <a:custGeom>
              <a:avLst/>
              <a:gdLst/>
              <a:ahLst/>
              <a:cxnLst/>
              <a:rect l="l" t="t" r="r" b="b"/>
              <a:pathLst>
                <a:path w="2018387" h="579461">
                  <a:moveTo>
                    <a:pt x="31708" y="0"/>
                  </a:moveTo>
                  <a:lnTo>
                    <a:pt x="1986679" y="0"/>
                  </a:lnTo>
                  <a:cubicBezTo>
                    <a:pt x="2004191" y="0"/>
                    <a:pt x="2018387" y="14196"/>
                    <a:pt x="2018387" y="31708"/>
                  </a:cubicBezTo>
                  <a:lnTo>
                    <a:pt x="2018387" y="547753"/>
                  </a:lnTo>
                  <a:cubicBezTo>
                    <a:pt x="2018387" y="565264"/>
                    <a:pt x="2004191" y="579461"/>
                    <a:pt x="1986679" y="579461"/>
                  </a:cubicBezTo>
                  <a:lnTo>
                    <a:pt x="31708" y="579461"/>
                  </a:lnTo>
                  <a:cubicBezTo>
                    <a:pt x="14196" y="579461"/>
                    <a:pt x="0" y="565264"/>
                    <a:pt x="0" y="547753"/>
                  </a:cubicBezTo>
                  <a:lnTo>
                    <a:pt x="0" y="31708"/>
                  </a:lnTo>
                  <a:cubicBezTo>
                    <a:pt x="0" y="14196"/>
                    <a:pt x="14196" y="0"/>
                    <a:pt x="31708" y="0"/>
                  </a:cubicBezTo>
                  <a:close/>
                </a:path>
              </a:pathLst>
            </a:custGeom>
            <a:solidFill>
              <a:srgbClr val="9B7E1E"/>
            </a:solidFill>
          </p:spPr>
          <p:txBody>
            <a:bodyPr/>
            <a:lstStyle/>
            <a:p>
              <a:endParaRPr lang="ru-UA"/>
            </a:p>
          </p:txBody>
        </p:sp>
        <p:sp>
          <p:nvSpPr>
            <p:cNvPr id="5" name="TextBox 4">
              <a:extLst>
                <a:ext uri="{FF2B5EF4-FFF2-40B4-BE49-F238E27FC236}">
                  <a16:creationId xmlns:a16="http://schemas.microsoft.com/office/drawing/2014/main" id="{7E5A2CCB-3A51-6BCF-5B72-4D621CEFAD4C}"/>
                </a:ext>
              </a:extLst>
            </p:cNvPr>
            <p:cNvSpPr txBox="1"/>
            <p:nvPr/>
          </p:nvSpPr>
          <p:spPr>
            <a:xfrm>
              <a:off x="0" y="-47625"/>
              <a:ext cx="2018387" cy="627086"/>
            </a:xfrm>
            <a:prstGeom prst="rect">
              <a:avLst/>
            </a:prstGeom>
          </p:spPr>
          <p:txBody>
            <a:bodyPr lIns="50800" tIns="50800" rIns="50800" bIns="50800" rtlCol="0" anchor="ctr"/>
            <a:lstStyle/>
            <a:p>
              <a:pPr algn="ctr">
                <a:lnSpc>
                  <a:spcPts val="3343"/>
                </a:lnSpc>
              </a:pPr>
              <a:endParaRPr/>
            </a:p>
          </p:txBody>
        </p:sp>
      </p:grpSp>
      <p:grpSp>
        <p:nvGrpSpPr>
          <p:cNvPr id="6" name="Group 5">
            <a:extLst>
              <a:ext uri="{FF2B5EF4-FFF2-40B4-BE49-F238E27FC236}">
                <a16:creationId xmlns:a16="http://schemas.microsoft.com/office/drawing/2014/main" id="{4AAA4079-023A-5CDB-1B66-D66DAA53ACF6}"/>
              </a:ext>
            </a:extLst>
          </p:cNvPr>
          <p:cNvGrpSpPr/>
          <p:nvPr/>
        </p:nvGrpSpPr>
        <p:grpSpPr>
          <a:xfrm>
            <a:off x="1544450" y="7696970"/>
            <a:ext cx="7080737" cy="2032815"/>
            <a:chOff x="0" y="0"/>
            <a:chExt cx="2018387" cy="579461"/>
          </a:xfrm>
        </p:grpSpPr>
        <p:sp>
          <p:nvSpPr>
            <p:cNvPr id="7" name="Freeform 6">
              <a:extLst>
                <a:ext uri="{FF2B5EF4-FFF2-40B4-BE49-F238E27FC236}">
                  <a16:creationId xmlns:a16="http://schemas.microsoft.com/office/drawing/2014/main" id="{9295804A-D380-E482-5CD8-8AF4A284A59A}"/>
                </a:ext>
              </a:extLst>
            </p:cNvPr>
            <p:cNvSpPr/>
            <p:nvPr/>
          </p:nvSpPr>
          <p:spPr>
            <a:xfrm>
              <a:off x="0" y="0"/>
              <a:ext cx="2018387" cy="579461"/>
            </a:xfrm>
            <a:custGeom>
              <a:avLst/>
              <a:gdLst/>
              <a:ahLst/>
              <a:cxnLst/>
              <a:rect l="l" t="t" r="r" b="b"/>
              <a:pathLst>
                <a:path w="2018387" h="579461">
                  <a:moveTo>
                    <a:pt x="31708" y="0"/>
                  </a:moveTo>
                  <a:lnTo>
                    <a:pt x="1986679" y="0"/>
                  </a:lnTo>
                  <a:cubicBezTo>
                    <a:pt x="2004191" y="0"/>
                    <a:pt x="2018387" y="14196"/>
                    <a:pt x="2018387" y="31708"/>
                  </a:cubicBezTo>
                  <a:lnTo>
                    <a:pt x="2018387" y="547753"/>
                  </a:lnTo>
                  <a:cubicBezTo>
                    <a:pt x="2018387" y="565264"/>
                    <a:pt x="2004191" y="579461"/>
                    <a:pt x="1986679" y="579461"/>
                  </a:cubicBezTo>
                  <a:lnTo>
                    <a:pt x="31708" y="579461"/>
                  </a:lnTo>
                  <a:cubicBezTo>
                    <a:pt x="14196" y="579461"/>
                    <a:pt x="0" y="565264"/>
                    <a:pt x="0" y="547753"/>
                  </a:cubicBezTo>
                  <a:lnTo>
                    <a:pt x="0" y="31708"/>
                  </a:lnTo>
                  <a:cubicBezTo>
                    <a:pt x="0" y="14196"/>
                    <a:pt x="14196" y="0"/>
                    <a:pt x="31708" y="0"/>
                  </a:cubicBezTo>
                  <a:close/>
                </a:path>
              </a:pathLst>
            </a:custGeom>
            <a:solidFill>
              <a:srgbClr val="9B7E1E"/>
            </a:solidFill>
          </p:spPr>
          <p:txBody>
            <a:bodyPr/>
            <a:lstStyle/>
            <a:p>
              <a:endParaRPr lang="ru-UA"/>
            </a:p>
          </p:txBody>
        </p:sp>
        <p:sp>
          <p:nvSpPr>
            <p:cNvPr id="8" name="TextBox 7">
              <a:extLst>
                <a:ext uri="{FF2B5EF4-FFF2-40B4-BE49-F238E27FC236}">
                  <a16:creationId xmlns:a16="http://schemas.microsoft.com/office/drawing/2014/main" id="{0EF8FB8E-1997-C797-035F-DAAEA745ACB5}"/>
                </a:ext>
              </a:extLst>
            </p:cNvPr>
            <p:cNvSpPr txBox="1"/>
            <p:nvPr/>
          </p:nvSpPr>
          <p:spPr>
            <a:xfrm>
              <a:off x="0" y="-47625"/>
              <a:ext cx="2018387" cy="627086"/>
            </a:xfrm>
            <a:prstGeom prst="rect">
              <a:avLst/>
            </a:prstGeom>
          </p:spPr>
          <p:txBody>
            <a:bodyPr lIns="50800" tIns="50800" rIns="50800" bIns="50800" rtlCol="0" anchor="ctr"/>
            <a:lstStyle/>
            <a:p>
              <a:pPr algn="ctr">
                <a:lnSpc>
                  <a:spcPts val="3343"/>
                </a:lnSpc>
              </a:pPr>
              <a:endParaRPr/>
            </a:p>
          </p:txBody>
        </p:sp>
      </p:grpSp>
      <p:sp>
        <p:nvSpPr>
          <p:cNvPr id="9" name="Freeform 8">
            <a:extLst>
              <a:ext uri="{FF2B5EF4-FFF2-40B4-BE49-F238E27FC236}">
                <a16:creationId xmlns:a16="http://schemas.microsoft.com/office/drawing/2014/main" id="{6AEBFD00-7309-3677-ACDE-41398EDC6153}"/>
              </a:ext>
            </a:extLst>
          </p:cNvPr>
          <p:cNvSpPr/>
          <p:nvPr/>
        </p:nvSpPr>
        <p:spPr>
          <a:xfrm>
            <a:off x="1028700" y="4911500"/>
            <a:ext cx="4056119" cy="752226"/>
          </a:xfrm>
          <a:custGeom>
            <a:avLst/>
            <a:gdLst/>
            <a:ahLst/>
            <a:cxnLst/>
            <a:rect l="l" t="t" r="r" b="b"/>
            <a:pathLst>
              <a:path w="4056119" h="752226">
                <a:moveTo>
                  <a:pt x="0" y="0"/>
                </a:moveTo>
                <a:lnTo>
                  <a:pt x="4056119" y="0"/>
                </a:lnTo>
                <a:lnTo>
                  <a:pt x="4056119" y="752226"/>
                </a:lnTo>
                <a:lnTo>
                  <a:pt x="0" y="752226"/>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ru-UA"/>
          </a:p>
        </p:txBody>
      </p:sp>
      <p:sp>
        <p:nvSpPr>
          <p:cNvPr id="10" name="Freeform 9">
            <a:extLst>
              <a:ext uri="{FF2B5EF4-FFF2-40B4-BE49-F238E27FC236}">
                <a16:creationId xmlns:a16="http://schemas.microsoft.com/office/drawing/2014/main" id="{4E5A2AB9-3BDD-AD0F-24B8-7B5D16B08733}"/>
              </a:ext>
            </a:extLst>
          </p:cNvPr>
          <p:cNvSpPr/>
          <p:nvPr/>
        </p:nvSpPr>
        <p:spPr>
          <a:xfrm>
            <a:off x="1028700" y="7450542"/>
            <a:ext cx="4056119" cy="752226"/>
          </a:xfrm>
          <a:custGeom>
            <a:avLst/>
            <a:gdLst/>
            <a:ahLst/>
            <a:cxnLst/>
            <a:rect l="l" t="t" r="r" b="b"/>
            <a:pathLst>
              <a:path w="4056119" h="752226">
                <a:moveTo>
                  <a:pt x="0" y="0"/>
                </a:moveTo>
                <a:lnTo>
                  <a:pt x="4056119" y="0"/>
                </a:lnTo>
                <a:lnTo>
                  <a:pt x="4056119" y="752226"/>
                </a:lnTo>
                <a:lnTo>
                  <a:pt x="0" y="75222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ru-UA"/>
          </a:p>
        </p:txBody>
      </p:sp>
      <p:sp>
        <p:nvSpPr>
          <p:cNvPr id="11" name="Freeform 10">
            <a:extLst>
              <a:ext uri="{FF2B5EF4-FFF2-40B4-BE49-F238E27FC236}">
                <a16:creationId xmlns:a16="http://schemas.microsoft.com/office/drawing/2014/main" id="{B6DA2605-6725-BD9A-BE35-72C907A7D2EA}"/>
              </a:ext>
            </a:extLst>
          </p:cNvPr>
          <p:cNvSpPr/>
          <p:nvPr/>
        </p:nvSpPr>
        <p:spPr>
          <a:xfrm>
            <a:off x="3675507" y="4911500"/>
            <a:ext cx="2906951" cy="752226"/>
          </a:xfrm>
          <a:custGeom>
            <a:avLst/>
            <a:gdLst/>
            <a:ahLst/>
            <a:cxnLst/>
            <a:rect l="l" t="t" r="r" b="b"/>
            <a:pathLst>
              <a:path w="2906951" h="752226">
                <a:moveTo>
                  <a:pt x="0" y="0"/>
                </a:moveTo>
                <a:lnTo>
                  <a:pt x="2906952" y="0"/>
                </a:lnTo>
                <a:lnTo>
                  <a:pt x="2906952" y="752226"/>
                </a:lnTo>
                <a:lnTo>
                  <a:pt x="0" y="752226"/>
                </a:lnTo>
                <a:lnTo>
                  <a:pt x="0" y="0"/>
                </a:lnTo>
                <a:close/>
              </a:path>
            </a:pathLst>
          </a:custGeom>
          <a:blipFill>
            <a:blip>
              <a:extLst>
                <a:ext uri="{96DAC541-7B7A-43D3-8B79-37D633B846F1}">
                  <asvg:svgBlip xmlns:asvg="http://schemas.microsoft.com/office/drawing/2016/SVG/main" r:embed="rId3"/>
                </a:ext>
              </a:extLst>
            </a:blip>
            <a:stretch>
              <a:fillRect l="-39531"/>
            </a:stretch>
          </a:blipFill>
        </p:spPr>
        <p:txBody>
          <a:bodyPr/>
          <a:lstStyle/>
          <a:p>
            <a:endParaRPr lang="ru-UA"/>
          </a:p>
        </p:txBody>
      </p:sp>
      <p:sp>
        <p:nvSpPr>
          <p:cNvPr id="12" name="Freeform 11">
            <a:extLst>
              <a:ext uri="{FF2B5EF4-FFF2-40B4-BE49-F238E27FC236}">
                <a16:creationId xmlns:a16="http://schemas.microsoft.com/office/drawing/2014/main" id="{213E4900-A677-CA25-CCBF-B12C498A405B}"/>
              </a:ext>
            </a:extLst>
          </p:cNvPr>
          <p:cNvSpPr/>
          <p:nvPr/>
        </p:nvSpPr>
        <p:spPr>
          <a:xfrm>
            <a:off x="3675507" y="7450542"/>
            <a:ext cx="2906951" cy="752226"/>
          </a:xfrm>
          <a:custGeom>
            <a:avLst/>
            <a:gdLst/>
            <a:ahLst/>
            <a:cxnLst/>
            <a:rect l="l" t="t" r="r" b="b"/>
            <a:pathLst>
              <a:path w="2906951" h="752226">
                <a:moveTo>
                  <a:pt x="0" y="0"/>
                </a:moveTo>
                <a:lnTo>
                  <a:pt x="2906952" y="0"/>
                </a:lnTo>
                <a:lnTo>
                  <a:pt x="2906952" y="752226"/>
                </a:lnTo>
                <a:lnTo>
                  <a:pt x="0" y="752226"/>
                </a:lnTo>
                <a:lnTo>
                  <a:pt x="0" y="0"/>
                </a:lnTo>
                <a:close/>
              </a:path>
            </a:pathLst>
          </a:custGeom>
          <a:blipFill>
            <a:blip>
              <a:extLst>
                <a:ext uri="{96DAC541-7B7A-43D3-8B79-37D633B846F1}">
                  <asvg:svgBlip xmlns:asvg="http://schemas.microsoft.com/office/drawing/2016/SVG/main" r:embed="rId4"/>
                </a:ext>
              </a:extLst>
            </a:blip>
            <a:stretch>
              <a:fillRect l="-39531"/>
            </a:stretch>
          </a:blipFill>
        </p:spPr>
        <p:txBody>
          <a:bodyPr/>
          <a:lstStyle/>
          <a:p>
            <a:endParaRPr lang="ru-UA"/>
          </a:p>
        </p:txBody>
      </p:sp>
      <p:sp>
        <p:nvSpPr>
          <p:cNvPr id="13" name="TextBox 12">
            <a:extLst>
              <a:ext uri="{FF2B5EF4-FFF2-40B4-BE49-F238E27FC236}">
                <a16:creationId xmlns:a16="http://schemas.microsoft.com/office/drawing/2014/main" id="{888195E8-DE3A-1B72-2D44-EBCEC0F24DF3}"/>
              </a:ext>
            </a:extLst>
          </p:cNvPr>
          <p:cNvSpPr txBox="1"/>
          <p:nvPr/>
        </p:nvSpPr>
        <p:spPr>
          <a:xfrm>
            <a:off x="1916901" y="4883823"/>
            <a:ext cx="4589566" cy="779903"/>
          </a:xfrm>
          <a:prstGeom prst="rect">
            <a:avLst/>
          </a:prstGeom>
        </p:spPr>
        <p:txBody>
          <a:bodyPr lIns="0" tIns="0" rIns="0" bIns="0" rtlCol="0" anchor="t">
            <a:spAutoFit/>
          </a:bodyPr>
          <a:lstStyle/>
          <a:p>
            <a:pPr marL="0" lvl="0" indent="0" algn="ctr">
              <a:lnSpc>
                <a:spcPts val="3023"/>
              </a:lnSpc>
            </a:pPr>
            <a:r>
              <a:rPr lang="en-US" sz="2699" b="1" spc="26">
                <a:solidFill>
                  <a:srgbClr val="000000"/>
                </a:solidFill>
                <a:latin typeface="Cormorant Garamond Bold"/>
                <a:ea typeface="Cormorant Garamond Bold"/>
                <a:cs typeface="Cormorant Garamond Bold"/>
                <a:sym typeface="Cormorant Garamond Bold"/>
              </a:rPr>
              <a:t>Ефективність використання коштів</a:t>
            </a:r>
          </a:p>
        </p:txBody>
      </p:sp>
      <p:sp>
        <p:nvSpPr>
          <p:cNvPr id="14" name="TextBox 13">
            <a:extLst>
              <a:ext uri="{FF2B5EF4-FFF2-40B4-BE49-F238E27FC236}">
                <a16:creationId xmlns:a16="http://schemas.microsoft.com/office/drawing/2014/main" id="{708E2706-8034-D947-498E-2BB4EF7FC3B5}"/>
              </a:ext>
            </a:extLst>
          </p:cNvPr>
          <p:cNvSpPr txBox="1"/>
          <p:nvPr/>
        </p:nvSpPr>
        <p:spPr>
          <a:xfrm>
            <a:off x="2216419" y="7330168"/>
            <a:ext cx="3990531" cy="779903"/>
          </a:xfrm>
          <a:prstGeom prst="rect">
            <a:avLst/>
          </a:prstGeom>
        </p:spPr>
        <p:txBody>
          <a:bodyPr lIns="0" tIns="0" rIns="0" bIns="0" rtlCol="0" anchor="t">
            <a:spAutoFit/>
          </a:bodyPr>
          <a:lstStyle/>
          <a:p>
            <a:pPr marL="0" lvl="0" indent="0" algn="ctr">
              <a:lnSpc>
                <a:spcPts val="3023"/>
              </a:lnSpc>
            </a:pPr>
            <a:r>
              <a:rPr lang="en-US" sz="2699" b="1" spc="26">
                <a:solidFill>
                  <a:srgbClr val="000000"/>
                </a:solidFill>
                <a:latin typeface="Cormorant Garamond Semi-Bold"/>
                <a:ea typeface="Cormorant Garamond Semi-Bold"/>
                <a:cs typeface="Cormorant Garamond Semi-Bold"/>
                <a:sym typeface="Cormorant Garamond Semi-Bold"/>
              </a:rPr>
              <a:t>Вартість на одного учасника</a:t>
            </a:r>
          </a:p>
        </p:txBody>
      </p:sp>
      <p:sp>
        <p:nvSpPr>
          <p:cNvPr id="15" name="TextBox 14">
            <a:extLst>
              <a:ext uri="{FF2B5EF4-FFF2-40B4-BE49-F238E27FC236}">
                <a16:creationId xmlns:a16="http://schemas.microsoft.com/office/drawing/2014/main" id="{AC39619A-0A30-CC9F-65BA-E163AB459C93}"/>
              </a:ext>
            </a:extLst>
          </p:cNvPr>
          <p:cNvSpPr txBox="1"/>
          <p:nvPr/>
        </p:nvSpPr>
        <p:spPr>
          <a:xfrm>
            <a:off x="1214413" y="5074894"/>
            <a:ext cx="424128" cy="402081"/>
          </a:xfrm>
          <a:prstGeom prst="rect">
            <a:avLst/>
          </a:prstGeom>
        </p:spPr>
        <p:txBody>
          <a:bodyPr lIns="0" tIns="0" rIns="0" bIns="0" rtlCol="0" anchor="t">
            <a:spAutoFit/>
          </a:bodyPr>
          <a:lstStyle/>
          <a:p>
            <a:pPr marL="0" lvl="0" indent="0" algn="ctr">
              <a:lnSpc>
                <a:spcPts val="3104"/>
              </a:lnSpc>
            </a:pPr>
            <a:r>
              <a:rPr lang="en-US" sz="2772" b="1" spc="27">
                <a:solidFill>
                  <a:srgbClr val="013064"/>
                </a:solidFill>
                <a:latin typeface="Cormorant Garamond Semi-Bold"/>
                <a:ea typeface="Cormorant Garamond Semi-Bold"/>
                <a:cs typeface="Cormorant Garamond Semi-Bold"/>
                <a:sym typeface="Cormorant Garamond Semi-Bold"/>
              </a:rPr>
              <a:t>1</a:t>
            </a:r>
          </a:p>
        </p:txBody>
      </p:sp>
      <p:sp>
        <p:nvSpPr>
          <p:cNvPr id="16" name="TextBox 15">
            <a:extLst>
              <a:ext uri="{FF2B5EF4-FFF2-40B4-BE49-F238E27FC236}">
                <a16:creationId xmlns:a16="http://schemas.microsoft.com/office/drawing/2014/main" id="{420B2C59-E677-2FA4-CEA8-F070970E11BB}"/>
              </a:ext>
            </a:extLst>
          </p:cNvPr>
          <p:cNvSpPr txBox="1"/>
          <p:nvPr/>
        </p:nvSpPr>
        <p:spPr>
          <a:xfrm>
            <a:off x="1214413" y="7613935"/>
            <a:ext cx="424128" cy="402081"/>
          </a:xfrm>
          <a:prstGeom prst="rect">
            <a:avLst/>
          </a:prstGeom>
        </p:spPr>
        <p:txBody>
          <a:bodyPr lIns="0" tIns="0" rIns="0" bIns="0" rtlCol="0" anchor="t">
            <a:spAutoFit/>
          </a:bodyPr>
          <a:lstStyle/>
          <a:p>
            <a:pPr marL="0" lvl="0" indent="0" algn="ctr">
              <a:lnSpc>
                <a:spcPts val="3104"/>
              </a:lnSpc>
            </a:pPr>
            <a:r>
              <a:rPr lang="en-US" sz="2772" b="1" spc="27">
                <a:solidFill>
                  <a:srgbClr val="013064"/>
                </a:solidFill>
                <a:latin typeface="Cormorant Garamond Semi-Bold"/>
                <a:ea typeface="Cormorant Garamond Semi-Bold"/>
                <a:cs typeface="Cormorant Garamond Semi-Bold"/>
                <a:sym typeface="Cormorant Garamond Semi-Bold"/>
              </a:rPr>
              <a:t>2</a:t>
            </a:r>
          </a:p>
        </p:txBody>
      </p:sp>
      <p:sp>
        <p:nvSpPr>
          <p:cNvPr id="17" name="TextBox 16">
            <a:extLst>
              <a:ext uri="{FF2B5EF4-FFF2-40B4-BE49-F238E27FC236}">
                <a16:creationId xmlns:a16="http://schemas.microsoft.com/office/drawing/2014/main" id="{2E292A30-E180-81E0-CC40-A2311BC01FCB}"/>
              </a:ext>
            </a:extLst>
          </p:cNvPr>
          <p:cNvSpPr txBox="1"/>
          <p:nvPr/>
        </p:nvSpPr>
        <p:spPr>
          <a:xfrm>
            <a:off x="1916901" y="5828609"/>
            <a:ext cx="6345730" cy="1289050"/>
          </a:xfrm>
          <a:prstGeom prst="rect">
            <a:avLst/>
          </a:prstGeom>
        </p:spPr>
        <p:txBody>
          <a:bodyPr lIns="0" tIns="0" rIns="0" bIns="0" rtlCol="0" anchor="t">
            <a:spAutoFit/>
          </a:bodyPr>
          <a:lstStyle/>
          <a:p>
            <a:pPr marL="0" lvl="0" indent="0" algn="just">
              <a:lnSpc>
                <a:spcPts val="3499"/>
              </a:lnSpc>
            </a:pPr>
            <a:r>
              <a:rPr lang="en-US" sz="2499" spc="59">
                <a:solidFill>
                  <a:srgbClr val="FFFFFF"/>
                </a:solidFill>
                <a:latin typeface="Cormorant Garamond"/>
                <a:ea typeface="Cormorant Garamond"/>
                <a:cs typeface="Cormorant Garamond"/>
                <a:sym typeface="Cormorant Garamond"/>
              </a:rPr>
              <a:t>чи відповідає вартість навчання середнім ринковим показникам (-25 000 грн/рік у ПТНЗ)</a:t>
            </a:r>
          </a:p>
        </p:txBody>
      </p:sp>
      <p:sp>
        <p:nvSpPr>
          <p:cNvPr id="18" name="TextBox 17">
            <a:extLst>
              <a:ext uri="{FF2B5EF4-FFF2-40B4-BE49-F238E27FC236}">
                <a16:creationId xmlns:a16="http://schemas.microsoft.com/office/drawing/2014/main" id="{ECCB0FA6-23FC-F1D3-97C1-6D43D735762A}"/>
              </a:ext>
            </a:extLst>
          </p:cNvPr>
          <p:cNvSpPr txBox="1"/>
          <p:nvPr/>
        </p:nvSpPr>
        <p:spPr>
          <a:xfrm>
            <a:off x="2216419" y="8516692"/>
            <a:ext cx="5825128" cy="876587"/>
          </a:xfrm>
          <a:prstGeom prst="rect">
            <a:avLst/>
          </a:prstGeom>
        </p:spPr>
        <p:txBody>
          <a:bodyPr lIns="0" tIns="0" rIns="0" bIns="0" rtlCol="0" anchor="t">
            <a:spAutoFit/>
          </a:bodyPr>
          <a:lstStyle/>
          <a:p>
            <a:pPr marL="0" lvl="0" indent="0" algn="just">
              <a:lnSpc>
                <a:spcPts val="3499"/>
              </a:lnSpc>
            </a:pPr>
            <a:r>
              <a:rPr lang="en-US" sz="2499" spc="59" dirty="0" err="1">
                <a:solidFill>
                  <a:srgbClr val="FFFFFF"/>
                </a:solidFill>
                <a:latin typeface="Cormorant Garamond"/>
                <a:ea typeface="Cormorant Garamond"/>
                <a:cs typeface="Cormorant Garamond"/>
                <a:sym typeface="Cormorant Garamond"/>
              </a:rPr>
              <a:t>уникайте</a:t>
            </a:r>
            <a:r>
              <a:rPr lang="en-US" sz="2499" spc="59" dirty="0">
                <a:solidFill>
                  <a:srgbClr val="FFFFFF"/>
                </a:solidFill>
                <a:latin typeface="Cormorant Garamond"/>
                <a:ea typeface="Cormorant Garamond"/>
                <a:cs typeface="Cormorant Garamond"/>
                <a:sym typeface="Cormorant Garamond"/>
              </a:rPr>
              <a:t> </a:t>
            </a:r>
            <a:r>
              <a:rPr lang="en-US" sz="2499" spc="59" dirty="0" err="1">
                <a:solidFill>
                  <a:srgbClr val="FFFFFF"/>
                </a:solidFill>
                <a:latin typeface="Cormorant Garamond"/>
                <a:ea typeface="Cormorant Garamond"/>
                <a:cs typeface="Cormorant Garamond"/>
                <a:sym typeface="Cormorant Garamond"/>
              </a:rPr>
              <a:t>завищених</a:t>
            </a:r>
            <a:r>
              <a:rPr lang="en-US" sz="2499" spc="59" dirty="0">
                <a:solidFill>
                  <a:srgbClr val="FFFFFF"/>
                </a:solidFill>
                <a:latin typeface="Cormorant Garamond"/>
                <a:ea typeface="Cormorant Garamond"/>
                <a:cs typeface="Cormorant Garamond"/>
                <a:sym typeface="Cormorant Garamond"/>
              </a:rPr>
              <a:t> </a:t>
            </a:r>
            <a:r>
              <a:rPr lang="en-US" sz="2499" spc="59" dirty="0" err="1">
                <a:solidFill>
                  <a:srgbClr val="FFFFFF"/>
                </a:solidFill>
                <a:latin typeface="Cormorant Garamond"/>
                <a:ea typeface="Cormorant Garamond"/>
                <a:cs typeface="Cormorant Garamond"/>
                <a:sym typeface="Cormorant Garamond"/>
              </a:rPr>
              <a:t>бюджетів</a:t>
            </a:r>
            <a:r>
              <a:rPr lang="en-US" sz="2499" spc="59" dirty="0">
                <a:solidFill>
                  <a:srgbClr val="FFFFFF"/>
                </a:solidFill>
                <a:latin typeface="Cormorant Garamond"/>
                <a:ea typeface="Cormorant Garamond"/>
                <a:cs typeface="Cormorant Garamond"/>
                <a:sym typeface="Cormorant Garamond"/>
              </a:rPr>
              <a:t> (</a:t>
            </a:r>
            <a:r>
              <a:rPr lang="en-US" sz="2499" spc="59" dirty="0" err="1">
                <a:solidFill>
                  <a:srgbClr val="FFFFFF"/>
                </a:solidFill>
                <a:latin typeface="Cormorant Garamond"/>
                <a:ea typeface="Cormorant Garamond"/>
                <a:cs typeface="Cormorant Garamond"/>
                <a:sym typeface="Cormorant Garamond"/>
              </a:rPr>
              <a:t>наприклад</a:t>
            </a:r>
            <a:r>
              <a:rPr lang="en-US" sz="2499" spc="59" dirty="0">
                <a:solidFill>
                  <a:srgbClr val="FFFFFF"/>
                </a:solidFill>
                <a:latin typeface="Cormorant Garamond"/>
                <a:ea typeface="Cormorant Garamond"/>
                <a:cs typeface="Cormorant Garamond"/>
                <a:sym typeface="Cormorant Garamond"/>
              </a:rPr>
              <a:t>, </a:t>
            </a:r>
            <a:r>
              <a:rPr lang="uk-UA" sz="2499" spc="59" dirty="0">
                <a:solidFill>
                  <a:srgbClr val="FFFFFF"/>
                </a:solidFill>
                <a:latin typeface="Cormorant Garamond"/>
                <a:ea typeface="Cormorant Garamond"/>
                <a:cs typeface="Cormorant Garamond"/>
                <a:sym typeface="Cormorant Garamond"/>
              </a:rPr>
              <a:t>4</a:t>
            </a:r>
            <a:r>
              <a:rPr lang="en-US" sz="2499" spc="59" dirty="0">
                <a:solidFill>
                  <a:srgbClr val="FFFFFF"/>
                </a:solidFill>
                <a:latin typeface="Cormorant Garamond"/>
                <a:ea typeface="Cormorant Garamond"/>
                <a:cs typeface="Cormorant Garamond"/>
                <a:sym typeface="Cormorant Garamond"/>
              </a:rPr>
              <a:t> 000 USD/</a:t>
            </a:r>
            <a:r>
              <a:rPr lang="en-US" sz="2499" spc="59" dirty="0" err="1">
                <a:solidFill>
                  <a:srgbClr val="FFFFFF"/>
                </a:solidFill>
                <a:latin typeface="Cormorant Garamond"/>
                <a:ea typeface="Cormorant Garamond"/>
                <a:cs typeface="Cormorant Garamond"/>
                <a:sym typeface="Cormorant Garamond"/>
              </a:rPr>
              <a:t>особа</a:t>
            </a:r>
            <a:r>
              <a:rPr lang="en-US" sz="2499" spc="59" dirty="0">
                <a:solidFill>
                  <a:srgbClr val="FFFFFF"/>
                </a:solidFill>
                <a:latin typeface="Cormorant Garamond"/>
                <a:ea typeface="Cormorant Garamond"/>
                <a:cs typeface="Cormorant Garamond"/>
                <a:sym typeface="Cormorant Garamond"/>
              </a:rPr>
              <a:t> є </a:t>
            </a:r>
            <a:r>
              <a:rPr lang="en-US" sz="2499" spc="59" dirty="0" err="1">
                <a:solidFill>
                  <a:srgbClr val="FFFFFF"/>
                </a:solidFill>
                <a:latin typeface="Cormorant Garamond"/>
                <a:ea typeface="Cormorant Garamond"/>
                <a:cs typeface="Cormorant Garamond"/>
                <a:sym typeface="Cormorant Garamond"/>
              </a:rPr>
              <a:t>нереалістичними</a:t>
            </a:r>
            <a:r>
              <a:rPr lang="en-US" sz="2499" spc="59" dirty="0">
                <a:solidFill>
                  <a:srgbClr val="FFFFFF"/>
                </a:solidFill>
                <a:latin typeface="Cormorant Garamond"/>
                <a:ea typeface="Cormorant Garamond"/>
                <a:cs typeface="Cormorant Garamond"/>
                <a:sym typeface="Cormorant Garamond"/>
              </a:rPr>
              <a:t>)</a:t>
            </a:r>
          </a:p>
        </p:txBody>
      </p:sp>
      <p:grpSp>
        <p:nvGrpSpPr>
          <p:cNvPr id="19" name="Group 18">
            <a:extLst>
              <a:ext uri="{FF2B5EF4-FFF2-40B4-BE49-F238E27FC236}">
                <a16:creationId xmlns:a16="http://schemas.microsoft.com/office/drawing/2014/main" id="{7D3608FC-6E30-DDDD-19F3-8CF7D4A0A9BF}"/>
              </a:ext>
            </a:extLst>
          </p:cNvPr>
          <p:cNvGrpSpPr/>
          <p:nvPr/>
        </p:nvGrpSpPr>
        <p:grpSpPr>
          <a:xfrm>
            <a:off x="10178563" y="5157928"/>
            <a:ext cx="7080737" cy="2032815"/>
            <a:chOff x="0" y="0"/>
            <a:chExt cx="2018387" cy="579461"/>
          </a:xfrm>
        </p:grpSpPr>
        <p:sp>
          <p:nvSpPr>
            <p:cNvPr id="20" name="Freeform 19">
              <a:extLst>
                <a:ext uri="{FF2B5EF4-FFF2-40B4-BE49-F238E27FC236}">
                  <a16:creationId xmlns:a16="http://schemas.microsoft.com/office/drawing/2014/main" id="{E2501CC7-9762-28D7-064E-D57D5BF4FCD9}"/>
                </a:ext>
              </a:extLst>
            </p:cNvPr>
            <p:cNvSpPr/>
            <p:nvPr/>
          </p:nvSpPr>
          <p:spPr>
            <a:xfrm>
              <a:off x="0" y="0"/>
              <a:ext cx="2018387" cy="579461"/>
            </a:xfrm>
            <a:custGeom>
              <a:avLst/>
              <a:gdLst/>
              <a:ahLst/>
              <a:cxnLst/>
              <a:rect l="l" t="t" r="r" b="b"/>
              <a:pathLst>
                <a:path w="2018387" h="579461">
                  <a:moveTo>
                    <a:pt x="31708" y="0"/>
                  </a:moveTo>
                  <a:lnTo>
                    <a:pt x="1986679" y="0"/>
                  </a:lnTo>
                  <a:cubicBezTo>
                    <a:pt x="2004191" y="0"/>
                    <a:pt x="2018387" y="14196"/>
                    <a:pt x="2018387" y="31708"/>
                  </a:cubicBezTo>
                  <a:lnTo>
                    <a:pt x="2018387" y="547753"/>
                  </a:lnTo>
                  <a:cubicBezTo>
                    <a:pt x="2018387" y="565264"/>
                    <a:pt x="2004191" y="579461"/>
                    <a:pt x="1986679" y="579461"/>
                  </a:cubicBezTo>
                  <a:lnTo>
                    <a:pt x="31708" y="579461"/>
                  </a:lnTo>
                  <a:cubicBezTo>
                    <a:pt x="14196" y="579461"/>
                    <a:pt x="0" y="565264"/>
                    <a:pt x="0" y="547753"/>
                  </a:cubicBezTo>
                  <a:lnTo>
                    <a:pt x="0" y="31708"/>
                  </a:lnTo>
                  <a:cubicBezTo>
                    <a:pt x="0" y="14196"/>
                    <a:pt x="14196" y="0"/>
                    <a:pt x="31708" y="0"/>
                  </a:cubicBezTo>
                  <a:close/>
                </a:path>
              </a:pathLst>
            </a:custGeom>
            <a:solidFill>
              <a:srgbClr val="9B7E1E"/>
            </a:solidFill>
          </p:spPr>
          <p:txBody>
            <a:bodyPr/>
            <a:lstStyle/>
            <a:p>
              <a:endParaRPr lang="ru-UA"/>
            </a:p>
          </p:txBody>
        </p:sp>
        <p:sp>
          <p:nvSpPr>
            <p:cNvPr id="21" name="TextBox 20">
              <a:extLst>
                <a:ext uri="{FF2B5EF4-FFF2-40B4-BE49-F238E27FC236}">
                  <a16:creationId xmlns:a16="http://schemas.microsoft.com/office/drawing/2014/main" id="{3602CFF9-1713-7ED2-4C4C-1613F5E54C5D}"/>
                </a:ext>
              </a:extLst>
            </p:cNvPr>
            <p:cNvSpPr txBox="1"/>
            <p:nvPr/>
          </p:nvSpPr>
          <p:spPr>
            <a:xfrm>
              <a:off x="0" y="-47625"/>
              <a:ext cx="2018387" cy="627086"/>
            </a:xfrm>
            <a:prstGeom prst="rect">
              <a:avLst/>
            </a:prstGeom>
          </p:spPr>
          <p:txBody>
            <a:bodyPr lIns="50800" tIns="50800" rIns="50800" bIns="50800" rtlCol="0" anchor="ctr"/>
            <a:lstStyle/>
            <a:p>
              <a:pPr algn="ctr">
                <a:lnSpc>
                  <a:spcPts val="3343"/>
                </a:lnSpc>
              </a:pPr>
              <a:endParaRPr/>
            </a:p>
          </p:txBody>
        </p:sp>
      </p:grpSp>
      <p:grpSp>
        <p:nvGrpSpPr>
          <p:cNvPr id="22" name="Group 21">
            <a:extLst>
              <a:ext uri="{FF2B5EF4-FFF2-40B4-BE49-F238E27FC236}">
                <a16:creationId xmlns:a16="http://schemas.microsoft.com/office/drawing/2014/main" id="{F2252F6B-8DD5-FD0E-FE5D-BF11EE2A9F61}"/>
              </a:ext>
            </a:extLst>
          </p:cNvPr>
          <p:cNvGrpSpPr/>
          <p:nvPr/>
        </p:nvGrpSpPr>
        <p:grpSpPr>
          <a:xfrm>
            <a:off x="10178563" y="7696970"/>
            <a:ext cx="7080737" cy="2032815"/>
            <a:chOff x="0" y="0"/>
            <a:chExt cx="2018387" cy="579461"/>
          </a:xfrm>
        </p:grpSpPr>
        <p:sp>
          <p:nvSpPr>
            <p:cNvPr id="23" name="Freeform 22">
              <a:extLst>
                <a:ext uri="{FF2B5EF4-FFF2-40B4-BE49-F238E27FC236}">
                  <a16:creationId xmlns:a16="http://schemas.microsoft.com/office/drawing/2014/main" id="{3E8764E2-A2DC-EEAB-D9F8-B9C2C1683B24}"/>
                </a:ext>
              </a:extLst>
            </p:cNvPr>
            <p:cNvSpPr/>
            <p:nvPr/>
          </p:nvSpPr>
          <p:spPr>
            <a:xfrm>
              <a:off x="0" y="0"/>
              <a:ext cx="2018387" cy="579461"/>
            </a:xfrm>
            <a:custGeom>
              <a:avLst/>
              <a:gdLst/>
              <a:ahLst/>
              <a:cxnLst/>
              <a:rect l="l" t="t" r="r" b="b"/>
              <a:pathLst>
                <a:path w="2018387" h="579461">
                  <a:moveTo>
                    <a:pt x="31708" y="0"/>
                  </a:moveTo>
                  <a:lnTo>
                    <a:pt x="1986679" y="0"/>
                  </a:lnTo>
                  <a:cubicBezTo>
                    <a:pt x="2004191" y="0"/>
                    <a:pt x="2018387" y="14196"/>
                    <a:pt x="2018387" y="31708"/>
                  </a:cubicBezTo>
                  <a:lnTo>
                    <a:pt x="2018387" y="547753"/>
                  </a:lnTo>
                  <a:cubicBezTo>
                    <a:pt x="2018387" y="565264"/>
                    <a:pt x="2004191" y="579461"/>
                    <a:pt x="1986679" y="579461"/>
                  </a:cubicBezTo>
                  <a:lnTo>
                    <a:pt x="31708" y="579461"/>
                  </a:lnTo>
                  <a:cubicBezTo>
                    <a:pt x="14196" y="579461"/>
                    <a:pt x="0" y="565264"/>
                    <a:pt x="0" y="547753"/>
                  </a:cubicBezTo>
                  <a:lnTo>
                    <a:pt x="0" y="31708"/>
                  </a:lnTo>
                  <a:cubicBezTo>
                    <a:pt x="0" y="14196"/>
                    <a:pt x="14196" y="0"/>
                    <a:pt x="31708" y="0"/>
                  </a:cubicBezTo>
                  <a:close/>
                </a:path>
              </a:pathLst>
            </a:custGeom>
            <a:solidFill>
              <a:srgbClr val="9B7E1E"/>
            </a:solidFill>
          </p:spPr>
          <p:txBody>
            <a:bodyPr/>
            <a:lstStyle/>
            <a:p>
              <a:endParaRPr lang="ru-UA"/>
            </a:p>
          </p:txBody>
        </p:sp>
        <p:sp>
          <p:nvSpPr>
            <p:cNvPr id="24" name="TextBox 23">
              <a:extLst>
                <a:ext uri="{FF2B5EF4-FFF2-40B4-BE49-F238E27FC236}">
                  <a16:creationId xmlns:a16="http://schemas.microsoft.com/office/drawing/2014/main" id="{31EFB9ED-BAA9-F479-8B0D-E7DC5BE9D1DB}"/>
                </a:ext>
              </a:extLst>
            </p:cNvPr>
            <p:cNvSpPr txBox="1"/>
            <p:nvPr/>
          </p:nvSpPr>
          <p:spPr>
            <a:xfrm>
              <a:off x="0" y="-47625"/>
              <a:ext cx="2018387" cy="627086"/>
            </a:xfrm>
            <a:prstGeom prst="rect">
              <a:avLst/>
            </a:prstGeom>
          </p:spPr>
          <p:txBody>
            <a:bodyPr lIns="50800" tIns="50800" rIns="50800" bIns="50800" rtlCol="0" anchor="ctr"/>
            <a:lstStyle/>
            <a:p>
              <a:pPr algn="ctr">
                <a:lnSpc>
                  <a:spcPts val="3343"/>
                </a:lnSpc>
              </a:pPr>
              <a:endParaRPr/>
            </a:p>
          </p:txBody>
        </p:sp>
      </p:grpSp>
      <p:sp>
        <p:nvSpPr>
          <p:cNvPr id="25" name="Freeform 24">
            <a:extLst>
              <a:ext uri="{FF2B5EF4-FFF2-40B4-BE49-F238E27FC236}">
                <a16:creationId xmlns:a16="http://schemas.microsoft.com/office/drawing/2014/main" id="{4E849F9E-156C-462C-91BA-9685D9F87646}"/>
              </a:ext>
            </a:extLst>
          </p:cNvPr>
          <p:cNvSpPr/>
          <p:nvPr/>
        </p:nvSpPr>
        <p:spPr>
          <a:xfrm>
            <a:off x="9662812" y="4911500"/>
            <a:ext cx="4056119" cy="752226"/>
          </a:xfrm>
          <a:custGeom>
            <a:avLst/>
            <a:gdLst/>
            <a:ahLst/>
            <a:cxnLst/>
            <a:rect l="l" t="t" r="r" b="b"/>
            <a:pathLst>
              <a:path w="4056119" h="752226">
                <a:moveTo>
                  <a:pt x="0" y="0"/>
                </a:moveTo>
                <a:lnTo>
                  <a:pt x="4056119" y="0"/>
                </a:lnTo>
                <a:lnTo>
                  <a:pt x="4056119" y="752226"/>
                </a:lnTo>
                <a:lnTo>
                  <a:pt x="0" y="75222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ru-UA"/>
          </a:p>
        </p:txBody>
      </p:sp>
      <p:sp>
        <p:nvSpPr>
          <p:cNvPr id="26" name="Freeform 25">
            <a:extLst>
              <a:ext uri="{FF2B5EF4-FFF2-40B4-BE49-F238E27FC236}">
                <a16:creationId xmlns:a16="http://schemas.microsoft.com/office/drawing/2014/main" id="{D18D33EF-8918-37B5-23EC-7D766FB83EB4}"/>
              </a:ext>
            </a:extLst>
          </p:cNvPr>
          <p:cNvSpPr/>
          <p:nvPr/>
        </p:nvSpPr>
        <p:spPr>
          <a:xfrm>
            <a:off x="9662812" y="7450542"/>
            <a:ext cx="4056119" cy="752226"/>
          </a:xfrm>
          <a:custGeom>
            <a:avLst/>
            <a:gdLst/>
            <a:ahLst/>
            <a:cxnLst/>
            <a:rect l="l" t="t" r="r" b="b"/>
            <a:pathLst>
              <a:path w="4056119" h="752226">
                <a:moveTo>
                  <a:pt x="0" y="0"/>
                </a:moveTo>
                <a:lnTo>
                  <a:pt x="4056119" y="0"/>
                </a:lnTo>
                <a:lnTo>
                  <a:pt x="4056119" y="752226"/>
                </a:lnTo>
                <a:lnTo>
                  <a:pt x="0" y="75222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ru-UA"/>
          </a:p>
        </p:txBody>
      </p:sp>
      <p:sp>
        <p:nvSpPr>
          <p:cNvPr id="27" name="Freeform 26">
            <a:extLst>
              <a:ext uri="{FF2B5EF4-FFF2-40B4-BE49-F238E27FC236}">
                <a16:creationId xmlns:a16="http://schemas.microsoft.com/office/drawing/2014/main" id="{9B0BCC75-6145-5354-3BE8-E63F6CC6FEE0}"/>
              </a:ext>
            </a:extLst>
          </p:cNvPr>
          <p:cNvSpPr/>
          <p:nvPr/>
        </p:nvSpPr>
        <p:spPr>
          <a:xfrm>
            <a:off x="12884098" y="4911500"/>
            <a:ext cx="2906951" cy="752226"/>
          </a:xfrm>
          <a:custGeom>
            <a:avLst/>
            <a:gdLst/>
            <a:ahLst/>
            <a:cxnLst/>
            <a:rect l="l" t="t" r="r" b="b"/>
            <a:pathLst>
              <a:path w="2906951" h="752226">
                <a:moveTo>
                  <a:pt x="0" y="0"/>
                </a:moveTo>
                <a:lnTo>
                  <a:pt x="2906951" y="0"/>
                </a:lnTo>
                <a:lnTo>
                  <a:pt x="2906951" y="752226"/>
                </a:lnTo>
                <a:lnTo>
                  <a:pt x="0" y="752226"/>
                </a:lnTo>
                <a:lnTo>
                  <a:pt x="0" y="0"/>
                </a:lnTo>
                <a:close/>
              </a:path>
            </a:pathLst>
          </a:custGeom>
          <a:blipFill>
            <a:blip>
              <a:extLst>
                <a:ext uri="{96DAC541-7B7A-43D3-8B79-37D633B846F1}">
                  <asvg:svgBlip xmlns:asvg="http://schemas.microsoft.com/office/drawing/2016/SVG/main" r:embed="rId3"/>
                </a:ext>
              </a:extLst>
            </a:blip>
            <a:stretch>
              <a:fillRect l="-39531"/>
            </a:stretch>
          </a:blipFill>
        </p:spPr>
        <p:txBody>
          <a:bodyPr/>
          <a:lstStyle/>
          <a:p>
            <a:endParaRPr lang="ru-UA"/>
          </a:p>
        </p:txBody>
      </p:sp>
      <p:sp>
        <p:nvSpPr>
          <p:cNvPr id="28" name="Freeform 27">
            <a:extLst>
              <a:ext uri="{FF2B5EF4-FFF2-40B4-BE49-F238E27FC236}">
                <a16:creationId xmlns:a16="http://schemas.microsoft.com/office/drawing/2014/main" id="{3E83F8F2-7FD0-C439-3363-7415A0A88B03}"/>
              </a:ext>
            </a:extLst>
          </p:cNvPr>
          <p:cNvSpPr/>
          <p:nvPr/>
        </p:nvSpPr>
        <p:spPr>
          <a:xfrm>
            <a:off x="12884098" y="7450542"/>
            <a:ext cx="2906951" cy="752226"/>
          </a:xfrm>
          <a:custGeom>
            <a:avLst/>
            <a:gdLst/>
            <a:ahLst/>
            <a:cxnLst/>
            <a:rect l="l" t="t" r="r" b="b"/>
            <a:pathLst>
              <a:path w="2906951" h="752226">
                <a:moveTo>
                  <a:pt x="0" y="0"/>
                </a:moveTo>
                <a:lnTo>
                  <a:pt x="2906951" y="0"/>
                </a:lnTo>
                <a:lnTo>
                  <a:pt x="2906951" y="752226"/>
                </a:lnTo>
                <a:lnTo>
                  <a:pt x="0" y="752226"/>
                </a:lnTo>
                <a:lnTo>
                  <a:pt x="0" y="0"/>
                </a:lnTo>
                <a:close/>
              </a:path>
            </a:pathLst>
          </a:custGeom>
          <a:blipFill>
            <a:blip>
              <a:extLst>
                <a:ext uri="{96DAC541-7B7A-43D3-8B79-37D633B846F1}">
                  <asvg:svgBlip xmlns:asvg="http://schemas.microsoft.com/office/drawing/2016/SVG/main" r:embed="rId3"/>
                </a:ext>
              </a:extLst>
            </a:blip>
            <a:stretch>
              <a:fillRect l="-39531"/>
            </a:stretch>
          </a:blipFill>
        </p:spPr>
        <p:txBody>
          <a:bodyPr/>
          <a:lstStyle/>
          <a:p>
            <a:endParaRPr lang="ru-UA"/>
          </a:p>
        </p:txBody>
      </p:sp>
      <p:sp>
        <p:nvSpPr>
          <p:cNvPr id="29" name="Freeform 28">
            <a:extLst>
              <a:ext uri="{FF2B5EF4-FFF2-40B4-BE49-F238E27FC236}">
                <a16:creationId xmlns:a16="http://schemas.microsoft.com/office/drawing/2014/main" id="{E0648FB3-5EEB-B982-D7AA-8DEF954E2CDB}"/>
              </a:ext>
            </a:extLst>
          </p:cNvPr>
          <p:cNvSpPr/>
          <p:nvPr/>
        </p:nvSpPr>
        <p:spPr>
          <a:xfrm>
            <a:off x="11430622" y="4911500"/>
            <a:ext cx="2906951" cy="752226"/>
          </a:xfrm>
          <a:custGeom>
            <a:avLst/>
            <a:gdLst/>
            <a:ahLst/>
            <a:cxnLst/>
            <a:rect l="l" t="t" r="r" b="b"/>
            <a:pathLst>
              <a:path w="2906951" h="752226">
                <a:moveTo>
                  <a:pt x="0" y="0"/>
                </a:moveTo>
                <a:lnTo>
                  <a:pt x="2906951" y="0"/>
                </a:lnTo>
                <a:lnTo>
                  <a:pt x="2906951" y="752226"/>
                </a:lnTo>
                <a:lnTo>
                  <a:pt x="0" y="752226"/>
                </a:lnTo>
                <a:lnTo>
                  <a:pt x="0" y="0"/>
                </a:lnTo>
                <a:close/>
              </a:path>
            </a:pathLst>
          </a:custGeom>
          <a:blipFill>
            <a:blip>
              <a:extLst>
                <a:ext uri="{96DAC541-7B7A-43D3-8B79-37D633B846F1}">
                  <asvg:svgBlip xmlns:asvg="http://schemas.microsoft.com/office/drawing/2016/SVG/main" r:embed="rId3"/>
                </a:ext>
              </a:extLst>
            </a:blip>
            <a:stretch>
              <a:fillRect l="-39531"/>
            </a:stretch>
          </a:blipFill>
        </p:spPr>
        <p:txBody>
          <a:bodyPr/>
          <a:lstStyle/>
          <a:p>
            <a:endParaRPr lang="ru-UA"/>
          </a:p>
        </p:txBody>
      </p:sp>
      <p:sp>
        <p:nvSpPr>
          <p:cNvPr id="30" name="Freeform 29">
            <a:extLst>
              <a:ext uri="{FF2B5EF4-FFF2-40B4-BE49-F238E27FC236}">
                <a16:creationId xmlns:a16="http://schemas.microsoft.com/office/drawing/2014/main" id="{6DFA95C6-24AE-9357-74A8-1B9B59076354}"/>
              </a:ext>
            </a:extLst>
          </p:cNvPr>
          <p:cNvSpPr/>
          <p:nvPr/>
        </p:nvSpPr>
        <p:spPr>
          <a:xfrm>
            <a:off x="11430622" y="7450542"/>
            <a:ext cx="2906951" cy="752226"/>
          </a:xfrm>
          <a:custGeom>
            <a:avLst/>
            <a:gdLst/>
            <a:ahLst/>
            <a:cxnLst/>
            <a:rect l="l" t="t" r="r" b="b"/>
            <a:pathLst>
              <a:path w="2906951" h="752226">
                <a:moveTo>
                  <a:pt x="0" y="0"/>
                </a:moveTo>
                <a:lnTo>
                  <a:pt x="2906951" y="0"/>
                </a:lnTo>
                <a:lnTo>
                  <a:pt x="2906951" y="752226"/>
                </a:lnTo>
                <a:lnTo>
                  <a:pt x="0" y="752226"/>
                </a:lnTo>
                <a:lnTo>
                  <a:pt x="0" y="0"/>
                </a:lnTo>
                <a:close/>
              </a:path>
            </a:pathLst>
          </a:custGeom>
          <a:blipFill>
            <a:blip>
              <a:extLst>
                <a:ext uri="{96DAC541-7B7A-43D3-8B79-37D633B846F1}">
                  <asvg:svgBlip xmlns:asvg="http://schemas.microsoft.com/office/drawing/2016/SVG/main" r:embed="rId3"/>
                </a:ext>
              </a:extLst>
            </a:blip>
            <a:stretch>
              <a:fillRect l="-39531"/>
            </a:stretch>
          </a:blipFill>
        </p:spPr>
        <p:txBody>
          <a:bodyPr/>
          <a:lstStyle/>
          <a:p>
            <a:endParaRPr lang="ru-UA"/>
          </a:p>
        </p:txBody>
      </p:sp>
      <p:sp>
        <p:nvSpPr>
          <p:cNvPr id="31" name="TextBox 30">
            <a:extLst>
              <a:ext uri="{FF2B5EF4-FFF2-40B4-BE49-F238E27FC236}">
                <a16:creationId xmlns:a16="http://schemas.microsoft.com/office/drawing/2014/main" id="{9E3D9600-2EF2-90F9-A3A2-78BDBF050F5A}"/>
              </a:ext>
            </a:extLst>
          </p:cNvPr>
          <p:cNvSpPr txBox="1"/>
          <p:nvPr/>
        </p:nvSpPr>
        <p:spPr>
          <a:xfrm>
            <a:off x="10846724" y="4883823"/>
            <a:ext cx="4803714" cy="779903"/>
          </a:xfrm>
          <a:prstGeom prst="rect">
            <a:avLst/>
          </a:prstGeom>
        </p:spPr>
        <p:txBody>
          <a:bodyPr lIns="0" tIns="0" rIns="0" bIns="0" rtlCol="0" anchor="t">
            <a:spAutoFit/>
          </a:bodyPr>
          <a:lstStyle/>
          <a:p>
            <a:pPr marL="0" lvl="0" indent="0" algn="ctr">
              <a:lnSpc>
                <a:spcPts val="3023"/>
              </a:lnSpc>
            </a:pPr>
            <a:r>
              <a:rPr lang="en-US" sz="2699" b="1" spc="26">
                <a:solidFill>
                  <a:srgbClr val="000000"/>
                </a:solidFill>
                <a:latin typeface="Cormorant Garamond Semi-Bold"/>
                <a:ea typeface="Cormorant Garamond Semi-Bold"/>
                <a:cs typeface="Cormorant Garamond Semi-Bold"/>
                <a:sym typeface="Cormorant Garamond Semi-Bold"/>
              </a:rPr>
              <a:t>Співвідношення витрат і результатів</a:t>
            </a:r>
          </a:p>
        </p:txBody>
      </p:sp>
      <p:sp>
        <p:nvSpPr>
          <p:cNvPr id="32" name="TextBox 31">
            <a:extLst>
              <a:ext uri="{FF2B5EF4-FFF2-40B4-BE49-F238E27FC236}">
                <a16:creationId xmlns:a16="http://schemas.microsoft.com/office/drawing/2014/main" id="{5C455B96-E2FC-972A-E220-21FADE1D732F}"/>
              </a:ext>
            </a:extLst>
          </p:cNvPr>
          <p:cNvSpPr txBox="1"/>
          <p:nvPr/>
        </p:nvSpPr>
        <p:spPr>
          <a:xfrm>
            <a:off x="10853679" y="7631966"/>
            <a:ext cx="4803714" cy="398903"/>
          </a:xfrm>
          <a:prstGeom prst="rect">
            <a:avLst/>
          </a:prstGeom>
        </p:spPr>
        <p:txBody>
          <a:bodyPr lIns="0" tIns="0" rIns="0" bIns="0" rtlCol="0" anchor="t">
            <a:spAutoFit/>
          </a:bodyPr>
          <a:lstStyle/>
          <a:p>
            <a:pPr marL="0" lvl="0" indent="0" algn="ctr">
              <a:lnSpc>
                <a:spcPts val="3023"/>
              </a:lnSpc>
            </a:pPr>
            <a:r>
              <a:rPr lang="en-US" sz="2699" b="1" spc="26">
                <a:solidFill>
                  <a:srgbClr val="000000"/>
                </a:solidFill>
                <a:latin typeface="Cormorant Garamond Semi-Bold"/>
                <a:ea typeface="Cormorant Garamond Semi-Bold"/>
                <a:cs typeface="Cormorant Garamond Semi-Bold"/>
                <a:sym typeface="Cormorant Garamond Semi-Bold"/>
              </a:rPr>
              <a:t>Фокус на результаті</a:t>
            </a:r>
          </a:p>
        </p:txBody>
      </p:sp>
      <p:sp>
        <p:nvSpPr>
          <p:cNvPr id="33" name="TextBox 32">
            <a:extLst>
              <a:ext uri="{FF2B5EF4-FFF2-40B4-BE49-F238E27FC236}">
                <a16:creationId xmlns:a16="http://schemas.microsoft.com/office/drawing/2014/main" id="{E93A98D3-743E-DF8C-9126-B07137003C09}"/>
              </a:ext>
            </a:extLst>
          </p:cNvPr>
          <p:cNvSpPr txBox="1"/>
          <p:nvPr/>
        </p:nvSpPr>
        <p:spPr>
          <a:xfrm>
            <a:off x="9848526" y="5074894"/>
            <a:ext cx="424128" cy="402081"/>
          </a:xfrm>
          <a:prstGeom prst="rect">
            <a:avLst/>
          </a:prstGeom>
        </p:spPr>
        <p:txBody>
          <a:bodyPr lIns="0" tIns="0" rIns="0" bIns="0" rtlCol="0" anchor="t">
            <a:spAutoFit/>
          </a:bodyPr>
          <a:lstStyle/>
          <a:p>
            <a:pPr marL="0" lvl="0" indent="0" algn="ctr">
              <a:lnSpc>
                <a:spcPts val="3104"/>
              </a:lnSpc>
            </a:pPr>
            <a:r>
              <a:rPr lang="en-US" sz="2772" b="1" spc="27">
                <a:solidFill>
                  <a:srgbClr val="013064"/>
                </a:solidFill>
                <a:latin typeface="Cormorant Garamond Semi-Bold"/>
                <a:ea typeface="Cormorant Garamond Semi-Bold"/>
                <a:cs typeface="Cormorant Garamond Semi-Bold"/>
                <a:sym typeface="Cormorant Garamond Semi-Bold"/>
              </a:rPr>
              <a:t>3</a:t>
            </a:r>
          </a:p>
        </p:txBody>
      </p:sp>
      <p:sp>
        <p:nvSpPr>
          <p:cNvPr id="34" name="TextBox 33">
            <a:extLst>
              <a:ext uri="{FF2B5EF4-FFF2-40B4-BE49-F238E27FC236}">
                <a16:creationId xmlns:a16="http://schemas.microsoft.com/office/drawing/2014/main" id="{E88EE45D-5A5F-F014-3750-0DD524032BC8}"/>
              </a:ext>
            </a:extLst>
          </p:cNvPr>
          <p:cNvSpPr txBox="1"/>
          <p:nvPr/>
        </p:nvSpPr>
        <p:spPr>
          <a:xfrm>
            <a:off x="9848526" y="7613935"/>
            <a:ext cx="424128" cy="402081"/>
          </a:xfrm>
          <a:prstGeom prst="rect">
            <a:avLst/>
          </a:prstGeom>
        </p:spPr>
        <p:txBody>
          <a:bodyPr lIns="0" tIns="0" rIns="0" bIns="0" rtlCol="0" anchor="t">
            <a:spAutoFit/>
          </a:bodyPr>
          <a:lstStyle/>
          <a:p>
            <a:pPr marL="0" lvl="0" indent="0" algn="ctr">
              <a:lnSpc>
                <a:spcPts val="3104"/>
              </a:lnSpc>
            </a:pPr>
            <a:r>
              <a:rPr lang="en-US" sz="2772" b="1" spc="27">
                <a:solidFill>
                  <a:srgbClr val="013064"/>
                </a:solidFill>
                <a:latin typeface="Cormorant Garamond Semi-Bold"/>
                <a:ea typeface="Cormorant Garamond Semi-Bold"/>
                <a:cs typeface="Cormorant Garamond Semi-Bold"/>
                <a:sym typeface="Cormorant Garamond Semi-Bold"/>
              </a:rPr>
              <a:t>4</a:t>
            </a:r>
          </a:p>
        </p:txBody>
      </p:sp>
      <p:sp>
        <p:nvSpPr>
          <p:cNvPr id="35" name="TextBox 34">
            <a:extLst>
              <a:ext uri="{FF2B5EF4-FFF2-40B4-BE49-F238E27FC236}">
                <a16:creationId xmlns:a16="http://schemas.microsoft.com/office/drawing/2014/main" id="{CCB46620-140D-AF2B-873B-8DC073139333}"/>
              </a:ext>
            </a:extLst>
          </p:cNvPr>
          <p:cNvSpPr txBox="1"/>
          <p:nvPr/>
        </p:nvSpPr>
        <p:spPr>
          <a:xfrm>
            <a:off x="10564320" y="5873507"/>
            <a:ext cx="5825128" cy="850900"/>
          </a:xfrm>
          <a:prstGeom prst="rect">
            <a:avLst/>
          </a:prstGeom>
        </p:spPr>
        <p:txBody>
          <a:bodyPr lIns="0" tIns="0" rIns="0" bIns="0" rtlCol="0" anchor="t">
            <a:spAutoFit/>
          </a:bodyPr>
          <a:lstStyle/>
          <a:p>
            <a:pPr marL="0" lvl="0" indent="0" algn="just">
              <a:lnSpc>
                <a:spcPts val="3499"/>
              </a:lnSpc>
            </a:pPr>
            <a:r>
              <a:rPr lang="en-US" sz="2499" spc="59">
                <a:solidFill>
                  <a:srgbClr val="FFFFFF"/>
                </a:solidFill>
                <a:latin typeface="Cormorant Garamond"/>
                <a:ea typeface="Cormorant Garamond"/>
                <a:cs typeface="Cormorant Garamond"/>
                <a:sym typeface="Cormorant Garamond"/>
              </a:rPr>
              <a:t>скільки учасників реально отримають навички + працевлаштування </a:t>
            </a:r>
          </a:p>
        </p:txBody>
      </p:sp>
      <p:sp>
        <p:nvSpPr>
          <p:cNvPr id="36" name="TextBox 35">
            <a:extLst>
              <a:ext uri="{FF2B5EF4-FFF2-40B4-BE49-F238E27FC236}">
                <a16:creationId xmlns:a16="http://schemas.microsoft.com/office/drawing/2014/main" id="{6B4AF434-15B5-E933-AAB6-AE61E3AF5EAB}"/>
              </a:ext>
            </a:extLst>
          </p:cNvPr>
          <p:cNvSpPr txBox="1"/>
          <p:nvPr/>
        </p:nvSpPr>
        <p:spPr>
          <a:xfrm>
            <a:off x="10564320" y="8402793"/>
            <a:ext cx="6408769" cy="405765"/>
          </a:xfrm>
          <a:prstGeom prst="rect">
            <a:avLst/>
          </a:prstGeom>
        </p:spPr>
        <p:txBody>
          <a:bodyPr lIns="0" tIns="0" rIns="0" bIns="0" rtlCol="0" anchor="t">
            <a:spAutoFit/>
          </a:bodyPr>
          <a:lstStyle/>
          <a:p>
            <a:pPr marL="0" lvl="0" indent="0" algn="just">
              <a:lnSpc>
                <a:spcPts val="3359"/>
              </a:lnSpc>
            </a:pPr>
            <a:r>
              <a:rPr lang="en-US" sz="2399" spc="57">
                <a:solidFill>
                  <a:srgbClr val="FFFFFF"/>
                </a:solidFill>
                <a:latin typeface="Cormorant Garamond"/>
                <a:ea typeface="Cormorant Garamond"/>
                <a:cs typeface="Cormorant Garamond"/>
                <a:sym typeface="Cormorant Garamond"/>
              </a:rPr>
              <a:t>не лише на навчання, а й доступ до гідної роботи</a:t>
            </a:r>
          </a:p>
        </p:txBody>
      </p:sp>
      <p:sp>
        <p:nvSpPr>
          <p:cNvPr id="37" name="Freeform 36">
            <a:extLst>
              <a:ext uri="{FF2B5EF4-FFF2-40B4-BE49-F238E27FC236}">
                <a16:creationId xmlns:a16="http://schemas.microsoft.com/office/drawing/2014/main" id="{EA799A6C-C424-7F6B-979A-6F8900150FA5}"/>
              </a:ext>
            </a:extLst>
          </p:cNvPr>
          <p:cNvSpPr/>
          <p:nvPr/>
        </p:nvSpPr>
        <p:spPr>
          <a:xfrm>
            <a:off x="12050487" y="342988"/>
            <a:ext cx="5551714" cy="4388067"/>
          </a:xfrm>
          <a:custGeom>
            <a:avLst/>
            <a:gdLst/>
            <a:ahLst/>
            <a:cxnLst/>
            <a:rect l="l" t="t" r="r" b="b"/>
            <a:pathLst>
              <a:path w="5586801" h="4395131">
                <a:moveTo>
                  <a:pt x="0" y="0"/>
                </a:moveTo>
                <a:lnTo>
                  <a:pt x="5586801" y="0"/>
                </a:lnTo>
                <a:lnTo>
                  <a:pt x="5586801" y="4395130"/>
                </a:lnTo>
                <a:lnTo>
                  <a:pt x="0" y="4395130"/>
                </a:lnTo>
                <a:lnTo>
                  <a:pt x="0" y="0"/>
                </a:lnTo>
                <a:close/>
              </a:path>
            </a:pathLst>
          </a:custGeom>
          <a:blipFill>
            <a:blip r:embed="rId5"/>
            <a:stretch>
              <a:fillRect l="-3387"/>
            </a:stretch>
          </a:blipFill>
        </p:spPr>
        <p:txBody>
          <a:bodyPr/>
          <a:lstStyle/>
          <a:p>
            <a:endParaRPr lang="ru-UA"/>
          </a:p>
        </p:txBody>
      </p:sp>
      <p:sp>
        <p:nvSpPr>
          <p:cNvPr id="38" name="Freeform 40">
            <a:extLst>
              <a:ext uri="{FF2B5EF4-FFF2-40B4-BE49-F238E27FC236}">
                <a16:creationId xmlns:a16="http://schemas.microsoft.com/office/drawing/2014/main" id="{E06AFDEA-6FFC-FD57-6570-5665A130CE86}"/>
              </a:ext>
            </a:extLst>
          </p:cNvPr>
          <p:cNvSpPr/>
          <p:nvPr/>
        </p:nvSpPr>
        <p:spPr>
          <a:xfrm>
            <a:off x="413412" y="5880892"/>
            <a:ext cx="902411" cy="1081320"/>
          </a:xfrm>
          <a:custGeom>
            <a:avLst/>
            <a:gdLst/>
            <a:ahLst/>
            <a:cxnLst/>
            <a:rect l="l" t="t" r="r" b="b"/>
            <a:pathLst>
              <a:path w="902411" h="1081320">
                <a:moveTo>
                  <a:pt x="0" y="0"/>
                </a:moveTo>
                <a:lnTo>
                  <a:pt x="902410" y="0"/>
                </a:lnTo>
                <a:lnTo>
                  <a:pt x="902410" y="1081320"/>
                </a:lnTo>
                <a:lnTo>
                  <a:pt x="0" y="108132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ru-UA"/>
          </a:p>
        </p:txBody>
      </p:sp>
      <p:sp>
        <p:nvSpPr>
          <p:cNvPr id="39" name="Freeform 41">
            <a:extLst>
              <a:ext uri="{FF2B5EF4-FFF2-40B4-BE49-F238E27FC236}">
                <a16:creationId xmlns:a16="http://schemas.microsoft.com/office/drawing/2014/main" id="{EC48FCB9-6F8C-6147-EA3B-B5B5575EB37F}"/>
              </a:ext>
            </a:extLst>
          </p:cNvPr>
          <p:cNvSpPr/>
          <p:nvPr/>
        </p:nvSpPr>
        <p:spPr>
          <a:xfrm>
            <a:off x="481327" y="8579096"/>
            <a:ext cx="834496" cy="954205"/>
          </a:xfrm>
          <a:custGeom>
            <a:avLst/>
            <a:gdLst/>
            <a:ahLst/>
            <a:cxnLst/>
            <a:rect l="l" t="t" r="r" b="b"/>
            <a:pathLst>
              <a:path w="834496" h="954205">
                <a:moveTo>
                  <a:pt x="0" y="0"/>
                </a:moveTo>
                <a:lnTo>
                  <a:pt x="834495" y="0"/>
                </a:lnTo>
                <a:lnTo>
                  <a:pt x="834495" y="954205"/>
                </a:lnTo>
                <a:lnTo>
                  <a:pt x="0" y="954205"/>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ru-UA"/>
          </a:p>
        </p:txBody>
      </p:sp>
      <p:sp>
        <p:nvSpPr>
          <p:cNvPr id="40" name="Freeform 42">
            <a:extLst>
              <a:ext uri="{FF2B5EF4-FFF2-40B4-BE49-F238E27FC236}">
                <a16:creationId xmlns:a16="http://schemas.microsoft.com/office/drawing/2014/main" id="{3AAF44DF-80AB-AF4A-85BA-1469381489FF}"/>
              </a:ext>
            </a:extLst>
          </p:cNvPr>
          <p:cNvSpPr/>
          <p:nvPr/>
        </p:nvSpPr>
        <p:spPr>
          <a:xfrm>
            <a:off x="9089485" y="5880892"/>
            <a:ext cx="899899" cy="865028"/>
          </a:xfrm>
          <a:custGeom>
            <a:avLst/>
            <a:gdLst/>
            <a:ahLst/>
            <a:cxnLst/>
            <a:rect l="l" t="t" r="r" b="b"/>
            <a:pathLst>
              <a:path w="899899" h="865028">
                <a:moveTo>
                  <a:pt x="0" y="0"/>
                </a:moveTo>
                <a:lnTo>
                  <a:pt x="899899" y="0"/>
                </a:lnTo>
                <a:lnTo>
                  <a:pt x="899899" y="865028"/>
                </a:lnTo>
                <a:lnTo>
                  <a:pt x="0" y="865028"/>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ru-UA"/>
          </a:p>
        </p:txBody>
      </p:sp>
      <p:sp>
        <p:nvSpPr>
          <p:cNvPr id="41" name="Freeform 43">
            <a:extLst>
              <a:ext uri="{FF2B5EF4-FFF2-40B4-BE49-F238E27FC236}">
                <a16:creationId xmlns:a16="http://schemas.microsoft.com/office/drawing/2014/main" id="{5DA2DE7F-FB85-5973-5675-C3075F5BA408}"/>
              </a:ext>
            </a:extLst>
          </p:cNvPr>
          <p:cNvSpPr/>
          <p:nvPr/>
        </p:nvSpPr>
        <p:spPr>
          <a:xfrm>
            <a:off x="9089485" y="8579096"/>
            <a:ext cx="762173" cy="710726"/>
          </a:xfrm>
          <a:custGeom>
            <a:avLst/>
            <a:gdLst/>
            <a:ahLst/>
            <a:cxnLst/>
            <a:rect l="l" t="t" r="r" b="b"/>
            <a:pathLst>
              <a:path w="762173" h="710726">
                <a:moveTo>
                  <a:pt x="0" y="0"/>
                </a:moveTo>
                <a:lnTo>
                  <a:pt x="762173" y="0"/>
                </a:lnTo>
                <a:lnTo>
                  <a:pt x="762173" y="710726"/>
                </a:lnTo>
                <a:lnTo>
                  <a:pt x="0" y="710726"/>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ru-UA"/>
          </a:p>
        </p:txBody>
      </p:sp>
      <p:grpSp>
        <p:nvGrpSpPr>
          <p:cNvPr id="42" name="Group 37">
            <a:extLst>
              <a:ext uri="{FF2B5EF4-FFF2-40B4-BE49-F238E27FC236}">
                <a16:creationId xmlns:a16="http://schemas.microsoft.com/office/drawing/2014/main" id="{26D78B11-9233-51B4-A94E-075D7D752A39}"/>
              </a:ext>
            </a:extLst>
          </p:cNvPr>
          <p:cNvGrpSpPr/>
          <p:nvPr/>
        </p:nvGrpSpPr>
        <p:grpSpPr>
          <a:xfrm>
            <a:off x="-1447800" y="1575461"/>
            <a:ext cx="16698692" cy="2000466"/>
            <a:chOff x="0" y="0"/>
            <a:chExt cx="22264922" cy="2667288"/>
          </a:xfrm>
        </p:grpSpPr>
        <p:sp>
          <p:nvSpPr>
            <p:cNvPr id="43" name="TextBox 38">
              <a:extLst>
                <a:ext uri="{FF2B5EF4-FFF2-40B4-BE49-F238E27FC236}">
                  <a16:creationId xmlns:a16="http://schemas.microsoft.com/office/drawing/2014/main" id="{E5D262E0-F7CC-F5C7-AB8D-03CD3DB8B158}"/>
                </a:ext>
              </a:extLst>
            </p:cNvPr>
            <p:cNvSpPr txBox="1"/>
            <p:nvPr/>
          </p:nvSpPr>
          <p:spPr>
            <a:xfrm>
              <a:off x="0" y="0"/>
              <a:ext cx="21879722" cy="1358900"/>
            </a:xfrm>
            <a:prstGeom prst="rect">
              <a:avLst/>
            </a:prstGeom>
          </p:spPr>
          <p:txBody>
            <a:bodyPr lIns="0" tIns="0" rIns="0" bIns="0" rtlCol="0" anchor="t">
              <a:spAutoFit/>
            </a:bodyPr>
            <a:lstStyle/>
            <a:p>
              <a:pPr algn="ctr">
                <a:lnSpc>
                  <a:spcPts val="8039"/>
                </a:lnSpc>
              </a:pPr>
              <a:r>
                <a:rPr lang="en-US" sz="6699" b="1" dirty="0">
                  <a:solidFill>
                    <a:srgbClr val="D12927"/>
                  </a:solidFill>
                  <a:latin typeface="Lora Bold"/>
                  <a:ea typeface="Lora Bold"/>
                  <a:cs typeface="Lora Bold"/>
                  <a:sym typeface="Lora Bold"/>
                </a:rPr>
                <a:t>VALUE FOR MONEY</a:t>
              </a:r>
            </a:p>
          </p:txBody>
        </p:sp>
        <p:sp>
          <p:nvSpPr>
            <p:cNvPr id="44" name="TextBox 39">
              <a:extLst>
                <a:ext uri="{FF2B5EF4-FFF2-40B4-BE49-F238E27FC236}">
                  <a16:creationId xmlns:a16="http://schemas.microsoft.com/office/drawing/2014/main" id="{9AB3782C-D21C-453F-23A3-90A793294403}"/>
                </a:ext>
              </a:extLst>
            </p:cNvPr>
            <p:cNvSpPr txBox="1"/>
            <p:nvPr/>
          </p:nvSpPr>
          <p:spPr>
            <a:xfrm>
              <a:off x="385200" y="1867188"/>
              <a:ext cx="21879722" cy="800100"/>
            </a:xfrm>
            <a:prstGeom prst="rect">
              <a:avLst/>
            </a:prstGeom>
          </p:spPr>
          <p:txBody>
            <a:bodyPr lIns="0" tIns="0" rIns="0" bIns="0" rtlCol="0" anchor="t">
              <a:spAutoFit/>
            </a:bodyPr>
            <a:lstStyle/>
            <a:p>
              <a:pPr algn="ctr">
                <a:lnSpc>
                  <a:spcPts val="4799"/>
                </a:lnSpc>
              </a:pPr>
              <a:r>
                <a:rPr lang="en-US" sz="3999" i="1" dirty="0" err="1">
                  <a:solidFill>
                    <a:srgbClr val="D12927"/>
                  </a:solidFill>
                  <a:latin typeface="Lora" pitchFamily="2" charset="0"/>
                  <a:ea typeface="Lora Italics"/>
                  <a:cs typeface="Lora Italics"/>
                  <a:sym typeface="Lora Italics"/>
                </a:rPr>
                <a:t>Цінність</a:t>
              </a:r>
              <a:r>
                <a:rPr lang="en-US" sz="3999" i="1" dirty="0">
                  <a:solidFill>
                    <a:srgbClr val="D12927"/>
                  </a:solidFill>
                  <a:latin typeface="Lora" pitchFamily="2" charset="0"/>
                  <a:ea typeface="Lora Italics"/>
                  <a:cs typeface="Lora Italics"/>
                  <a:sym typeface="Lora Italics"/>
                </a:rPr>
                <a:t> </a:t>
              </a:r>
              <a:r>
                <a:rPr lang="en-US" sz="3999" i="1" dirty="0" err="1">
                  <a:solidFill>
                    <a:srgbClr val="D12927"/>
                  </a:solidFill>
                  <a:latin typeface="Lora" pitchFamily="2" charset="0"/>
                  <a:ea typeface="Lora Italics"/>
                  <a:cs typeface="Lora Italics"/>
                  <a:sym typeface="Lora Italics"/>
                </a:rPr>
                <a:t>за</a:t>
              </a:r>
              <a:r>
                <a:rPr lang="en-US" sz="3999" i="1" dirty="0">
                  <a:solidFill>
                    <a:srgbClr val="D12927"/>
                  </a:solidFill>
                  <a:latin typeface="Lora" pitchFamily="2" charset="0"/>
                  <a:ea typeface="Lora Italics"/>
                  <a:cs typeface="Lora Italics"/>
                  <a:sym typeface="Lora Italics"/>
                </a:rPr>
                <a:t> </a:t>
              </a:r>
              <a:r>
                <a:rPr lang="en-US" sz="3999" i="1" dirty="0" err="1">
                  <a:solidFill>
                    <a:srgbClr val="D12927"/>
                  </a:solidFill>
                  <a:latin typeface="Lora" pitchFamily="2" charset="0"/>
                  <a:ea typeface="Lora Italics"/>
                  <a:cs typeface="Lora Italics"/>
                  <a:sym typeface="Lora Italics"/>
                </a:rPr>
                <a:t>витрачені</a:t>
              </a:r>
              <a:r>
                <a:rPr lang="en-US" sz="3999" i="1" dirty="0">
                  <a:solidFill>
                    <a:srgbClr val="D12927"/>
                  </a:solidFill>
                  <a:latin typeface="Lora" pitchFamily="2" charset="0"/>
                  <a:ea typeface="Lora Italics"/>
                  <a:cs typeface="Lora Italics"/>
                  <a:sym typeface="Lora Italics"/>
                </a:rPr>
                <a:t> </a:t>
              </a:r>
              <a:r>
                <a:rPr lang="en-US" sz="3999" i="1" dirty="0" err="1">
                  <a:solidFill>
                    <a:srgbClr val="D12927"/>
                  </a:solidFill>
                  <a:latin typeface="Lora" pitchFamily="2" charset="0"/>
                  <a:ea typeface="Lora Italics"/>
                  <a:cs typeface="Lora Italics"/>
                  <a:sym typeface="Lora Italics"/>
                </a:rPr>
                <a:t>кошти</a:t>
              </a:r>
              <a:endParaRPr lang="en-US" sz="3999" i="1" dirty="0">
                <a:solidFill>
                  <a:srgbClr val="D12927"/>
                </a:solidFill>
                <a:latin typeface="Lora" pitchFamily="2" charset="0"/>
                <a:ea typeface="Lora Italics"/>
                <a:cs typeface="Lora Italics"/>
                <a:sym typeface="Lora Italics"/>
              </a:endParaRPr>
            </a:p>
          </p:txBody>
        </p:sp>
      </p:grpSp>
    </p:spTree>
    <p:extLst>
      <p:ext uri="{BB962C8B-B14F-4D97-AF65-F5344CB8AC3E}">
        <p14:creationId xmlns:p14="http://schemas.microsoft.com/office/powerpoint/2010/main" val="3448076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CE3DB-35D0-AD60-D451-00F77845891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431D0DE-2273-1B65-C9C0-C8CAC4CE4AB2}"/>
              </a:ext>
            </a:extLst>
          </p:cNvPr>
          <p:cNvSpPr/>
          <p:nvPr/>
        </p:nvSpPr>
        <p:spPr>
          <a:xfrm rot="5400000" flipV="1">
            <a:off x="6257365" y="985382"/>
            <a:ext cx="5915457" cy="11267537"/>
          </a:xfrm>
          <a:custGeom>
            <a:avLst/>
            <a:gdLst/>
            <a:ahLst/>
            <a:cxnLst/>
            <a:rect l="l" t="t" r="r" b="b"/>
            <a:pathLst>
              <a:path w="5915457" h="11267537">
                <a:moveTo>
                  <a:pt x="0" y="11267536"/>
                </a:moveTo>
                <a:lnTo>
                  <a:pt x="5915457" y="11267536"/>
                </a:lnTo>
                <a:lnTo>
                  <a:pt x="5915457" y="0"/>
                </a:lnTo>
                <a:lnTo>
                  <a:pt x="0" y="0"/>
                </a:lnTo>
                <a:lnTo>
                  <a:pt x="0" y="11267536"/>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ru-UA"/>
          </a:p>
        </p:txBody>
      </p:sp>
      <p:sp>
        <p:nvSpPr>
          <p:cNvPr id="3" name="Freeform 3">
            <a:extLst>
              <a:ext uri="{FF2B5EF4-FFF2-40B4-BE49-F238E27FC236}">
                <a16:creationId xmlns:a16="http://schemas.microsoft.com/office/drawing/2014/main" id="{DE2F0FAB-DAB8-F0D9-D6F5-F033DF02A02B}"/>
              </a:ext>
            </a:extLst>
          </p:cNvPr>
          <p:cNvSpPr/>
          <p:nvPr/>
        </p:nvSpPr>
        <p:spPr>
          <a:xfrm>
            <a:off x="6859543" y="7245053"/>
            <a:ext cx="4927892" cy="4927892"/>
          </a:xfrm>
          <a:custGeom>
            <a:avLst/>
            <a:gdLst/>
            <a:ahLst/>
            <a:cxnLst/>
            <a:rect l="l" t="t" r="r" b="b"/>
            <a:pathLst>
              <a:path w="4927892" h="4927892">
                <a:moveTo>
                  <a:pt x="0" y="0"/>
                </a:moveTo>
                <a:lnTo>
                  <a:pt x="4927892" y="0"/>
                </a:lnTo>
                <a:lnTo>
                  <a:pt x="4927892" y="4927891"/>
                </a:lnTo>
                <a:lnTo>
                  <a:pt x="0" y="492789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ru-UA"/>
          </a:p>
        </p:txBody>
      </p:sp>
      <p:sp>
        <p:nvSpPr>
          <p:cNvPr id="4" name="Freeform 4">
            <a:extLst>
              <a:ext uri="{FF2B5EF4-FFF2-40B4-BE49-F238E27FC236}">
                <a16:creationId xmlns:a16="http://schemas.microsoft.com/office/drawing/2014/main" id="{B2754DD1-E0A7-9F47-DBC5-39C63BB28EFA}"/>
              </a:ext>
            </a:extLst>
          </p:cNvPr>
          <p:cNvSpPr/>
          <p:nvPr/>
        </p:nvSpPr>
        <p:spPr>
          <a:xfrm>
            <a:off x="5813135" y="5177207"/>
            <a:ext cx="1759905" cy="1759905"/>
          </a:xfrm>
          <a:custGeom>
            <a:avLst/>
            <a:gdLst/>
            <a:ahLst/>
            <a:cxnLst/>
            <a:rect l="l" t="t" r="r" b="b"/>
            <a:pathLst>
              <a:path w="1759905" h="1759905">
                <a:moveTo>
                  <a:pt x="0" y="0"/>
                </a:moveTo>
                <a:lnTo>
                  <a:pt x="1759905" y="0"/>
                </a:lnTo>
                <a:lnTo>
                  <a:pt x="1759905" y="1759904"/>
                </a:lnTo>
                <a:lnTo>
                  <a:pt x="0" y="17599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ru-UA"/>
          </a:p>
        </p:txBody>
      </p:sp>
      <p:sp>
        <p:nvSpPr>
          <p:cNvPr id="5" name="Freeform 5">
            <a:extLst>
              <a:ext uri="{FF2B5EF4-FFF2-40B4-BE49-F238E27FC236}">
                <a16:creationId xmlns:a16="http://schemas.microsoft.com/office/drawing/2014/main" id="{10873DF7-9435-3073-5144-3A69C45250D2}"/>
              </a:ext>
            </a:extLst>
          </p:cNvPr>
          <p:cNvSpPr/>
          <p:nvPr/>
        </p:nvSpPr>
        <p:spPr>
          <a:xfrm>
            <a:off x="10904454" y="5171150"/>
            <a:ext cx="1765961" cy="1765961"/>
          </a:xfrm>
          <a:custGeom>
            <a:avLst/>
            <a:gdLst/>
            <a:ahLst/>
            <a:cxnLst/>
            <a:rect l="l" t="t" r="r" b="b"/>
            <a:pathLst>
              <a:path w="1765961" h="1765961">
                <a:moveTo>
                  <a:pt x="0" y="0"/>
                </a:moveTo>
                <a:lnTo>
                  <a:pt x="1765961" y="0"/>
                </a:lnTo>
                <a:lnTo>
                  <a:pt x="1765961" y="1765961"/>
                </a:lnTo>
                <a:lnTo>
                  <a:pt x="0" y="176596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ru-UA"/>
          </a:p>
        </p:txBody>
      </p:sp>
      <p:sp>
        <p:nvSpPr>
          <p:cNvPr id="6" name="Freeform 6">
            <a:extLst>
              <a:ext uri="{FF2B5EF4-FFF2-40B4-BE49-F238E27FC236}">
                <a16:creationId xmlns:a16="http://schemas.microsoft.com/office/drawing/2014/main" id="{91D6988C-8F01-B815-6734-DA405C4E3B64}"/>
              </a:ext>
            </a:extLst>
          </p:cNvPr>
          <p:cNvSpPr/>
          <p:nvPr/>
        </p:nvSpPr>
        <p:spPr>
          <a:xfrm>
            <a:off x="12356294" y="7245053"/>
            <a:ext cx="2010970" cy="1922990"/>
          </a:xfrm>
          <a:custGeom>
            <a:avLst/>
            <a:gdLst/>
            <a:ahLst/>
            <a:cxnLst/>
            <a:rect l="l" t="t" r="r" b="b"/>
            <a:pathLst>
              <a:path w="2010970" h="1922990">
                <a:moveTo>
                  <a:pt x="0" y="0"/>
                </a:moveTo>
                <a:lnTo>
                  <a:pt x="2010970" y="0"/>
                </a:lnTo>
                <a:lnTo>
                  <a:pt x="2010970" y="1922990"/>
                </a:lnTo>
                <a:lnTo>
                  <a:pt x="0" y="192299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ru-UA"/>
          </a:p>
        </p:txBody>
      </p:sp>
      <p:sp>
        <p:nvSpPr>
          <p:cNvPr id="7" name="Freeform 7">
            <a:extLst>
              <a:ext uri="{FF2B5EF4-FFF2-40B4-BE49-F238E27FC236}">
                <a16:creationId xmlns:a16="http://schemas.microsoft.com/office/drawing/2014/main" id="{4EBAA799-DF7D-A9A3-D5DF-9957E42DC29E}"/>
              </a:ext>
            </a:extLst>
          </p:cNvPr>
          <p:cNvSpPr/>
          <p:nvPr/>
        </p:nvSpPr>
        <p:spPr>
          <a:xfrm>
            <a:off x="3934214" y="7508611"/>
            <a:ext cx="2342992" cy="1701598"/>
          </a:xfrm>
          <a:custGeom>
            <a:avLst/>
            <a:gdLst/>
            <a:ahLst/>
            <a:cxnLst/>
            <a:rect l="l" t="t" r="r" b="b"/>
            <a:pathLst>
              <a:path w="2342992" h="1701598">
                <a:moveTo>
                  <a:pt x="0" y="0"/>
                </a:moveTo>
                <a:lnTo>
                  <a:pt x="2342992" y="0"/>
                </a:lnTo>
                <a:lnTo>
                  <a:pt x="2342992" y="1701598"/>
                </a:lnTo>
                <a:lnTo>
                  <a:pt x="0" y="170159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ru-UA"/>
          </a:p>
        </p:txBody>
      </p:sp>
      <p:sp>
        <p:nvSpPr>
          <p:cNvPr id="8" name="Freeform 8">
            <a:extLst>
              <a:ext uri="{FF2B5EF4-FFF2-40B4-BE49-F238E27FC236}">
                <a16:creationId xmlns:a16="http://schemas.microsoft.com/office/drawing/2014/main" id="{5563371B-F616-889F-5C6A-CC96877154E5}"/>
              </a:ext>
            </a:extLst>
          </p:cNvPr>
          <p:cNvSpPr/>
          <p:nvPr/>
        </p:nvSpPr>
        <p:spPr>
          <a:xfrm>
            <a:off x="8249081" y="4233808"/>
            <a:ext cx="1979332" cy="2134051"/>
          </a:xfrm>
          <a:custGeom>
            <a:avLst/>
            <a:gdLst/>
            <a:ahLst/>
            <a:cxnLst/>
            <a:rect l="l" t="t" r="r" b="b"/>
            <a:pathLst>
              <a:path w="1979332" h="2134051">
                <a:moveTo>
                  <a:pt x="0" y="0"/>
                </a:moveTo>
                <a:lnTo>
                  <a:pt x="1979332" y="0"/>
                </a:lnTo>
                <a:lnTo>
                  <a:pt x="1979332" y="2134051"/>
                </a:lnTo>
                <a:lnTo>
                  <a:pt x="0" y="213405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ru-UA"/>
          </a:p>
        </p:txBody>
      </p:sp>
      <p:sp>
        <p:nvSpPr>
          <p:cNvPr id="9" name="TextBox 9">
            <a:extLst>
              <a:ext uri="{FF2B5EF4-FFF2-40B4-BE49-F238E27FC236}">
                <a16:creationId xmlns:a16="http://schemas.microsoft.com/office/drawing/2014/main" id="{FB70DD11-7DE8-CC95-6D21-C8D1C5AAFCFF}"/>
              </a:ext>
            </a:extLst>
          </p:cNvPr>
          <p:cNvSpPr txBox="1"/>
          <p:nvPr/>
        </p:nvSpPr>
        <p:spPr>
          <a:xfrm>
            <a:off x="553366" y="7660072"/>
            <a:ext cx="2798511" cy="1470670"/>
          </a:xfrm>
          <a:prstGeom prst="rect">
            <a:avLst/>
          </a:prstGeom>
        </p:spPr>
        <p:txBody>
          <a:bodyPr lIns="0" tIns="0" rIns="0" bIns="0" rtlCol="0" anchor="t">
            <a:spAutoFit/>
          </a:bodyPr>
          <a:lstStyle/>
          <a:p>
            <a:pPr algn="ctr">
              <a:lnSpc>
                <a:spcPts val="2939"/>
              </a:lnSpc>
              <a:spcBef>
                <a:spcPct val="0"/>
              </a:spcBef>
            </a:pPr>
            <a:r>
              <a:rPr lang="en-US" sz="2099">
                <a:solidFill>
                  <a:srgbClr val="000000"/>
                </a:solidFill>
                <a:latin typeface="Cormorant Garamond"/>
                <a:ea typeface="Cormorant Garamond"/>
                <a:cs typeface="Cormorant Garamond"/>
                <a:sym typeface="Cormorant Garamond"/>
              </a:rPr>
              <a:t>впровадження сучасних підходів у сфері енергоефективності та відновлюваних джерел. </a:t>
            </a:r>
          </a:p>
        </p:txBody>
      </p:sp>
      <p:sp>
        <p:nvSpPr>
          <p:cNvPr id="10" name="TextBox 10">
            <a:extLst>
              <a:ext uri="{FF2B5EF4-FFF2-40B4-BE49-F238E27FC236}">
                <a16:creationId xmlns:a16="http://schemas.microsoft.com/office/drawing/2014/main" id="{D9E1EE6E-70E1-77E8-1322-CC2843E98705}"/>
              </a:ext>
            </a:extLst>
          </p:cNvPr>
          <p:cNvSpPr txBox="1"/>
          <p:nvPr/>
        </p:nvSpPr>
        <p:spPr>
          <a:xfrm>
            <a:off x="553366" y="7197428"/>
            <a:ext cx="2798511" cy="423605"/>
          </a:xfrm>
          <a:prstGeom prst="rect">
            <a:avLst/>
          </a:prstGeom>
        </p:spPr>
        <p:txBody>
          <a:bodyPr lIns="0" tIns="0" rIns="0" bIns="0" rtlCol="0" anchor="t">
            <a:spAutoFit/>
          </a:bodyPr>
          <a:lstStyle/>
          <a:p>
            <a:pPr algn="r">
              <a:lnSpc>
                <a:spcPts val="3527"/>
              </a:lnSpc>
              <a:spcBef>
                <a:spcPct val="0"/>
              </a:spcBef>
            </a:pPr>
            <a:r>
              <a:rPr lang="en-US" sz="2519" b="1">
                <a:solidFill>
                  <a:srgbClr val="000000"/>
                </a:solidFill>
                <a:latin typeface="Cormorant Garamond Bold"/>
                <a:ea typeface="Cormorant Garamond Bold"/>
                <a:cs typeface="Cormorant Garamond Bold"/>
                <a:sym typeface="Cormorant Garamond Bold"/>
              </a:rPr>
              <a:t>Зелена енергетика</a:t>
            </a:r>
          </a:p>
        </p:txBody>
      </p:sp>
      <p:sp>
        <p:nvSpPr>
          <p:cNvPr id="11" name="TextBox 11">
            <a:extLst>
              <a:ext uri="{FF2B5EF4-FFF2-40B4-BE49-F238E27FC236}">
                <a16:creationId xmlns:a16="http://schemas.microsoft.com/office/drawing/2014/main" id="{5FCD8819-5295-67EC-3726-CF9B34E5274D}"/>
              </a:ext>
            </a:extLst>
          </p:cNvPr>
          <p:cNvSpPr txBox="1"/>
          <p:nvPr/>
        </p:nvSpPr>
        <p:spPr>
          <a:xfrm>
            <a:off x="7645187" y="8699766"/>
            <a:ext cx="3356603" cy="1384491"/>
          </a:xfrm>
          <a:prstGeom prst="rect">
            <a:avLst/>
          </a:prstGeom>
        </p:spPr>
        <p:txBody>
          <a:bodyPr lIns="0" tIns="0" rIns="0" bIns="0" rtlCol="0" anchor="t">
            <a:spAutoFit/>
          </a:bodyPr>
          <a:lstStyle/>
          <a:p>
            <a:pPr algn="ctr">
              <a:lnSpc>
                <a:spcPts val="3695"/>
              </a:lnSpc>
            </a:pPr>
            <a:r>
              <a:rPr lang="en-US" sz="3359" b="1">
                <a:solidFill>
                  <a:srgbClr val="FFFFFF"/>
                </a:solidFill>
                <a:latin typeface="Cormorant Garamond Bold"/>
                <a:ea typeface="Cormorant Garamond Bold"/>
                <a:cs typeface="Cormorant Garamond Bold"/>
                <a:sym typeface="Cormorant Garamond Bold"/>
              </a:rPr>
              <a:t>Innovation, Green Skills &amp; EU Standards</a:t>
            </a:r>
          </a:p>
        </p:txBody>
      </p:sp>
      <p:sp>
        <p:nvSpPr>
          <p:cNvPr id="12" name="TextBox 12">
            <a:extLst>
              <a:ext uri="{FF2B5EF4-FFF2-40B4-BE49-F238E27FC236}">
                <a16:creationId xmlns:a16="http://schemas.microsoft.com/office/drawing/2014/main" id="{699A2F5A-2872-155D-6B02-A43A7A8C9D1C}"/>
              </a:ext>
            </a:extLst>
          </p:cNvPr>
          <p:cNvSpPr txBox="1"/>
          <p:nvPr/>
        </p:nvSpPr>
        <p:spPr>
          <a:xfrm>
            <a:off x="2552133" y="4648827"/>
            <a:ext cx="2798511" cy="724730"/>
          </a:xfrm>
          <a:prstGeom prst="rect">
            <a:avLst/>
          </a:prstGeom>
        </p:spPr>
        <p:txBody>
          <a:bodyPr lIns="0" tIns="0" rIns="0" bIns="0" rtlCol="0" anchor="t">
            <a:spAutoFit/>
          </a:bodyPr>
          <a:lstStyle/>
          <a:p>
            <a:pPr algn="r">
              <a:lnSpc>
                <a:spcPts val="2939"/>
              </a:lnSpc>
              <a:spcBef>
                <a:spcPct val="0"/>
              </a:spcBef>
            </a:pPr>
            <a:r>
              <a:rPr lang="en-US" sz="2099">
                <a:solidFill>
                  <a:srgbClr val="000000"/>
                </a:solidFill>
                <a:latin typeface="Cormorant Garamond"/>
                <a:ea typeface="Cormorant Garamond"/>
                <a:cs typeface="Cormorant Garamond"/>
                <a:sym typeface="Cormorant Garamond"/>
              </a:rPr>
              <a:t>сучасне обладнання та технологіїтв для навчанн</a:t>
            </a:r>
          </a:p>
        </p:txBody>
      </p:sp>
      <p:sp>
        <p:nvSpPr>
          <p:cNvPr id="13" name="TextBox 13">
            <a:extLst>
              <a:ext uri="{FF2B5EF4-FFF2-40B4-BE49-F238E27FC236}">
                <a16:creationId xmlns:a16="http://schemas.microsoft.com/office/drawing/2014/main" id="{99D21CCA-B3C4-6219-FC2D-78F4394552D6}"/>
              </a:ext>
            </a:extLst>
          </p:cNvPr>
          <p:cNvSpPr txBox="1"/>
          <p:nvPr/>
        </p:nvSpPr>
        <p:spPr>
          <a:xfrm>
            <a:off x="2552133" y="4186183"/>
            <a:ext cx="2798511" cy="423605"/>
          </a:xfrm>
          <a:prstGeom prst="rect">
            <a:avLst/>
          </a:prstGeom>
        </p:spPr>
        <p:txBody>
          <a:bodyPr lIns="0" tIns="0" rIns="0" bIns="0" rtlCol="0" anchor="t">
            <a:spAutoFit/>
          </a:bodyPr>
          <a:lstStyle/>
          <a:p>
            <a:pPr algn="r">
              <a:lnSpc>
                <a:spcPts val="3527"/>
              </a:lnSpc>
              <a:spcBef>
                <a:spcPct val="0"/>
              </a:spcBef>
            </a:pPr>
            <a:r>
              <a:rPr lang="en-US" sz="2519" b="1">
                <a:solidFill>
                  <a:srgbClr val="000000"/>
                </a:solidFill>
                <a:latin typeface="Cormorant Garamond Bold"/>
                <a:ea typeface="Cormorant Garamond Bold"/>
                <a:cs typeface="Cormorant Garamond Bold"/>
                <a:sym typeface="Cormorant Garamond Bold"/>
              </a:rPr>
              <a:t>SТEM-лабораторії</a:t>
            </a:r>
          </a:p>
        </p:txBody>
      </p:sp>
      <p:sp>
        <p:nvSpPr>
          <p:cNvPr id="14" name="TextBox 14">
            <a:extLst>
              <a:ext uri="{FF2B5EF4-FFF2-40B4-BE49-F238E27FC236}">
                <a16:creationId xmlns:a16="http://schemas.microsoft.com/office/drawing/2014/main" id="{1B2CB122-DACE-1237-7214-7EA4AA122DAA}"/>
              </a:ext>
            </a:extLst>
          </p:cNvPr>
          <p:cNvSpPr txBox="1"/>
          <p:nvPr/>
        </p:nvSpPr>
        <p:spPr>
          <a:xfrm>
            <a:off x="7521023" y="2933017"/>
            <a:ext cx="3206606" cy="431304"/>
          </a:xfrm>
          <a:prstGeom prst="rect">
            <a:avLst/>
          </a:prstGeom>
        </p:spPr>
        <p:txBody>
          <a:bodyPr lIns="0" tIns="0" rIns="0" bIns="0" rtlCol="0" anchor="t">
            <a:spAutoFit/>
          </a:bodyPr>
          <a:lstStyle/>
          <a:p>
            <a:pPr algn="ctr">
              <a:lnSpc>
                <a:spcPts val="3527"/>
              </a:lnSpc>
              <a:spcBef>
                <a:spcPct val="0"/>
              </a:spcBef>
            </a:pPr>
            <a:r>
              <a:rPr lang="en-US" sz="2519" b="1" dirty="0" err="1">
                <a:solidFill>
                  <a:srgbClr val="000000"/>
                </a:solidFill>
                <a:latin typeface="Cormorant Garamond Bold"/>
                <a:ea typeface="Cormorant Garamond Bold"/>
                <a:cs typeface="Cormorant Garamond Bold"/>
                <a:sym typeface="Cormorant Garamond Bold"/>
              </a:rPr>
              <a:t>Циркулярна</a:t>
            </a:r>
            <a:r>
              <a:rPr lang="en-US" sz="2519" b="1" dirty="0">
                <a:solidFill>
                  <a:srgbClr val="000000"/>
                </a:solidFill>
                <a:latin typeface="Cormorant Garamond Bold"/>
                <a:ea typeface="Cormorant Garamond Bold"/>
                <a:cs typeface="Cormorant Garamond Bold"/>
                <a:sym typeface="Cormorant Garamond Bold"/>
              </a:rPr>
              <a:t> </a:t>
            </a:r>
            <a:r>
              <a:rPr lang="en-US" sz="2519" b="1" dirty="0" err="1">
                <a:solidFill>
                  <a:srgbClr val="000000"/>
                </a:solidFill>
                <a:latin typeface="Cormorant Garamond Bold"/>
                <a:ea typeface="Cormorant Garamond Bold"/>
                <a:cs typeface="Cormorant Garamond Bold"/>
                <a:sym typeface="Cormorant Garamond Bold"/>
              </a:rPr>
              <a:t>еконо</a:t>
            </a:r>
            <a:r>
              <a:rPr lang="uk-UA" sz="2519" b="1" dirty="0">
                <a:solidFill>
                  <a:srgbClr val="000000"/>
                </a:solidFill>
                <a:latin typeface="Cormorant Garamond Bold"/>
                <a:ea typeface="Cormorant Garamond Bold"/>
                <a:cs typeface="Cormorant Garamond Bold"/>
                <a:sym typeface="Cormorant Garamond Bold"/>
              </a:rPr>
              <a:t>мі</a:t>
            </a:r>
            <a:r>
              <a:rPr lang="en-US" sz="2519" b="1" dirty="0" err="1">
                <a:solidFill>
                  <a:srgbClr val="000000"/>
                </a:solidFill>
                <a:latin typeface="Cormorant Garamond Bold"/>
                <a:ea typeface="Cormorant Garamond Bold"/>
                <a:cs typeface="Cormorant Garamond Bold"/>
                <a:sym typeface="Cormorant Garamond Bold"/>
              </a:rPr>
              <a:t>ка</a:t>
            </a:r>
            <a:endParaRPr lang="en-US" sz="2519" b="1" dirty="0">
              <a:solidFill>
                <a:srgbClr val="000000"/>
              </a:solidFill>
              <a:latin typeface="Cormorant Garamond Bold"/>
              <a:ea typeface="Cormorant Garamond Bold"/>
              <a:cs typeface="Cormorant Garamond Bold"/>
              <a:sym typeface="Cormorant Garamond Bold"/>
            </a:endParaRPr>
          </a:p>
        </p:txBody>
      </p:sp>
      <p:sp>
        <p:nvSpPr>
          <p:cNvPr id="15" name="TextBox 15">
            <a:extLst>
              <a:ext uri="{FF2B5EF4-FFF2-40B4-BE49-F238E27FC236}">
                <a16:creationId xmlns:a16="http://schemas.microsoft.com/office/drawing/2014/main" id="{40C4DAA4-4960-ABA0-BA68-ED9F234DDD96}"/>
              </a:ext>
            </a:extLst>
          </p:cNvPr>
          <p:cNvSpPr txBox="1"/>
          <p:nvPr/>
        </p:nvSpPr>
        <p:spPr>
          <a:xfrm>
            <a:off x="12620155" y="4076441"/>
            <a:ext cx="2798511" cy="1099195"/>
          </a:xfrm>
          <a:prstGeom prst="rect">
            <a:avLst/>
          </a:prstGeom>
        </p:spPr>
        <p:txBody>
          <a:bodyPr lIns="0" tIns="0" rIns="0" bIns="0" rtlCol="0" anchor="t">
            <a:spAutoFit/>
          </a:bodyPr>
          <a:lstStyle/>
          <a:p>
            <a:pPr algn="ctr">
              <a:lnSpc>
                <a:spcPts val="2939"/>
              </a:lnSpc>
              <a:spcBef>
                <a:spcPct val="0"/>
              </a:spcBef>
            </a:pPr>
            <a:r>
              <a:rPr lang="en-US" sz="2099">
                <a:solidFill>
                  <a:srgbClr val="000000"/>
                </a:solidFill>
                <a:latin typeface="Cormorant Garamond"/>
                <a:ea typeface="Cormorant Garamond"/>
                <a:cs typeface="Cormorant Garamond"/>
                <a:sym typeface="Cormorant Garamond"/>
              </a:rPr>
              <a:t>“нові курси масажу” чи звичайні тренінги без доданої вартості</a:t>
            </a:r>
          </a:p>
        </p:txBody>
      </p:sp>
      <p:sp>
        <p:nvSpPr>
          <p:cNvPr id="16" name="TextBox 16">
            <a:extLst>
              <a:ext uri="{FF2B5EF4-FFF2-40B4-BE49-F238E27FC236}">
                <a16:creationId xmlns:a16="http://schemas.microsoft.com/office/drawing/2014/main" id="{966013D8-8792-2EA2-582A-3384426CF8B8}"/>
              </a:ext>
            </a:extLst>
          </p:cNvPr>
          <p:cNvSpPr txBox="1"/>
          <p:nvPr/>
        </p:nvSpPr>
        <p:spPr>
          <a:xfrm>
            <a:off x="12620155" y="3613797"/>
            <a:ext cx="2798511" cy="423605"/>
          </a:xfrm>
          <a:prstGeom prst="rect">
            <a:avLst/>
          </a:prstGeom>
        </p:spPr>
        <p:txBody>
          <a:bodyPr lIns="0" tIns="0" rIns="0" bIns="0" rtlCol="0" anchor="t">
            <a:spAutoFit/>
          </a:bodyPr>
          <a:lstStyle/>
          <a:p>
            <a:pPr algn="r">
              <a:lnSpc>
                <a:spcPts val="3527"/>
              </a:lnSpc>
              <a:spcBef>
                <a:spcPct val="0"/>
              </a:spcBef>
            </a:pPr>
            <a:r>
              <a:rPr lang="en-US" sz="2519" b="1">
                <a:solidFill>
                  <a:srgbClr val="000000"/>
                </a:solidFill>
                <a:latin typeface="Cormorant Garamond Bold"/>
                <a:ea typeface="Cormorant Garamond Bold"/>
                <a:cs typeface="Cormorant Garamond Bold"/>
                <a:sym typeface="Cormorant Garamond Bold"/>
              </a:rPr>
              <a:t>Що НЕ є інновацією</a:t>
            </a:r>
          </a:p>
        </p:txBody>
      </p:sp>
      <p:sp>
        <p:nvSpPr>
          <p:cNvPr id="17" name="TextBox 17">
            <a:extLst>
              <a:ext uri="{FF2B5EF4-FFF2-40B4-BE49-F238E27FC236}">
                <a16:creationId xmlns:a16="http://schemas.microsoft.com/office/drawing/2014/main" id="{5D2E017F-2230-916B-E236-E90DCAFA1108}"/>
              </a:ext>
            </a:extLst>
          </p:cNvPr>
          <p:cNvSpPr txBox="1"/>
          <p:nvPr/>
        </p:nvSpPr>
        <p:spPr>
          <a:xfrm>
            <a:off x="14936123" y="7352131"/>
            <a:ext cx="2798511" cy="1843069"/>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Cormorant Garamond"/>
                <a:ea typeface="Cormorant Garamond"/>
                <a:cs typeface="Cormorant Garamond"/>
                <a:sym typeface="Cormorant Garamond"/>
              </a:rPr>
              <a:t>інновація</a:t>
            </a:r>
            <a:r>
              <a:rPr lang="en-US" sz="2099" dirty="0">
                <a:solidFill>
                  <a:srgbClr val="000000"/>
                </a:solidFill>
                <a:latin typeface="Cormorant Garamond"/>
                <a:ea typeface="Cormorant Garamond"/>
                <a:cs typeface="Cormorant Garamond"/>
                <a:sym typeface="Cormorant Garamond"/>
              </a:rPr>
              <a:t> = </a:t>
            </a:r>
            <a:r>
              <a:rPr lang="en-US" sz="2099" dirty="0" err="1">
                <a:solidFill>
                  <a:srgbClr val="000000"/>
                </a:solidFill>
                <a:latin typeface="Cormorant Garamond"/>
                <a:ea typeface="Cormorant Garamond"/>
                <a:cs typeface="Cormorant Garamond"/>
                <a:sym typeface="Cormorant Garamond"/>
              </a:rPr>
              <a:t>нові</a:t>
            </a:r>
            <a:r>
              <a:rPr lang="en-US" sz="2099" dirty="0">
                <a:solidFill>
                  <a:srgbClr val="000000"/>
                </a:solidFill>
                <a:latin typeface="Cormorant Garamond"/>
                <a:ea typeface="Cormorant Garamond"/>
                <a:cs typeface="Cormorant Garamond"/>
                <a:sym typeface="Cormorant Garamond"/>
              </a:rPr>
              <a:t> </a:t>
            </a:r>
            <a:r>
              <a:rPr lang="en-US" sz="2099" dirty="0" err="1">
                <a:solidFill>
                  <a:srgbClr val="000000"/>
                </a:solidFill>
                <a:latin typeface="Cormorant Garamond"/>
                <a:ea typeface="Cormorant Garamond"/>
                <a:cs typeface="Cormorant Garamond"/>
                <a:sym typeface="Cormorant Garamond"/>
              </a:rPr>
              <a:t>методики</a:t>
            </a:r>
            <a:r>
              <a:rPr lang="en-US" sz="2099" dirty="0">
                <a:solidFill>
                  <a:srgbClr val="000000"/>
                </a:solidFill>
                <a:latin typeface="Cormorant Garamond"/>
                <a:ea typeface="Cormorant Garamond"/>
                <a:cs typeface="Cormorant Garamond"/>
                <a:sym typeface="Cormorant Garamond"/>
              </a:rPr>
              <a:t>, </a:t>
            </a:r>
            <a:r>
              <a:rPr lang="en-US" sz="2099" dirty="0" err="1">
                <a:solidFill>
                  <a:srgbClr val="000000"/>
                </a:solidFill>
                <a:latin typeface="Cormorant Garamond"/>
                <a:ea typeface="Cormorant Garamond"/>
                <a:cs typeface="Cormorant Garamond"/>
                <a:sym typeface="Cormorant Garamond"/>
              </a:rPr>
              <a:t>сучасне</a:t>
            </a:r>
            <a:r>
              <a:rPr lang="en-US" sz="2099" dirty="0">
                <a:solidFill>
                  <a:srgbClr val="000000"/>
                </a:solidFill>
                <a:latin typeface="Cormorant Garamond"/>
                <a:ea typeface="Cormorant Garamond"/>
                <a:cs typeface="Cormorant Garamond"/>
                <a:sym typeface="Cormorant Garamond"/>
              </a:rPr>
              <a:t> </a:t>
            </a:r>
            <a:r>
              <a:rPr lang="en-US" sz="2099" dirty="0" err="1">
                <a:solidFill>
                  <a:srgbClr val="000000"/>
                </a:solidFill>
                <a:latin typeface="Cormorant Garamond"/>
                <a:ea typeface="Cormorant Garamond"/>
                <a:cs typeface="Cormorant Garamond"/>
                <a:sym typeface="Cormorant Garamond"/>
              </a:rPr>
              <a:t>обладнання</a:t>
            </a:r>
            <a:r>
              <a:rPr lang="en-US" sz="2099" dirty="0">
                <a:solidFill>
                  <a:srgbClr val="000000"/>
                </a:solidFill>
                <a:latin typeface="Cormorant Garamond"/>
                <a:ea typeface="Cormorant Garamond"/>
                <a:cs typeface="Cormorant Garamond"/>
                <a:sym typeface="Cormorant Garamond"/>
              </a:rPr>
              <a:t>, </a:t>
            </a:r>
            <a:r>
              <a:rPr lang="en-US" sz="2099" dirty="0" err="1">
                <a:solidFill>
                  <a:srgbClr val="000000"/>
                </a:solidFill>
                <a:latin typeface="Cormorant Garamond"/>
                <a:ea typeface="Cormorant Garamond"/>
                <a:cs typeface="Cormorant Garamond"/>
                <a:sym typeface="Cormorant Garamond"/>
              </a:rPr>
              <a:t>інтеграція</a:t>
            </a:r>
            <a:r>
              <a:rPr lang="en-US" sz="2099" dirty="0">
                <a:solidFill>
                  <a:srgbClr val="000000"/>
                </a:solidFill>
                <a:latin typeface="Cormorant Garamond"/>
                <a:ea typeface="Cormorant Garamond"/>
                <a:cs typeface="Cormorant Garamond"/>
                <a:sym typeface="Cormorant Garamond"/>
              </a:rPr>
              <a:t> </a:t>
            </a:r>
            <a:r>
              <a:rPr lang="en-US" sz="2099" dirty="0" err="1">
                <a:solidFill>
                  <a:srgbClr val="000000"/>
                </a:solidFill>
                <a:latin typeface="Cormorant Garamond"/>
                <a:ea typeface="Cormorant Garamond"/>
                <a:cs typeface="Cormorant Garamond"/>
                <a:sym typeface="Cormorant Garamond"/>
              </a:rPr>
              <a:t>цифрових</a:t>
            </a:r>
            <a:r>
              <a:rPr lang="en-US" sz="2099" dirty="0">
                <a:solidFill>
                  <a:srgbClr val="000000"/>
                </a:solidFill>
                <a:latin typeface="Cormorant Garamond"/>
                <a:ea typeface="Cormorant Garamond"/>
                <a:cs typeface="Cormorant Garamond"/>
                <a:sym typeface="Cormorant Garamond"/>
              </a:rPr>
              <a:t> і “</a:t>
            </a:r>
            <a:r>
              <a:rPr lang="en-US" sz="2099" dirty="0" err="1">
                <a:solidFill>
                  <a:srgbClr val="000000"/>
                </a:solidFill>
                <a:latin typeface="Cormorant Garamond"/>
                <a:ea typeface="Cormorant Garamond"/>
                <a:cs typeface="Cormorant Garamond"/>
                <a:sym typeface="Cormorant Garamond"/>
              </a:rPr>
              <a:t>зелених</a:t>
            </a:r>
            <a:r>
              <a:rPr lang="en-US" sz="2099" dirty="0">
                <a:solidFill>
                  <a:srgbClr val="000000"/>
                </a:solidFill>
                <a:latin typeface="Cormorant Garamond"/>
                <a:ea typeface="Cormorant Garamond"/>
                <a:cs typeface="Cormorant Garamond"/>
                <a:sym typeface="Cormorant Garamond"/>
              </a:rPr>
              <a:t>”</a:t>
            </a:r>
            <a:r>
              <a:rPr lang="uk-UA" sz="2099" dirty="0">
                <a:solidFill>
                  <a:srgbClr val="000000"/>
                </a:solidFill>
                <a:latin typeface="Cormorant Garamond"/>
                <a:ea typeface="Cormorant Garamond"/>
                <a:cs typeface="Cormorant Garamond"/>
                <a:sym typeface="Cormorant Garamond"/>
              </a:rPr>
              <a:t> рішень</a:t>
            </a:r>
            <a:endParaRPr lang="en-US" sz="2099" dirty="0">
              <a:solidFill>
                <a:srgbClr val="000000"/>
              </a:solidFill>
              <a:latin typeface="Cormorant Garamond"/>
              <a:ea typeface="Cormorant Garamond"/>
              <a:cs typeface="Cormorant Garamond"/>
              <a:sym typeface="Cormorant Garamond"/>
            </a:endParaRPr>
          </a:p>
        </p:txBody>
      </p:sp>
      <p:sp>
        <p:nvSpPr>
          <p:cNvPr id="18" name="TextBox 18">
            <a:extLst>
              <a:ext uri="{FF2B5EF4-FFF2-40B4-BE49-F238E27FC236}">
                <a16:creationId xmlns:a16="http://schemas.microsoft.com/office/drawing/2014/main" id="{3BF31677-871E-E4DC-1679-3E111EE48ACD}"/>
              </a:ext>
            </a:extLst>
          </p:cNvPr>
          <p:cNvSpPr txBox="1"/>
          <p:nvPr/>
        </p:nvSpPr>
        <p:spPr>
          <a:xfrm>
            <a:off x="14936123" y="6889486"/>
            <a:ext cx="2798511" cy="423605"/>
          </a:xfrm>
          <a:prstGeom prst="rect">
            <a:avLst/>
          </a:prstGeom>
        </p:spPr>
        <p:txBody>
          <a:bodyPr lIns="0" tIns="0" rIns="0" bIns="0" rtlCol="0" anchor="t">
            <a:spAutoFit/>
          </a:bodyPr>
          <a:lstStyle/>
          <a:p>
            <a:pPr algn="r">
              <a:lnSpc>
                <a:spcPts val="3527"/>
              </a:lnSpc>
              <a:spcBef>
                <a:spcPct val="0"/>
              </a:spcBef>
            </a:pPr>
            <a:r>
              <a:rPr lang="en-US" sz="2519" b="1">
                <a:solidFill>
                  <a:srgbClr val="000000"/>
                </a:solidFill>
                <a:latin typeface="Cormorant Garamond Bold"/>
                <a:ea typeface="Cormorant Garamond Bold"/>
                <a:cs typeface="Cormorant Garamond Bold"/>
                <a:sym typeface="Cormorant Garamond Bold"/>
              </a:rPr>
              <a:t>Очікуваний підхід</a:t>
            </a:r>
          </a:p>
        </p:txBody>
      </p:sp>
      <p:sp>
        <p:nvSpPr>
          <p:cNvPr id="19" name="TextBox 19">
            <a:extLst>
              <a:ext uri="{FF2B5EF4-FFF2-40B4-BE49-F238E27FC236}">
                <a16:creationId xmlns:a16="http://schemas.microsoft.com/office/drawing/2014/main" id="{FA53273B-F304-0255-C581-9E6AB5569DBF}"/>
              </a:ext>
            </a:extLst>
          </p:cNvPr>
          <p:cNvSpPr txBox="1"/>
          <p:nvPr/>
        </p:nvSpPr>
        <p:spPr>
          <a:xfrm>
            <a:off x="1104087" y="948937"/>
            <a:ext cx="18248652" cy="967060"/>
          </a:xfrm>
          <a:prstGeom prst="rect">
            <a:avLst/>
          </a:prstGeom>
        </p:spPr>
        <p:txBody>
          <a:bodyPr lIns="0" tIns="0" rIns="0" bIns="0" rtlCol="0" anchor="t">
            <a:spAutoFit/>
          </a:bodyPr>
          <a:lstStyle/>
          <a:p>
            <a:pPr algn="ctr">
              <a:lnSpc>
                <a:spcPts val="8039"/>
              </a:lnSpc>
            </a:pPr>
            <a:r>
              <a:rPr lang="en-US" sz="6200" b="1" dirty="0">
                <a:solidFill>
                  <a:srgbClr val="D12927"/>
                </a:solidFill>
                <a:latin typeface="Lora Bold"/>
                <a:ea typeface="Lora Bold"/>
                <a:cs typeface="Lora Bold"/>
                <a:sym typeface="Lora Bold"/>
              </a:rPr>
              <a:t>Innovation, Green Skills &amp; EU Standards</a:t>
            </a:r>
          </a:p>
        </p:txBody>
      </p:sp>
    </p:spTree>
    <p:extLst>
      <p:ext uri="{BB962C8B-B14F-4D97-AF65-F5344CB8AC3E}">
        <p14:creationId xmlns:p14="http://schemas.microsoft.com/office/powerpoint/2010/main" val="3179802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B0574-13E8-C899-34CD-1A96D928C56D}"/>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D6DE35F4-FD28-55E8-CF21-B4D61CB3B6A6}"/>
              </a:ext>
            </a:extLst>
          </p:cNvPr>
          <p:cNvSpPr txBox="1"/>
          <p:nvPr/>
        </p:nvSpPr>
        <p:spPr>
          <a:xfrm>
            <a:off x="2286000" y="529384"/>
            <a:ext cx="15732708" cy="1758110"/>
          </a:xfrm>
          <a:prstGeom prst="rect">
            <a:avLst/>
          </a:prstGeom>
        </p:spPr>
        <p:txBody>
          <a:bodyPr wrap="square" lIns="0" tIns="0" rIns="0" bIns="0" rtlCol="0" anchor="t">
            <a:spAutoFit/>
          </a:bodyPr>
          <a:lstStyle/>
          <a:p>
            <a:pPr algn="ctr">
              <a:lnSpc>
                <a:spcPts val="7090"/>
              </a:lnSpc>
            </a:pPr>
            <a:r>
              <a:rPr lang="en-US" sz="5000" b="1" dirty="0">
                <a:solidFill>
                  <a:srgbClr val="D12927"/>
                </a:solidFill>
                <a:latin typeface="Lora Bold"/>
                <a:ea typeface="Lora Bold"/>
                <a:cs typeface="Lora Bold"/>
                <a:sym typeface="Lora Bold"/>
              </a:rPr>
              <a:t>STEM = </a:t>
            </a:r>
          </a:p>
          <a:p>
            <a:pPr algn="ctr">
              <a:lnSpc>
                <a:spcPts val="7090"/>
              </a:lnSpc>
            </a:pPr>
            <a:r>
              <a:rPr lang="en-US" sz="5000" b="1" dirty="0">
                <a:solidFill>
                  <a:srgbClr val="D12927"/>
                </a:solidFill>
                <a:latin typeface="Lora Bold"/>
                <a:ea typeface="Lora Bold"/>
                <a:cs typeface="Lora Bold"/>
                <a:sym typeface="Lora Bold"/>
              </a:rPr>
              <a:t>Science, Technology, Engineering, Mathematics</a:t>
            </a:r>
          </a:p>
        </p:txBody>
      </p:sp>
      <p:sp>
        <p:nvSpPr>
          <p:cNvPr id="3" name="TextBox 3">
            <a:extLst>
              <a:ext uri="{FF2B5EF4-FFF2-40B4-BE49-F238E27FC236}">
                <a16:creationId xmlns:a16="http://schemas.microsoft.com/office/drawing/2014/main" id="{8226C054-8DB9-8926-545E-42AD6585E622}"/>
              </a:ext>
            </a:extLst>
          </p:cNvPr>
          <p:cNvSpPr txBox="1"/>
          <p:nvPr/>
        </p:nvSpPr>
        <p:spPr>
          <a:xfrm>
            <a:off x="417722" y="2568149"/>
            <a:ext cx="11398862" cy="976630"/>
          </a:xfrm>
          <a:prstGeom prst="rect">
            <a:avLst/>
          </a:prstGeom>
        </p:spPr>
        <p:txBody>
          <a:bodyPr lIns="0" tIns="0" rIns="0" bIns="0" rtlCol="0" anchor="t">
            <a:spAutoFit/>
          </a:bodyPr>
          <a:lstStyle/>
          <a:p>
            <a:pPr algn="ctr">
              <a:lnSpc>
                <a:spcPts val="3919"/>
              </a:lnSpc>
            </a:pPr>
            <a:r>
              <a:rPr lang="en-US" sz="2799" i="1" dirty="0">
                <a:solidFill>
                  <a:srgbClr val="000000"/>
                </a:solidFill>
                <a:latin typeface="Cormorant Garamond Italics"/>
                <a:ea typeface="Cormorant Garamond Italics"/>
                <a:cs typeface="Cormorant Garamond Italics"/>
                <a:sym typeface="Cormorant Garamond Italics"/>
              </a:rPr>
              <a:t>STEM-</a:t>
            </a:r>
            <a:r>
              <a:rPr lang="en-US" sz="2799" i="1" dirty="0" err="1">
                <a:solidFill>
                  <a:srgbClr val="000000"/>
                </a:solidFill>
                <a:latin typeface="Cormorant Garamond Italics"/>
                <a:ea typeface="Cormorant Garamond Italics"/>
                <a:cs typeface="Cormorant Garamond Italics"/>
                <a:sym typeface="Cormorant Garamond Italics"/>
              </a:rPr>
              <a:t>лабораторія</a:t>
            </a:r>
            <a:r>
              <a:rPr lang="en-US" sz="2799" i="1" dirty="0">
                <a:solidFill>
                  <a:srgbClr val="000000"/>
                </a:solidFill>
                <a:latin typeface="Cormorant Garamond Italics"/>
                <a:ea typeface="Cormorant Garamond Italics"/>
                <a:cs typeface="Cormorant Garamond Italics"/>
                <a:sym typeface="Cormorant Garamond Italics"/>
              </a:rPr>
              <a:t> — </a:t>
            </a:r>
            <a:r>
              <a:rPr lang="en-US" sz="2799" i="1" dirty="0" err="1">
                <a:solidFill>
                  <a:srgbClr val="000000"/>
                </a:solidFill>
                <a:latin typeface="Cormorant Garamond Italics"/>
                <a:ea typeface="Cormorant Garamond Italics"/>
                <a:cs typeface="Cormorant Garamond Italics"/>
                <a:sym typeface="Cormorant Garamond Italics"/>
              </a:rPr>
              <a:t>це</a:t>
            </a:r>
            <a:r>
              <a:rPr lang="en-US" sz="2799" i="1" dirty="0">
                <a:solidFill>
                  <a:srgbClr val="000000"/>
                </a:solidFill>
                <a:latin typeface="Cormorant Garamond Italics"/>
                <a:ea typeface="Cormorant Garamond Italics"/>
                <a:cs typeface="Cormorant Garamond Italics"/>
                <a:sym typeface="Cormorant Garamond Italics"/>
              </a:rPr>
              <a:t> </a:t>
            </a:r>
            <a:r>
              <a:rPr lang="en-US" sz="2799" i="1" dirty="0" err="1">
                <a:solidFill>
                  <a:srgbClr val="000000"/>
                </a:solidFill>
                <a:latin typeface="Cormorant Garamond Italics"/>
                <a:ea typeface="Cormorant Garamond Italics"/>
                <a:cs typeface="Cormorant Garamond Italics"/>
                <a:sym typeface="Cormorant Garamond Italics"/>
              </a:rPr>
              <a:t>сучасний</a:t>
            </a:r>
            <a:r>
              <a:rPr lang="en-US" sz="2799" i="1" dirty="0">
                <a:solidFill>
                  <a:srgbClr val="000000"/>
                </a:solidFill>
                <a:latin typeface="Cormorant Garamond Italics"/>
                <a:ea typeface="Cormorant Garamond Italics"/>
                <a:cs typeface="Cormorant Garamond Italics"/>
                <a:sym typeface="Cormorant Garamond Italics"/>
              </a:rPr>
              <a:t> </a:t>
            </a:r>
            <a:r>
              <a:rPr lang="en-US" sz="2799" i="1" dirty="0" err="1">
                <a:solidFill>
                  <a:srgbClr val="000000"/>
                </a:solidFill>
                <a:latin typeface="Cormorant Garamond Italics"/>
                <a:ea typeface="Cormorant Garamond Italics"/>
                <a:cs typeface="Cormorant Garamond Italics"/>
                <a:sym typeface="Cormorant Garamond Italics"/>
              </a:rPr>
              <a:t>навчальний</a:t>
            </a:r>
            <a:r>
              <a:rPr lang="en-US" sz="2799" i="1" dirty="0">
                <a:solidFill>
                  <a:srgbClr val="000000"/>
                </a:solidFill>
                <a:latin typeface="Cormorant Garamond Italics"/>
                <a:ea typeface="Cormorant Garamond Italics"/>
                <a:cs typeface="Cormorant Garamond Italics"/>
                <a:sym typeface="Cormorant Garamond Italics"/>
              </a:rPr>
              <a:t> </a:t>
            </a:r>
            <a:r>
              <a:rPr lang="en-US" sz="2799" i="1" dirty="0" err="1">
                <a:solidFill>
                  <a:srgbClr val="000000"/>
                </a:solidFill>
                <a:latin typeface="Cormorant Garamond Italics"/>
                <a:ea typeface="Cormorant Garamond Italics"/>
                <a:cs typeface="Cormorant Garamond Italics"/>
                <a:sym typeface="Cormorant Garamond Italics"/>
              </a:rPr>
              <a:t>простір</a:t>
            </a:r>
            <a:r>
              <a:rPr lang="en-US" sz="2799" i="1" dirty="0">
                <a:solidFill>
                  <a:srgbClr val="000000"/>
                </a:solidFill>
                <a:latin typeface="Cormorant Garamond Italics"/>
                <a:ea typeface="Cormorant Garamond Italics"/>
                <a:cs typeface="Cormorant Garamond Italics"/>
                <a:sym typeface="Cormorant Garamond Italics"/>
              </a:rPr>
              <a:t>, </a:t>
            </a:r>
            <a:r>
              <a:rPr lang="en-US" sz="2799" i="1" dirty="0" err="1">
                <a:solidFill>
                  <a:srgbClr val="000000"/>
                </a:solidFill>
                <a:latin typeface="Cormorant Garamond Italics"/>
                <a:ea typeface="Cormorant Garamond Italics"/>
                <a:cs typeface="Cormorant Garamond Italics"/>
                <a:sym typeface="Cormorant Garamond Italics"/>
              </a:rPr>
              <a:t>обладнаний</a:t>
            </a:r>
            <a:r>
              <a:rPr lang="en-US" sz="2799" i="1" dirty="0">
                <a:solidFill>
                  <a:srgbClr val="000000"/>
                </a:solidFill>
                <a:latin typeface="Cormorant Garamond Italics"/>
                <a:ea typeface="Cormorant Garamond Italics"/>
                <a:cs typeface="Cormorant Garamond Italics"/>
                <a:sym typeface="Cormorant Garamond Italics"/>
              </a:rPr>
              <a:t> </a:t>
            </a:r>
            <a:r>
              <a:rPr lang="en-US" sz="2799" i="1" dirty="0" err="1">
                <a:solidFill>
                  <a:srgbClr val="000000"/>
                </a:solidFill>
                <a:latin typeface="Cormorant Garamond Italics"/>
                <a:ea typeface="Cormorant Garamond Italics"/>
                <a:cs typeface="Cormorant Garamond Italics"/>
                <a:sym typeface="Cormorant Garamond Italics"/>
              </a:rPr>
              <a:t>для</a:t>
            </a:r>
            <a:r>
              <a:rPr lang="en-US" sz="2799" i="1" dirty="0">
                <a:solidFill>
                  <a:srgbClr val="000000"/>
                </a:solidFill>
                <a:latin typeface="Cormorant Garamond Italics"/>
                <a:ea typeface="Cormorant Garamond Italics"/>
                <a:cs typeface="Cormorant Garamond Italics"/>
                <a:sym typeface="Cormorant Garamond Italics"/>
              </a:rPr>
              <a:t> </a:t>
            </a:r>
            <a:r>
              <a:rPr lang="en-US" sz="2799" i="1" dirty="0" err="1">
                <a:solidFill>
                  <a:srgbClr val="000000"/>
                </a:solidFill>
                <a:latin typeface="Cormorant Garamond Italics"/>
                <a:ea typeface="Cormorant Garamond Italics"/>
                <a:cs typeface="Cormorant Garamond Italics"/>
                <a:sym typeface="Cormorant Garamond Italics"/>
              </a:rPr>
              <a:t>проведення</a:t>
            </a:r>
            <a:r>
              <a:rPr lang="en-US" sz="2799" i="1" dirty="0">
                <a:solidFill>
                  <a:srgbClr val="000000"/>
                </a:solidFill>
                <a:latin typeface="Cormorant Garamond Italics"/>
                <a:ea typeface="Cormorant Garamond Italics"/>
                <a:cs typeface="Cormorant Garamond Italics"/>
                <a:sym typeface="Cormorant Garamond Italics"/>
              </a:rPr>
              <a:t> </a:t>
            </a:r>
            <a:r>
              <a:rPr lang="en-US" sz="2799" i="1" dirty="0" err="1">
                <a:solidFill>
                  <a:srgbClr val="000000"/>
                </a:solidFill>
                <a:latin typeface="Cormorant Garamond Italics"/>
                <a:ea typeface="Cormorant Garamond Italics"/>
                <a:cs typeface="Cormorant Garamond Italics"/>
                <a:sym typeface="Cormorant Garamond Italics"/>
              </a:rPr>
              <a:t>практичних</a:t>
            </a:r>
            <a:r>
              <a:rPr lang="en-US" sz="2799" i="1" dirty="0">
                <a:solidFill>
                  <a:srgbClr val="000000"/>
                </a:solidFill>
                <a:latin typeface="Cormorant Garamond Italics"/>
                <a:ea typeface="Cormorant Garamond Italics"/>
                <a:cs typeface="Cormorant Garamond Italics"/>
                <a:sym typeface="Cormorant Garamond Italics"/>
              </a:rPr>
              <a:t> </a:t>
            </a:r>
            <a:r>
              <a:rPr lang="en-US" sz="2799" i="1" dirty="0" err="1">
                <a:solidFill>
                  <a:srgbClr val="000000"/>
                </a:solidFill>
                <a:latin typeface="Cormorant Garamond Italics"/>
                <a:ea typeface="Cormorant Garamond Italics"/>
                <a:cs typeface="Cormorant Garamond Italics"/>
                <a:sym typeface="Cormorant Garamond Italics"/>
              </a:rPr>
              <a:t>занять</a:t>
            </a:r>
            <a:r>
              <a:rPr lang="en-US" sz="2799" i="1" dirty="0">
                <a:solidFill>
                  <a:srgbClr val="000000"/>
                </a:solidFill>
                <a:latin typeface="Cormorant Garamond Italics"/>
                <a:ea typeface="Cormorant Garamond Italics"/>
                <a:cs typeface="Cormorant Garamond Italics"/>
                <a:sym typeface="Cormorant Garamond Italics"/>
              </a:rPr>
              <a:t> </a:t>
            </a:r>
            <a:r>
              <a:rPr lang="en-US" sz="2799" i="1" dirty="0" err="1">
                <a:solidFill>
                  <a:srgbClr val="000000"/>
                </a:solidFill>
                <a:latin typeface="Cormorant Garamond Italics"/>
                <a:ea typeface="Cormorant Garamond Italics"/>
                <a:cs typeface="Cormorant Garamond Italics"/>
                <a:sym typeface="Cormorant Garamond Italics"/>
              </a:rPr>
              <a:t>і</a:t>
            </a:r>
            <a:r>
              <a:rPr lang="en-US" sz="2799" i="1" dirty="0">
                <a:solidFill>
                  <a:srgbClr val="000000"/>
                </a:solidFill>
                <a:latin typeface="Cormorant Garamond Italics"/>
                <a:ea typeface="Cormorant Garamond Italics"/>
                <a:cs typeface="Cormorant Garamond Italics"/>
                <a:sym typeface="Cormorant Garamond Italics"/>
              </a:rPr>
              <a:t> </a:t>
            </a:r>
            <a:r>
              <a:rPr lang="en-US" sz="2799" i="1" dirty="0" err="1">
                <a:solidFill>
                  <a:srgbClr val="000000"/>
                </a:solidFill>
                <a:latin typeface="Cormorant Garamond Italics"/>
                <a:ea typeface="Cormorant Garamond Italics"/>
                <a:cs typeface="Cormorant Garamond Italics"/>
                <a:sym typeface="Cormorant Garamond Italics"/>
              </a:rPr>
              <a:t>проєктної</a:t>
            </a:r>
            <a:r>
              <a:rPr lang="en-US" sz="2799" i="1" dirty="0">
                <a:solidFill>
                  <a:srgbClr val="000000"/>
                </a:solidFill>
                <a:latin typeface="Cormorant Garamond Italics"/>
                <a:ea typeface="Cormorant Garamond Italics"/>
                <a:cs typeface="Cormorant Garamond Italics"/>
                <a:sym typeface="Cormorant Garamond Italics"/>
              </a:rPr>
              <a:t> </a:t>
            </a:r>
            <a:r>
              <a:rPr lang="en-US" sz="2799" i="1" dirty="0" err="1">
                <a:solidFill>
                  <a:srgbClr val="000000"/>
                </a:solidFill>
                <a:latin typeface="Cormorant Garamond Italics"/>
                <a:ea typeface="Cormorant Garamond Italics"/>
                <a:cs typeface="Cormorant Garamond Italics"/>
                <a:sym typeface="Cormorant Garamond Italics"/>
              </a:rPr>
              <a:t>роботи</a:t>
            </a:r>
            <a:r>
              <a:rPr lang="en-US" sz="2799" i="1" dirty="0">
                <a:solidFill>
                  <a:srgbClr val="000000"/>
                </a:solidFill>
                <a:latin typeface="Cormorant Garamond Italics"/>
                <a:ea typeface="Cormorant Garamond Italics"/>
                <a:cs typeface="Cormorant Garamond Italics"/>
                <a:sym typeface="Cormorant Garamond Italics"/>
              </a:rPr>
              <a:t> </a:t>
            </a:r>
            <a:r>
              <a:rPr lang="en-US" sz="2799" i="1" dirty="0" err="1">
                <a:solidFill>
                  <a:srgbClr val="000000"/>
                </a:solidFill>
                <a:latin typeface="Cormorant Garamond Italics"/>
                <a:ea typeface="Cormorant Garamond Italics"/>
                <a:cs typeface="Cormorant Garamond Italics"/>
                <a:sym typeface="Cormorant Garamond Italics"/>
              </a:rPr>
              <a:t>учнів</a:t>
            </a:r>
            <a:r>
              <a:rPr lang="en-US" sz="2799" i="1" dirty="0">
                <a:solidFill>
                  <a:srgbClr val="000000"/>
                </a:solidFill>
                <a:latin typeface="Cormorant Garamond Italics"/>
                <a:ea typeface="Cormorant Garamond Italics"/>
                <a:cs typeface="Cormorant Garamond Italics"/>
                <a:sym typeface="Cormorant Garamond Italics"/>
              </a:rPr>
              <a:t> </a:t>
            </a:r>
            <a:r>
              <a:rPr lang="en-US" sz="2799" i="1" dirty="0" err="1">
                <a:solidFill>
                  <a:srgbClr val="000000"/>
                </a:solidFill>
                <a:latin typeface="Cormorant Garamond Italics"/>
                <a:ea typeface="Cormorant Garamond Italics"/>
                <a:cs typeface="Cormorant Garamond Italics"/>
                <a:sym typeface="Cormorant Garamond Italics"/>
              </a:rPr>
              <a:t>та</a:t>
            </a:r>
            <a:r>
              <a:rPr lang="en-US" sz="2799" i="1" dirty="0">
                <a:solidFill>
                  <a:srgbClr val="000000"/>
                </a:solidFill>
                <a:latin typeface="Cormorant Garamond Italics"/>
                <a:ea typeface="Cormorant Garamond Italics"/>
                <a:cs typeface="Cormorant Garamond Italics"/>
                <a:sym typeface="Cormorant Garamond Italics"/>
              </a:rPr>
              <a:t> </a:t>
            </a:r>
            <a:r>
              <a:rPr lang="en-US" sz="2799" i="1" dirty="0" err="1">
                <a:solidFill>
                  <a:srgbClr val="000000"/>
                </a:solidFill>
                <a:latin typeface="Cormorant Garamond Italics"/>
                <a:ea typeface="Cormorant Garamond Italics"/>
                <a:cs typeface="Cormorant Garamond Italics"/>
                <a:sym typeface="Cormorant Garamond Italics"/>
              </a:rPr>
              <a:t>студентів</a:t>
            </a:r>
            <a:r>
              <a:rPr lang="en-US" sz="2799" i="1" dirty="0">
                <a:solidFill>
                  <a:srgbClr val="000000"/>
                </a:solidFill>
                <a:latin typeface="Cormorant Garamond Italics"/>
                <a:ea typeface="Cormorant Garamond Italics"/>
                <a:cs typeface="Cormorant Garamond Italics"/>
                <a:sym typeface="Cormorant Garamond Italics"/>
              </a:rPr>
              <a:t> </a:t>
            </a:r>
            <a:r>
              <a:rPr lang="en-US" sz="2799" i="1" dirty="0" err="1">
                <a:solidFill>
                  <a:srgbClr val="000000"/>
                </a:solidFill>
                <a:latin typeface="Cormorant Garamond Italics"/>
                <a:ea typeface="Cormorant Garamond Italics"/>
                <a:cs typeface="Cormorant Garamond Italics"/>
                <a:sym typeface="Cormorant Garamond Italics"/>
              </a:rPr>
              <a:t>у</a:t>
            </a:r>
            <a:r>
              <a:rPr lang="en-US" sz="2799" i="1" dirty="0">
                <a:solidFill>
                  <a:srgbClr val="000000"/>
                </a:solidFill>
                <a:latin typeface="Cormorant Garamond Italics"/>
                <a:ea typeface="Cormorant Garamond Italics"/>
                <a:cs typeface="Cormorant Garamond Italics"/>
                <a:sym typeface="Cormorant Garamond Italics"/>
              </a:rPr>
              <a:t> </a:t>
            </a:r>
            <a:r>
              <a:rPr lang="en-US" sz="2799" i="1" dirty="0" err="1">
                <a:solidFill>
                  <a:srgbClr val="000000"/>
                </a:solidFill>
                <a:latin typeface="Cormorant Garamond Italics"/>
                <a:ea typeface="Cormorant Garamond Italics"/>
                <a:cs typeface="Cormorant Garamond Italics"/>
                <a:sym typeface="Cormorant Garamond Italics"/>
              </a:rPr>
              <a:t>цих</a:t>
            </a:r>
            <a:r>
              <a:rPr lang="en-US" sz="2799" i="1" dirty="0">
                <a:solidFill>
                  <a:srgbClr val="000000"/>
                </a:solidFill>
                <a:latin typeface="Cormorant Garamond Italics"/>
                <a:ea typeface="Cormorant Garamond Italics"/>
                <a:cs typeface="Cormorant Garamond Italics"/>
                <a:sym typeface="Cormorant Garamond Italics"/>
              </a:rPr>
              <a:t> </a:t>
            </a:r>
            <a:r>
              <a:rPr lang="en-US" sz="2799" i="1" dirty="0" err="1">
                <a:solidFill>
                  <a:srgbClr val="000000"/>
                </a:solidFill>
                <a:latin typeface="Cormorant Garamond Italics"/>
                <a:ea typeface="Cormorant Garamond Italics"/>
                <a:cs typeface="Cormorant Garamond Italics"/>
                <a:sym typeface="Cormorant Garamond Italics"/>
              </a:rPr>
              <a:t>сферах</a:t>
            </a:r>
            <a:r>
              <a:rPr lang="en-US" sz="2799" i="1" dirty="0">
                <a:solidFill>
                  <a:srgbClr val="000000"/>
                </a:solidFill>
                <a:latin typeface="Cormorant Garamond Italics"/>
                <a:ea typeface="Cormorant Garamond Italics"/>
                <a:cs typeface="Cormorant Garamond Italics"/>
                <a:sym typeface="Cormorant Garamond Italics"/>
              </a:rPr>
              <a:t>.</a:t>
            </a:r>
          </a:p>
        </p:txBody>
      </p:sp>
      <p:grpSp>
        <p:nvGrpSpPr>
          <p:cNvPr id="4" name="Group 4">
            <a:extLst>
              <a:ext uri="{FF2B5EF4-FFF2-40B4-BE49-F238E27FC236}">
                <a16:creationId xmlns:a16="http://schemas.microsoft.com/office/drawing/2014/main" id="{192CD287-0D24-9CFD-388B-4192FEB5D46C}"/>
              </a:ext>
            </a:extLst>
          </p:cNvPr>
          <p:cNvGrpSpPr/>
          <p:nvPr/>
        </p:nvGrpSpPr>
        <p:grpSpPr>
          <a:xfrm>
            <a:off x="1709662" y="6547549"/>
            <a:ext cx="2928788" cy="1464394"/>
            <a:chOff x="0" y="0"/>
            <a:chExt cx="802765" cy="401383"/>
          </a:xfrm>
        </p:grpSpPr>
        <p:sp>
          <p:nvSpPr>
            <p:cNvPr id="5" name="Freeform 5">
              <a:extLst>
                <a:ext uri="{FF2B5EF4-FFF2-40B4-BE49-F238E27FC236}">
                  <a16:creationId xmlns:a16="http://schemas.microsoft.com/office/drawing/2014/main" id="{EA344E2C-C516-5DEF-31D7-26B5BFF7E165}"/>
                </a:ext>
              </a:extLst>
            </p:cNvPr>
            <p:cNvSpPr/>
            <p:nvPr/>
          </p:nvSpPr>
          <p:spPr>
            <a:xfrm>
              <a:off x="0" y="0"/>
              <a:ext cx="802765" cy="401383"/>
            </a:xfrm>
            <a:custGeom>
              <a:avLst/>
              <a:gdLst/>
              <a:ahLst/>
              <a:cxnLst/>
              <a:rect l="l" t="t" r="r" b="b"/>
              <a:pathLst>
                <a:path w="802765" h="401383">
                  <a:moveTo>
                    <a:pt x="0" y="0"/>
                  </a:moveTo>
                  <a:lnTo>
                    <a:pt x="802765" y="0"/>
                  </a:lnTo>
                  <a:lnTo>
                    <a:pt x="802765" y="401383"/>
                  </a:lnTo>
                  <a:lnTo>
                    <a:pt x="0" y="401383"/>
                  </a:lnTo>
                  <a:close/>
                </a:path>
              </a:pathLst>
            </a:custGeom>
            <a:solidFill>
              <a:srgbClr val="FEBB0F"/>
            </a:solidFill>
          </p:spPr>
          <p:txBody>
            <a:bodyPr/>
            <a:lstStyle/>
            <a:p>
              <a:endParaRPr lang="ru-UA"/>
            </a:p>
          </p:txBody>
        </p:sp>
        <p:sp>
          <p:nvSpPr>
            <p:cNvPr id="6" name="TextBox 6">
              <a:extLst>
                <a:ext uri="{FF2B5EF4-FFF2-40B4-BE49-F238E27FC236}">
                  <a16:creationId xmlns:a16="http://schemas.microsoft.com/office/drawing/2014/main" id="{3DC60E0A-DA49-E783-8435-9A96C7DB7F3C}"/>
                </a:ext>
              </a:extLst>
            </p:cNvPr>
            <p:cNvSpPr txBox="1"/>
            <p:nvPr/>
          </p:nvSpPr>
          <p:spPr>
            <a:xfrm>
              <a:off x="0" y="-38100"/>
              <a:ext cx="802765" cy="439483"/>
            </a:xfrm>
            <a:prstGeom prst="rect">
              <a:avLst/>
            </a:prstGeom>
          </p:spPr>
          <p:txBody>
            <a:bodyPr lIns="48813" tIns="48813" rIns="48813" bIns="48813" rtlCol="0" anchor="ctr"/>
            <a:lstStyle/>
            <a:p>
              <a:pPr algn="ctr">
                <a:lnSpc>
                  <a:spcPts val="2379"/>
                </a:lnSpc>
              </a:pPr>
              <a:endParaRPr/>
            </a:p>
          </p:txBody>
        </p:sp>
      </p:grpSp>
      <p:grpSp>
        <p:nvGrpSpPr>
          <p:cNvPr id="7" name="Group 7">
            <a:extLst>
              <a:ext uri="{FF2B5EF4-FFF2-40B4-BE49-F238E27FC236}">
                <a16:creationId xmlns:a16="http://schemas.microsoft.com/office/drawing/2014/main" id="{56E8C1AB-3673-5BA8-2ED2-23699777890E}"/>
              </a:ext>
            </a:extLst>
          </p:cNvPr>
          <p:cNvGrpSpPr/>
          <p:nvPr/>
        </p:nvGrpSpPr>
        <p:grpSpPr>
          <a:xfrm rot="-2700000">
            <a:off x="4311818" y="7172084"/>
            <a:ext cx="384403" cy="768807"/>
            <a:chOff x="0" y="0"/>
            <a:chExt cx="203200" cy="406400"/>
          </a:xfrm>
        </p:grpSpPr>
        <p:sp>
          <p:nvSpPr>
            <p:cNvPr id="8" name="Freeform 8">
              <a:extLst>
                <a:ext uri="{FF2B5EF4-FFF2-40B4-BE49-F238E27FC236}">
                  <a16:creationId xmlns:a16="http://schemas.microsoft.com/office/drawing/2014/main" id="{D3A00902-A7FB-3D3D-D118-22EDDB67FE9C}"/>
                </a:ext>
              </a:extLst>
            </p:cNvPr>
            <p:cNvSpPr/>
            <p:nvPr/>
          </p:nvSpPr>
          <p:spPr>
            <a:xfrm>
              <a:off x="0" y="0"/>
              <a:ext cx="203200" cy="406400"/>
            </a:xfrm>
            <a:custGeom>
              <a:avLst/>
              <a:gdLst/>
              <a:ahLst/>
              <a:cxnLst/>
              <a:rect l="l" t="t" r="r" b="b"/>
              <a:pathLst>
                <a:path w="203200" h="406400">
                  <a:moveTo>
                    <a:pt x="0" y="0"/>
                  </a:moveTo>
                  <a:lnTo>
                    <a:pt x="0" y="0"/>
                  </a:lnTo>
                  <a:lnTo>
                    <a:pt x="0" y="406400"/>
                  </a:lnTo>
                  <a:lnTo>
                    <a:pt x="0" y="406400"/>
                  </a:lnTo>
                  <a:lnTo>
                    <a:pt x="203200" y="203200"/>
                  </a:lnTo>
                  <a:lnTo>
                    <a:pt x="0" y="0"/>
                  </a:lnTo>
                  <a:close/>
                </a:path>
              </a:pathLst>
            </a:custGeom>
            <a:solidFill>
              <a:srgbClr val="000000">
                <a:alpha val="19608"/>
              </a:srgbClr>
            </a:solidFill>
          </p:spPr>
          <p:txBody>
            <a:bodyPr/>
            <a:lstStyle/>
            <a:p>
              <a:endParaRPr lang="ru-UA"/>
            </a:p>
          </p:txBody>
        </p:sp>
        <p:sp>
          <p:nvSpPr>
            <p:cNvPr id="9" name="TextBox 9">
              <a:extLst>
                <a:ext uri="{FF2B5EF4-FFF2-40B4-BE49-F238E27FC236}">
                  <a16:creationId xmlns:a16="http://schemas.microsoft.com/office/drawing/2014/main" id="{F7FD9897-A4CD-5F28-CC9F-31E566C4171B}"/>
                </a:ext>
              </a:extLst>
            </p:cNvPr>
            <p:cNvSpPr txBox="1"/>
            <p:nvPr/>
          </p:nvSpPr>
          <p:spPr>
            <a:xfrm>
              <a:off x="0" y="-38100"/>
              <a:ext cx="88900" cy="444500"/>
            </a:xfrm>
            <a:prstGeom prst="rect">
              <a:avLst/>
            </a:prstGeom>
          </p:spPr>
          <p:txBody>
            <a:bodyPr lIns="48813" tIns="48813" rIns="48813" bIns="48813" rtlCol="0" anchor="ctr"/>
            <a:lstStyle/>
            <a:p>
              <a:pPr algn="ctr">
                <a:lnSpc>
                  <a:spcPts val="2379"/>
                </a:lnSpc>
              </a:pPr>
              <a:endParaRPr/>
            </a:p>
          </p:txBody>
        </p:sp>
      </p:grpSp>
      <p:grpSp>
        <p:nvGrpSpPr>
          <p:cNvPr id="10" name="Group 10">
            <a:extLst>
              <a:ext uri="{FF2B5EF4-FFF2-40B4-BE49-F238E27FC236}">
                <a16:creationId xmlns:a16="http://schemas.microsoft.com/office/drawing/2014/main" id="{0B2A3710-8FAF-25EF-17EB-E86AFBBEF80D}"/>
              </a:ext>
            </a:extLst>
          </p:cNvPr>
          <p:cNvGrpSpPr/>
          <p:nvPr/>
        </p:nvGrpSpPr>
        <p:grpSpPr>
          <a:xfrm>
            <a:off x="4096298" y="5958845"/>
            <a:ext cx="2928788" cy="1464394"/>
            <a:chOff x="0" y="0"/>
            <a:chExt cx="802765" cy="401383"/>
          </a:xfrm>
        </p:grpSpPr>
        <p:sp>
          <p:nvSpPr>
            <p:cNvPr id="11" name="Freeform 11">
              <a:extLst>
                <a:ext uri="{FF2B5EF4-FFF2-40B4-BE49-F238E27FC236}">
                  <a16:creationId xmlns:a16="http://schemas.microsoft.com/office/drawing/2014/main" id="{2C7F484E-24CD-8D10-1C45-ADD62CB830AE}"/>
                </a:ext>
              </a:extLst>
            </p:cNvPr>
            <p:cNvSpPr/>
            <p:nvPr/>
          </p:nvSpPr>
          <p:spPr>
            <a:xfrm>
              <a:off x="0" y="0"/>
              <a:ext cx="802765" cy="401383"/>
            </a:xfrm>
            <a:custGeom>
              <a:avLst/>
              <a:gdLst/>
              <a:ahLst/>
              <a:cxnLst/>
              <a:rect l="l" t="t" r="r" b="b"/>
              <a:pathLst>
                <a:path w="802765" h="401383">
                  <a:moveTo>
                    <a:pt x="0" y="0"/>
                  </a:moveTo>
                  <a:lnTo>
                    <a:pt x="802765" y="0"/>
                  </a:lnTo>
                  <a:lnTo>
                    <a:pt x="802765" y="401383"/>
                  </a:lnTo>
                  <a:lnTo>
                    <a:pt x="0" y="401383"/>
                  </a:lnTo>
                  <a:close/>
                </a:path>
              </a:pathLst>
            </a:custGeom>
            <a:solidFill>
              <a:srgbClr val="FF9501"/>
            </a:solidFill>
          </p:spPr>
          <p:txBody>
            <a:bodyPr/>
            <a:lstStyle/>
            <a:p>
              <a:endParaRPr lang="ru-UA"/>
            </a:p>
          </p:txBody>
        </p:sp>
        <p:sp>
          <p:nvSpPr>
            <p:cNvPr id="12" name="TextBox 12">
              <a:extLst>
                <a:ext uri="{FF2B5EF4-FFF2-40B4-BE49-F238E27FC236}">
                  <a16:creationId xmlns:a16="http://schemas.microsoft.com/office/drawing/2014/main" id="{AAFD9415-D825-7628-9691-FE2FE4D24CDD}"/>
                </a:ext>
              </a:extLst>
            </p:cNvPr>
            <p:cNvSpPr txBox="1"/>
            <p:nvPr/>
          </p:nvSpPr>
          <p:spPr>
            <a:xfrm>
              <a:off x="0" y="-38100"/>
              <a:ext cx="802765" cy="439483"/>
            </a:xfrm>
            <a:prstGeom prst="rect">
              <a:avLst/>
            </a:prstGeom>
          </p:spPr>
          <p:txBody>
            <a:bodyPr lIns="48813" tIns="48813" rIns="48813" bIns="48813" rtlCol="0" anchor="ctr"/>
            <a:lstStyle/>
            <a:p>
              <a:pPr algn="ctr">
                <a:lnSpc>
                  <a:spcPts val="2379"/>
                </a:lnSpc>
              </a:pPr>
              <a:endParaRPr/>
            </a:p>
          </p:txBody>
        </p:sp>
      </p:grpSp>
      <p:grpSp>
        <p:nvGrpSpPr>
          <p:cNvPr id="13" name="Group 13">
            <a:extLst>
              <a:ext uri="{FF2B5EF4-FFF2-40B4-BE49-F238E27FC236}">
                <a16:creationId xmlns:a16="http://schemas.microsoft.com/office/drawing/2014/main" id="{D608366C-4C70-F0C1-C23E-6292CC87089C}"/>
              </a:ext>
            </a:extLst>
          </p:cNvPr>
          <p:cNvGrpSpPr/>
          <p:nvPr/>
        </p:nvGrpSpPr>
        <p:grpSpPr>
          <a:xfrm rot="-2700000">
            <a:off x="6696705" y="6631115"/>
            <a:ext cx="384403" cy="768807"/>
            <a:chOff x="0" y="0"/>
            <a:chExt cx="203200" cy="406400"/>
          </a:xfrm>
        </p:grpSpPr>
        <p:sp>
          <p:nvSpPr>
            <p:cNvPr id="14" name="Freeform 14">
              <a:extLst>
                <a:ext uri="{FF2B5EF4-FFF2-40B4-BE49-F238E27FC236}">
                  <a16:creationId xmlns:a16="http://schemas.microsoft.com/office/drawing/2014/main" id="{AF4B09F0-0175-9825-F205-37FAE31C2DC8}"/>
                </a:ext>
              </a:extLst>
            </p:cNvPr>
            <p:cNvSpPr/>
            <p:nvPr/>
          </p:nvSpPr>
          <p:spPr>
            <a:xfrm>
              <a:off x="0" y="0"/>
              <a:ext cx="203200" cy="406400"/>
            </a:xfrm>
            <a:custGeom>
              <a:avLst/>
              <a:gdLst/>
              <a:ahLst/>
              <a:cxnLst/>
              <a:rect l="l" t="t" r="r" b="b"/>
              <a:pathLst>
                <a:path w="203200" h="406400">
                  <a:moveTo>
                    <a:pt x="0" y="0"/>
                  </a:moveTo>
                  <a:lnTo>
                    <a:pt x="0" y="0"/>
                  </a:lnTo>
                  <a:lnTo>
                    <a:pt x="0" y="406400"/>
                  </a:lnTo>
                  <a:lnTo>
                    <a:pt x="0" y="406400"/>
                  </a:lnTo>
                  <a:lnTo>
                    <a:pt x="203200" y="203200"/>
                  </a:lnTo>
                  <a:lnTo>
                    <a:pt x="0" y="0"/>
                  </a:lnTo>
                  <a:close/>
                </a:path>
              </a:pathLst>
            </a:custGeom>
            <a:solidFill>
              <a:srgbClr val="000000">
                <a:alpha val="19608"/>
              </a:srgbClr>
            </a:solidFill>
          </p:spPr>
          <p:txBody>
            <a:bodyPr/>
            <a:lstStyle/>
            <a:p>
              <a:endParaRPr lang="ru-UA"/>
            </a:p>
          </p:txBody>
        </p:sp>
        <p:sp>
          <p:nvSpPr>
            <p:cNvPr id="15" name="TextBox 15">
              <a:extLst>
                <a:ext uri="{FF2B5EF4-FFF2-40B4-BE49-F238E27FC236}">
                  <a16:creationId xmlns:a16="http://schemas.microsoft.com/office/drawing/2014/main" id="{532D831D-EC1C-4FE4-65F6-A79AA04A471A}"/>
                </a:ext>
              </a:extLst>
            </p:cNvPr>
            <p:cNvSpPr txBox="1"/>
            <p:nvPr/>
          </p:nvSpPr>
          <p:spPr>
            <a:xfrm>
              <a:off x="0" y="-38100"/>
              <a:ext cx="88900" cy="444500"/>
            </a:xfrm>
            <a:prstGeom prst="rect">
              <a:avLst/>
            </a:prstGeom>
          </p:spPr>
          <p:txBody>
            <a:bodyPr lIns="48813" tIns="48813" rIns="48813" bIns="48813" rtlCol="0" anchor="ctr"/>
            <a:lstStyle/>
            <a:p>
              <a:pPr algn="ctr">
                <a:lnSpc>
                  <a:spcPts val="2379"/>
                </a:lnSpc>
              </a:pPr>
              <a:endParaRPr/>
            </a:p>
          </p:txBody>
        </p:sp>
      </p:grpSp>
      <p:grpSp>
        <p:nvGrpSpPr>
          <p:cNvPr id="16" name="Group 16">
            <a:extLst>
              <a:ext uri="{FF2B5EF4-FFF2-40B4-BE49-F238E27FC236}">
                <a16:creationId xmlns:a16="http://schemas.microsoft.com/office/drawing/2014/main" id="{D1899875-43AC-B5F7-CE45-70B56D5B6392}"/>
              </a:ext>
            </a:extLst>
          </p:cNvPr>
          <p:cNvGrpSpPr/>
          <p:nvPr/>
        </p:nvGrpSpPr>
        <p:grpSpPr>
          <a:xfrm>
            <a:off x="6481185" y="5417876"/>
            <a:ext cx="2928788" cy="1464394"/>
            <a:chOff x="0" y="0"/>
            <a:chExt cx="802765" cy="401383"/>
          </a:xfrm>
        </p:grpSpPr>
        <p:sp>
          <p:nvSpPr>
            <p:cNvPr id="17" name="Freeform 17">
              <a:extLst>
                <a:ext uri="{FF2B5EF4-FFF2-40B4-BE49-F238E27FC236}">
                  <a16:creationId xmlns:a16="http://schemas.microsoft.com/office/drawing/2014/main" id="{58742526-6135-C90A-9305-2FD4845BE70C}"/>
                </a:ext>
              </a:extLst>
            </p:cNvPr>
            <p:cNvSpPr/>
            <p:nvPr/>
          </p:nvSpPr>
          <p:spPr>
            <a:xfrm>
              <a:off x="0" y="0"/>
              <a:ext cx="802765" cy="401383"/>
            </a:xfrm>
            <a:custGeom>
              <a:avLst/>
              <a:gdLst/>
              <a:ahLst/>
              <a:cxnLst/>
              <a:rect l="l" t="t" r="r" b="b"/>
              <a:pathLst>
                <a:path w="802765" h="401383">
                  <a:moveTo>
                    <a:pt x="0" y="0"/>
                  </a:moveTo>
                  <a:lnTo>
                    <a:pt x="802765" y="0"/>
                  </a:lnTo>
                  <a:lnTo>
                    <a:pt x="802765" y="401383"/>
                  </a:lnTo>
                  <a:lnTo>
                    <a:pt x="0" y="401383"/>
                  </a:lnTo>
                  <a:close/>
                </a:path>
              </a:pathLst>
            </a:custGeom>
            <a:solidFill>
              <a:srgbClr val="F85C46"/>
            </a:solidFill>
          </p:spPr>
          <p:txBody>
            <a:bodyPr/>
            <a:lstStyle/>
            <a:p>
              <a:endParaRPr lang="ru-UA"/>
            </a:p>
          </p:txBody>
        </p:sp>
        <p:sp>
          <p:nvSpPr>
            <p:cNvPr id="18" name="TextBox 18">
              <a:extLst>
                <a:ext uri="{FF2B5EF4-FFF2-40B4-BE49-F238E27FC236}">
                  <a16:creationId xmlns:a16="http://schemas.microsoft.com/office/drawing/2014/main" id="{D5417AEB-556F-B102-7E11-74174A6066F5}"/>
                </a:ext>
              </a:extLst>
            </p:cNvPr>
            <p:cNvSpPr txBox="1"/>
            <p:nvPr/>
          </p:nvSpPr>
          <p:spPr>
            <a:xfrm>
              <a:off x="0" y="-38100"/>
              <a:ext cx="802765" cy="439483"/>
            </a:xfrm>
            <a:prstGeom prst="rect">
              <a:avLst/>
            </a:prstGeom>
          </p:spPr>
          <p:txBody>
            <a:bodyPr lIns="48813" tIns="48813" rIns="48813" bIns="48813" rtlCol="0" anchor="ctr"/>
            <a:lstStyle/>
            <a:p>
              <a:pPr algn="ctr">
                <a:lnSpc>
                  <a:spcPts val="2239"/>
                </a:lnSpc>
              </a:pPr>
              <a:endParaRPr/>
            </a:p>
          </p:txBody>
        </p:sp>
      </p:grpSp>
      <p:grpSp>
        <p:nvGrpSpPr>
          <p:cNvPr id="19" name="Group 19">
            <a:extLst>
              <a:ext uri="{FF2B5EF4-FFF2-40B4-BE49-F238E27FC236}">
                <a16:creationId xmlns:a16="http://schemas.microsoft.com/office/drawing/2014/main" id="{41AC1908-F281-1887-794A-888A25D5FBA6}"/>
              </a:ext>
            </a:extLst>
          </p:cNvPr>
          <p:cNvGrpSpPr/>
          <p:nvPr/>
        </p:nvGrpSpPr>
        <p:grpSpPr>
          <a:xfrm rot="-2700000">
            <a:off x="9081592" y="6090145"/>
            <a:ext cx="384403" cy="768807"/>
            <a:chOff x="0" y="0"/>
            <a:chExt cx="203200" cy="406400"/>
          </a:xfrm>
        </p:grpSpPr>
        <p:sp>
          <p:nvSpPr>
            <p:cNvPr id="20" name="Freeform 20">
              <a:extLst>
                <a:ext uri="{FF2B5EF4-FFF2-40B4-BE49-F238E27FC236}">
                  <a16:creationId xmlns:a16="http://schemas.microsoft.com/office/drawing/2014/main" id="{8663D259-8B2A-1BFC-9EA3-3BED32276E75}"/>
                </a:ext>
              </a:extLst>
            </p:cNvPr>
            <p:cNvSpPr/>
            <p:nvPr/>
          </p:nvSpPr>
          <p:spPr>
            <a:xfrm>
              <a:off x="0" y="0"/>
              <a:ext cx="203200" cy="406400"/>
            </a:xfrm>
            <a:custGeom>
              <a:avLst/>
              <a:gdLst/>
              <a:ahLst/>
              <a:cxnLst/>
              <a:rect l="l" t="t" r="r" b="b"/>
              <a:pathLst>
                <a:path w="203200" h="406400">
                  <a:moveTo>
                    <a:pt x="0" y="0"/>
                  </a:moveTo>
                  <a:lnTo>
                    <a:pt x="0" y="0"/>
                  </a:lnTo>
                  <a:lnTo>
                    <a:pt x="0" y="406400"/>
                  </a:lnTo>
                  <a:lnTo>
                    <a:pt x="0" y="406400"/>
                  </a:lnTo>
                  <a:lnTo>
                    <a:pt x="203200" y="203200"/>
                  </a:lnTo>
                  <a:lnTo>
                    <a:pt x="0" y="0"/>
                  </a:lnTo>
                  <a:close/>
                </a:path>
              </a:pathLst>
            </a:custGeom>
            <a:solidFill>
              <a:srgbClr val="000000">
                <a:alpha val="19608"/>
              </a:srgbClr>
            </a:solidFill>
          </p:spPr>
          <p:txBody>
            <a:bodyPr/>
            <a:lstStyle/>
            <a:p>
              <a:endParaRPr lang="ru-UA"/>
            </a:p>
          </p:txBody>
        </p:sp>
        <p:sp>
          <p:nvSpPr>
            <p:cNvPr id="21" name="TextBox 21">
              <a:extLst>
                <a:ext uri="{FF2B5EF4-FFF2-40B4-BE49-F238E27FC236}">
                  <a16:creationId xmlns:a16="http://schemas.microsoft.com/office/drawing/2014/main" id="{9F304DC2-FB49-046D-8638-432BE8B16D0E}"/>
                </a:ext>
              </a:extLst>
            </p:cNvPr>
            <p:cNvSpPr txBox="1"/>
            <p:nvPr/>
          </p:nvSpPr>
          <p:spPr>
            <a:xfrm>
              <a:off x="0" y="-38100"/>
              <a:ext cx="88900" cy="444500"/>
            </a:xfrm>
            <a:prstGeom prst="rect">
              <a:avLst/>
            </a:prstGeom>
          </p:spPr>
          <p:txBody>
            <a:bodyPr lIns="48813" tIns="48813" rIns="48813" bIns="48813" rtlCol="0" anchor="ctr"/>
            <a:lstStyle/>
            <a:p>
              <a:pPr algn="ctr">
                <a:lnSpc>
                  <a:spcPts val="2239"/>
                </a:lnSpc>
              </a:pPr>
              <a:endParaRPr/>
            </a:p>
          </p:txBody>
        </p:sp>
      </p:grpSp>
      <p:grpSp>
        <p:nvGrpSpPr>
          <p:cNvPr id="22" name="Group 22">
            <a:extLst>
              <a:ext uri="{FF2B5EF4-FFF2-40B4-BE49-F238E27FC236}">
                <a16:creationId xmlns:a16="http://schemas.microsoft.com/office/drawing/2014/main" id="{CFB4262A-ED4C-B45E-1274-33047D4EE42C}"/>
              </a:ext>
            </a:extLst>
          </p:cNvPr>
          <p:cNvGrpSpPr/>
          <p:nvPr/>
        </p:nvGrpSpPr>
        <p:grpSpPr>
          <a:xfrm>
            <a:off x="8866072" y="4876907"/>
            <a:ext cx="2928788" cy="1464394"/>
            <a:chOff x="0" y="0"/>
            <a:chExt cx="802765" cy="401383"/>
          </a:xfrm>
        </p:grpSpPr>
        <p:sp>
          <p:nvSpPr>
            <p:cNvPr id="23" name="Freeform 23">
              <a:extLst>
                <a:ext uri="{FF2B5EF4-FFF2-40B4-BE49-F238E27FC236}">
                  <a16:creationId xmlns:a16="http://schemas.microsoft.com/office/drawing/2014/main" id="{AF621020-83A8-AD68-A2A7-C1EDA0A77A5B}"/>
                </a:ext>
              </a:extLst>
            </p:cNvPr>
            <p:cNvSpPr/>
            <p:nvPr/>
          </p:nvSpPr>
          <p:spPr>
            <a:xfrm>
              <a:off x="0" y="0"/>
              <a:ext cx="802765" cy="401383"/>
            </a:xfrm>
            <a:custGeom>
              <a:avLst/>
              <a:gdLst/>
              <a:ahLst/>
              <a:cxnLst/>
              <a:rect l="l" t="t" r="r" b="b"/>
              <a:pathLst>
                <a:path w="802765" h="401383">
                  <a:moveTo>
                    <a:pt x="0" y="0"/>
                  </a:moveTo>
                  <a:lnTo>
                    <a:pt x="802765" y="0"/>
                  </a:lnTo>
                  <a:lnTo>
                    <a:pt x="802765" y="401383"/>
                  </a:lnTo>
                  <a:lnTo>
                    <a:pt x="0" y="401383"/>
                  </a:lnTo>
                  <a:close/>
                </a:path>
              </a:pathLst>
            </a:custGeom>
            <a:solidFill>
              <a:srgbClr val="0786D7"/>
            </a:solidFill>
          </p:spPr>
          <p:txBody>
            <a:bodyPr/>
            <a:lstStyle/>
            <a:p>
              <a:endParaRPr lang="ru-UA"/>
            </a:p>
          </p:txBody>
        </p:sp>
        <p:sp>
          <p:nvSpPr>
            <p:cNvPr id="24" name="TextBox 24">
              <a:extLst>
                <a:ext uri="{FF2B5EF4-FFF2-40B4-BE49-F238E27FC236}">
                  <a16:creationId xmlns:a16="http://schemas.microsoft.com/office/drawing/2014/main" id="{A9F1ED6A-AE65-151D-5496-A4036D7638D6}"/>
                </a:ext>
              </a:extLst>
            </p:cNvPr>
            <p:cNvSpPr txBox="1"/>
            <p:nvPr/>
          </p:nvSpPr>
          <p:spPr>
            <a:xfrm>
              <a:off x="0" y="-38100"/>
              <a:ext cx="802765" cy="439483"/>
            </a:xfrm>
            <a:prstGeom prst="rect">
              <a:avLst/>
            </a:prstGeom>
          </p:spPr>
          <p:txBody>
            <a:bodyPr lIns="48813" tIns="48813" rIns="48813" bIns="48813" rtlCol="0" anchor="ctr"/>
            <a:lstStyle/>
            <a:p>
              <a:pPr algn="ctr">
                <a:lnSpc>
                  <a:spcPts val="2239"/>
                </a:lnSpc>
              </a:pPr>
              <a:endParaRPr/>
            </a:p>
          </p:txBody>
        </p:sp>
      </p:grpSp>
      <p:grpSp>
        <p:nvGrpSpPr>
          <p:cNvPr id="25" name="Group 25">
            <a:extLst>
              <a:ext uri="{FF2B5EF4-FFF2-40B4-BE49-F238E27FC236}">
                <a16:creationId xmlns:a16="http://schemas.microsoft.com/office/drawing/2014/main" id="{45314FDB-916E-5932-E05E-49986C8B3EDE}"/>
              </a:ext>
            </a:extLst>
          </p:cNvPr>
          <p:cNvGrpSpPr/>
          <p:nvPr/>
        </p:nvGrpSpPr>
        <p:grpSpPr>
          <a:xfrm rot="-2700000">
            <a:off x="11466479" y="5549176"/>
            <a:ext cx="384403" cy="768807"/>
            <a:chOff x="0" y="0"/>
            <a:chExt cx="203200" cy="406400"/>
          </a:xfrm>
        </p:grpSpPr>
        <p:sp>
          <p:nvSpPr>
            <p:cNvPr id="26" name="Freeform 26">
              <a:extLst>
                <a:ext uri="{FF2B5EF4-FFF2-40B4-BE49-F238E27FC236}">
                  <a16:creationId xmlns:a16="http://schemas.microsoft.com/office/drawing/2014/main" id="{C6104CA7-318F-43B4-A105-67D210A51781}"/>
                </a:ext>
              </a:extLst>
            </p:cNvPr>
            <p:cNvSpPr/>
            <p:nvPr/>
          </p:nvSpPr>
          <p:spPr>
            <a:xfrm>
              <a:off x="0" y="0"/>
              <a:ext cx="203200" cy="406400"/>
            </a:xfrm>
            <a:custGeom>
              <a:avLst/>
              <a:gdLst/>
              <a:ahLst/>
              <a:cxnLst/>
              <a:rect l="l" t="t" r="r" b="b"/>
              <a:pathLst>
                <a:path w="203200" h="406400">
                  <a:moveTo>
                    <a:pt x="0" y="0"/>
                  </a:moveTo>
                  <a:lnTo>
                    <a:pt x="0" y="0"/>
                  </a:lnTo>
                  <a:lnTo>
                    <a:pt x="0" y="406400"/>
                  </a:lnTo>
                  <a:lnTo>
                    <a:pt x="0" y="406400"/>
                  </a:lnTo>
                  <a:lnTo>
                    <a:pt x="203200" y="203200"/>
                  </a:lnTo>
                  <a:lnTo>
                    <a:pt x="0" y="0"/>
                  </a:lnTo>
                  <a:close/>
                </a:path>
              </a:pathLst>
            </a:custGeom>
            <a:solidFill>
              <a:srgbClr val="000000">
                <a:alpha val="19608"/>
              </a:srgbClr>
            </a:solidFill>
          </p:spPr>
          <p:txBody>
            <a:bodyPr/>
            <a:lstStyle/>
            <a:p>
              <a:endParaRPr lang="ru-UA"/>
            </a:p>
          </p:txBody>
        </p:sp>
        <p:sp>
          <p:nvSpPr>
            <p:cNvPr id="27" name="TextBox 27">
              <a:extLst>
                <a:ext uri="{FF2B5EF4-FFF2-40B4-BE49-F238E27FC236}">
                  <a16:creationId xmlns:a16="http://schemas.microsoft.com/office/drawing/2014/main" id="{263390A8-2681-86F1-86C3-BFF854A9C2D7}"/>
                </a:ext>
              </a:extLst>
            </p:cNvPr>
            <p:cNvSpPr txBox="1"/>
            <p:nvPr/>
          </p:nvSpPr>
          <p:spPr>
            <a:xfrm>
              <a:off x="0" y="-38100"/>
              <a:ext cx="88900" cy="444500"/>
            </a:xfrm>
            <a:prstGeom prst="rect">
              <a:avLst/>
            </a:prstGeom>
          </p:spPr>
          <p:txBody>
            <a:bodyPr lIns="48813" tIns="48813" rIns="48813" bIns="48813" rtlCol="0" anchor="ctr"/>
            <a:lstStyle/>
            <a:p>
              <a:pPr algn="ctr">
                <a:lnSpc>
                  <a:spcPts val="2239"/>
                </a:lnSpc>
              </a:pPr>
              <a:endParaRPr/>
            </a:p>
          </p:txBody>
        </p:sp>
      </p:grpSp>
      <p:grpSp>
        <p:nvGrpSpPr>
          <p:cNvPr id="28" name="Group 28">
            <a:extLst>
              <a:ext uri="{FF2B5EF4-FFF2-40B4-BE49-F238E27FC236}">
                <a16:creationId xmlns:a16="http://schemas.microsoft.com/office/drawing/2014/main" id="{6D9B5782-1878-B247-4575-D95DCE2601DA}"/>
              </a:ext>
            </a:extLst>
          </p:cNvPr>
          <p:cNvGrpSpPr/>
          <p:nvPr/>
        </p:nvGrpSpPr>
        <p:grpSpPr>
          <a:xfrm>
            <a:off x="11250960" y="4335938"/>
            <a:ext cx="2928788" cy="1464394"/>
            <a:chOff x="0" y="0"/>
            <a:chExt cx="802765" cy="401383"/>
          </a:xfrm>
        </p:grpSpPr>
        <p:sp>
          <p:nvSpPr>
            <p:cNvPr id="29" name="Freeform 29">
              <a:extLst>
                <a:ext uri="{FF2B5EF4-FFF2-40B4-BE49-F238E27FC236}">
                  <a16:creationId xmlns:a16="http://schemas.microsoft.com/office/drawing/2014/main" id="{BF6DE822-7F9D-67A9-8172-F9F74E6FF54B}"/>
                </a:ext>
              </a:extLst>
            </p:cNvPr>
            <p:cNvSpPr/>
            <p:nvPr/>
          </p:nvSpPr>
          <p:spPr>
            <a:xfrm>
              <a:off x="0" y="0"/>
              <a:ext cx="802765" cy="401383"/>
            </a:xfrm>
            <a:custGeom>
              <a:avLst/>
              <a:gdLst/>
              <a:ahLst/>
              <a:cxnLst/>
              <a:rect l="l" t="t" r="r" b="b"/>
              <a:pathLst>
                <a:path w="802765" h="401383">
                  <a:moveTo>
                    <a:pt x="0" y="0"/>
                  </a:moveTo>
                  <a:lnTo>
                    <a:pt x="802765" y="0"/>
                  </a:lnTo>
                  <a:lnTo>
                    <a:pt x="802765" y="401383"/>
                  </a:lnTo>
                  <a:lnTo>
                    <a:pt x="0" y="401383"/>
                  </a:lnTo>
                  <a:close/>
                </a:path>
              </a:pathLst>
            </a:custGeom>
            <a:solidFill>
              <a:srgbClr val="04B1D2"/>
            </a:solidFill>
          </p:spPr>
          <p:txBody>
            <a:bodyPr/>
            <a:lstStyle/>
            <a:p>
              <a:endParaRPr lang="ru-UA"/>
            </a:p>
          </p:txBody>
        </p:sp>
        <p:sp>
          <p:nvSpPr>
            <p:cNvPr id="30" name="TextBox 30">
              <a:extLst>
                <a:ext uri="{FF2B5EF4-FFF2-40B4-BE49-F238E27FC236}">
                  <a16:creationId xmlns:a16="http://schemas.microsoft.com/office/drawing/2014/main" id="{556A810D-9543-4C52-8C8F-0081895FCF7D}"/>
                </a:ext>
              </a:extLst>
            </p:cNvPr>
            <p:cNvSpPr txBox="1"/>
            <p:nvPr/>
          </p:nvSpPr>
          <p:spPr>
            <a:xfrm>
              <a:off x="0" y="-38100"/>
              <a:ext cx="802765" cy="439483"/>
            </a:xfrm>
            <a:prstGeom prst="rect">
              <a:avLst/>
            </a:prstGeom>
          </p:spPr>
          <p:txBody>
            <a:bodyPr lIns="48813" tIns="48813" rIns="48813" bIns="48813" rtlCol="0" anchor="ctr"/>
            <a:lstStyle/>
            <a:p>
              <a:pPr algn="ctr">
                <a:lnSpc>
                  <a:spcPts val="2239"/>
                </a:lnSpc>
              </a:pPr>
              <a:endParaRPr/>
            </a:p>
          </p:txBody>
        </p:sp>
      </p:grpSp>
      <p:grpSp>
        <p:nvGrpSpPr>
          <p:cNvPr id="31" name="Group 31">
            <a:extLst>
              <a:ext uri="{FF2B5EF4-FFF2-40B4-BE49-F238E27FC236}">
                <a16:creationId xmlns:a16="http://schemas.microsoft.com/office/drawing/2014/main" id="{D9959B3C-B26E-A210-C3D5-B514FEB945A9}"/>
              </a:ext>
            </a:extLst>
          </p:cNvPr>
          <p:cNvGrpSpPr/>
          <p:nvPr/>
        </p:nvGrpSpPr>
        <p:grpSpPr>
          <a:xfrm rot="-2700000">
            <a:off x="13851366" y="5008207"/>
            <a:ext cx="384403" cy="768807"/>
            <a:chOff x="0" y="0"/>
            <a:chExt cx="203200" cy="406400"/>
          </a:xfrm>
        </p:grpSpPr>
        <p:sp>
          <p:nvSpPr>
            <p:cNvPr id="32" name="Freeform 32">
              <a:extLst>
                <a:ext uri="{FF2B5EF4-FFF2-40B4-BE49-F238E27FC236}">
                  <a16:creationId xmlns:a16="http://schemas.microsoft.com/office/drawing/2014/main" id="{1E3832B5-DF3A-5DF2-2654-E87F140B817B}"/>
                </a:ext>
              </a:extLst>
            </p:cNvPr>
            <p:cNvSpPr/>
            <p:nvPr/>
          </p:nvSpPr>
          <p:spPr>
            <a:xfrm>
              <a:off x="0" y="0"/>
              <a:ext cx="203200" cy="406400"/>
            </a:xfrm>
            <a:custGeom>
              <a:avLst/>
              <a:gdLst/>
              <a:ahLst/>
              <a:cxnLst/>
              <a:rect l="l" t="t" r="r" b="b"/>
              <a:pathLst>
                <a:path w="203200" h="406400">
                  <a:moveTo>
                    <a:pt x="0" y="0"/>
                  </a:moveTo>
                  <a:lnTo>
                    <a:pt x="0" y="0"/>
                  </a:lnTo>
                  <a:lnTo>
                    <a:pt x="0" y="406400"/>
                  </a:lnTo>
                  <a:lnTo>
                    <a:pt x="0" y="406400"/>
                  </a:lnTo>
                  <a:lnTo>
                    <a:pt x="203200" y="203200"/>
                  </a:lnTo>
                  <a:lnTo>
                    <a:pt x="0" y="0"/>
                  </a:lnTo>
                  <a:close/>
                </a:path>
              </a:pathLst>
            </a:custGeom>
            <a:solidFill>
              <a:srgbClr val="000000">
                <a:alpha val="19608"/>
              </a:srgbClr>
            </a:solidFill>
          </p:spPr>
          <p:txBody>
            <a:bodyPr/>
            <a:lstStyle/>
            <a:p>
              <a:endParaRPr lang="ru-UA"/>
            </a:p>
          </p:txBody>
        </p:sp>
        <p:sp>
          <p:nvSpPr>
            <p:cNvPr id="33" name="TextBox 33">
              <a:extLst>
                <a:ext uri="{FF2B5EF4-FFF2-40B4-BE49-F238E27FC236}">
                  <a16:creationId xmlns:a16="http://schemas.microsoft.com/office/drawing/2014/main" id="{4CAF8DA7-2382-D6E4-5EA1-FF51B0AB67D7}"/>
                </a:ext>
              </a:extLst>
            </p:cNvPr>
            <p:cNvSpPr txBox="1"/>
            <p:nvPr/>
          </p:nvSpPr>
          <p:spPr>
            <a:xfrm>
              <a:off x="0" y="-38100"/>
              <a:ext cx="88900" cy="444500"/>
            </a:xfrm>
            <a:prstGeom prst="rect">
              <a:avLst/>
            </a:prstGeom>
          </p:spPr>
          <p:txBody>
            <a:bodyPr lIns="48813" tIns="48813" rIns="48813" bIns="48813" rtlCol="0" anchor="ctr"/>
            <a:lstStyle/>
            <a:p>
              <a:pPr algn="ctr">
                <a:lnSpc>
                  <a:spcPts val="2239"/>
                </a:lnSpc>
              </a:pPr>
              <a:endParaRPr/>
            </a:p>
          </p:txBody>
        </p:sp>
      </p:grpSp>
      <p:grpSp>
        <p:nvGrpSpPr>
          <p:cNvPr id="34" name="Group 34">
            <a:extLst>
              <a:ext uri="{FF2B5EF4-FFF2-40B4-BE49-F238E27FC236}">
                <a16:creationId xmlns:a16="http://schemas.microsoft.com/office/drawing/2014/main" id="{8B9674E8-3376-0F47-C322-B3C3C0B0BA46}"/>
              </a:ext>
            </a:extLst>
          </p:cNvPr>
          <p:cNvGrpSpPr/>
          <p:nvPr/>
        </p:nvGrpSpPr>
        <p:grpSpPr>
          <a:xfrm>
            <a:off x="13635847" y="3794969"/>
            <a:ext cx="2928788" cy="1464394"/>
            <a:chOff x="0" y="0"/>
            <a:chExt cx="802765" cy="401383"/>
          </a:xfrm>
        </p:grpSpPr>
        <p:sp>
          <p:nvSpPr>
            <p:cNvPr id="35" name="Freeform 35">
              <a:extLst>
                <a:ext uri="{FF2B5EF4-FFF2-40B4-BE49-F238E27FC236}">
                  <a16:creationId xmlns:a16="http://schemas.microsoft.com/office/drawing/2014/main" id="{C4D45A60-46ED-6E44-CAA3-D2E751DA30E0}"/>
                </a:ext>
              </a:extLst>
            </p:cNvPr>
            <p:cNvSpPr/>
            <p:nvPr/>
          </p:nvSpPr>
          <p:spPr>
            <a:xfrm>
              <a:off x="0" y="0"/>
              <a:ext cx="802765" cy="401383"/>
            </a:xfrm>
            <a:custGeom>
              <a:avLst/>
              <a:gdLst/>
              <a:ahLst/>
              <a:cxnLst/>
              <a:rect l="l" t="t" r="r" b="b"/>
              <a:pathLst>
                <a:path w="802765" h="401383">
                  <a:moveTo>
                    <a:pt x="0" y="0"/>
                  </a:moveTo>
                  <a:lnTo>
                    <a:pt x="802765" y="0"/>
                  </a:lnTo>
                  <a:lnTo>
                    <a:pt x="802765" y="401383"/>
                  </a:lnTo>
                  <a:lnTo>
                    <a:pt x="0" y="401383"/>
                  </a:lnTo>
                  <a:close/>
                </a:path>
              </a:pathLst>
            </a:custGeom>
            <a:solidFill>
              <a:srgbClr val="46C1AB"/>
            </a:solidFill>
          </p:spPr>
          <p:txBody>
            <a:bodyPr/>
            <a:lstStyle/>
            <a:p>
              <a:endParaRPr lang="ru-UA"/>
            </a:p>
          </p:txBody>
        </p:sp>
        <p:sp>
          <p:nvSpPr>
            <p:cNvPr id="36" name="TextBox 36">
              <a:extLst>
                <a:ext uri="{FF2B5EF4-FFF2-40B4-BE49-F238E27FC236}">
                  <a16:creationId xmlns:a16="http://schemas.microsoft.com/office/drawing/2014/main" id="{0EF76498-D137-D64C-0A14-7302312EE67D}"/>
                </a:ext>
              </a:extLst>
            </p:cNvPr>
            <p:cNvSpPr txBox="1"/>
            <p:nvPr/>
          </p:nvSpPr>
          <p:spPr>
            <a:xfrm>
              <a:off x="0" y="-38100"/>
              <a:ext cx="802765" cy="439483"/>
            </a:xfrm>
            <a:prstGeom prst="rect">
              <a:avLst/>
            </a:prstGeom>
          </p:spPr>
          <p:txBody>
            <a:bodyPr lIns="48813" tIns="48813" rIns="48813" bIns="48813" rtlCol="0" anchor="ctr"/>
            <a:lstStyle/>
            <a:p>
              <a:pPr algn="ctr">
                <a:lnSpc>
                  <a:spcPts val="2239"/>
                </a:lnSpc>
              </a:pPr>
              <a:endParaRPr/>
            </a:p>
          </p:txBody>
        </p:sp>
      </p:grpSp>
      <p:sp>
        <p:nvSpPr>
          <p:cNvPr id="37" name="Freeform 37">
            <a:extLst>
              <a:ext uri="{FF2B5EF4-FFF2-40B4-BE49-F238E27FC236}">
                <a16:creationId xmlns:a16="http://schemas.microsoft.com/office/drawing/2014/main" id="{A5794664-88A0-2078-E6E6-84F8C0DAB343}"/>
              </a:ext>
            </a:extLst>
          </p:cNvPr>
          <p:cNvSpPr/>
          <p:nvPr/>
        </p:nvSpPr>
        <p:spPr>
          <a:xfrm>
            <a:off x="5238195" y="6405991"/>
            <a:ext cx="686435" cy="686435"/>
          </a:xfrm>
          <a:custGeom>
            <a:avLst/>
            <a:gdLst/>
            <a:ahLst/>
            <a:cxnLst/>
            <a:rect l="l" t="t" r="r" b="b"/>
            <a:pathLst>
              <a:path w="686435" h="686435">
                <a:moveTo>
                  <a:pt x="0" y="0"/>
                </a:moveTo>
                <a:lnTo>
                  <a:pt x="686435" y="0"/>
                </a:lnTo>
                <a:lnTo>
                  <a:pt x="686435" y="686435"/>
                </a:lnTo>
                <a:lnTo>
                  <a:pt x="0" y="68643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ru-UA"/>
          </a:p>
        </p:txBody>
      </p:sp>
      <p:sp>
        <p:nvSpPr>
          <p:cNvPr id="38" name="Freeform 38">
            <a:extLst>
              <a:ext uri="{FF2B5EF4-FFF2-40B4-BE49-F238E27FC236}">
                <a16:creationId xmlns:a16="http://schemas.microsoft.com/office/drawing/2014/main" id="{D18460A4-AA75-65BD-B7CB-789B226A780F}"/>
              </a:ext>
            </a:extLst>
          </p:cNvPr>
          <p:cNvSpPr/>
          <p:nvPr/>
        </p:nvSpPr>
        <p:spPr>
          <a:xfrm>
            <a:off x="9980005" y="5295973"/>
            <a:ext cx="715968" cy="686435"/>
          </a:xfrm>
          <a:custGeom>
            <a:avLst/>
            <a:gdLst/>
            <a:ahLst/>
            <a:cxnLst/>
            <a:rect l="l" t="t" r="r" b="b"/>
            <a:pathLst>
              <a:path w="715968" h="686435">
                <a:moveTo>
                  <a:pt x="0" y="0"/>
                </a:moveTo>
                <a:lnTo>
                  <a:pt x="715968" y="0"/>
                </a:lnTo>
                <a:lnTo>
                  <a:pt x="715968" y="686435"/>
                </a:lnTo>
                <a:lnTo>
                  <a:pt x="0" y="6864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ru-UA"/>
          </a:p>
        </p:txBody>
      </p:sp>
      <p:sp>
        <p:nvSpPr>
          <p:cNvPr id="39" name="Freeform 39">
            <a:extLst>
              <a:ext uri="{FF2B5EF4-FFF2-40B4-BE49-F238E27FC236}">
                <a16:creationId xmlns:a16="http://schemas.microsoft.com/office/drawing/2014/main" id="{A6F7A348-FB43-29DD-F650-6BC5C1AAB631}"/>
              </a:ext>
            </a:extLst>
          </p:cNvPr>
          <p:cNvSpPr/>
          <p:nvPr/>
        </p:nvSpPr>
        <p:spPr>
          <a:xfrm>
            <a:off x="12411494" y="4731442"/>
            <a:ext cx="628946" cy="686435"/>
          </a:xfrm>
          <a:custGeom>
            <a:avLst/>
            <a:gdLst/>
            <a:ahLst/>
            <a:cxnLst/>
            <a:rect l="l" t="t" r="r" b="b"/>
            <a:pathLst>
              <a:path w="628946" h="686435">
                <a:moveTo>
                  <a:pt x="0" y="0"/>
                </a:moveTo>
                <a:lnTo>
                  <a:pt x="628945" y="0"/>
                </a:lnTo>
                <a:lnTo>
                  <a:pt x="628945" y="686434"/>
                </a:lnTo>
                <a:lnTo>
                  <a:pt x="0" y="68643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ru-UA"/>
          </a:p>
        </p:txBody>
      </p:sp>
      <p:sp>
        <p:nvSpPr>
          <p:cNvPr id="40" name="Freeform 40">
            <a:extLst>
              <a:ext uri="{FF2B5EF4-FFF2-40B4-BE49-F238E27FC236}">
                <a16:creationId xmlns:a16="http://schemas.microsoft.com/office/drawing/2014/main" id="{826371D3-2399-1987-DDCF-098DC5D84C03}"/>
              </a:ext>
            </a:extLst>
          </p:cNvPr>
          <p:cNvSpPr/>
          <p:nvPr/>
        </p:nvSpPr>
        <p:spPr>
          <a:xfrm>
            <a:off x="2553960" y="6677036"/>
            <a:ext cx="1240190" cy="1168259"/>
          </a:xfrm>
          <a:custGeom>
            <a:avLst/>
            <a:gdLst/>
            <a:ahLst/>
            <a:cxnLst/>
            <a:rect l="l" t="t" r="r" b="b"/>
            <a:pathLst>
              <a:path w="1240190" h="1168259">
                <a:moveTo>
                  <a:pt x="0" y="0"/>
                </a:moveTo>
                <a:lnTo>
                  <a:pt x="1240191" y="0"/>
                </a:lnTo>
                <a:lnTo>
                  <a:pt x="1240191" y="1168259"/>
                </a:lnTo>
                <a:lnTo>
                  <a:pt x="0" y="116825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ru-UA"/>
          </a:p>
        </p:txBody>
      </p:sp>
      <p:sp>
        <p:nvSpPr>
          <p:cNvPr id="41" name="Freeform 41">
            <a:extLst>
              <a:ext uri="{FF2B5EF4-FFF2-40B4-BE49-F238E27FC236}">
                <a16:creationId xmlns:a16="http://schemas.microsoft.com/office/drawing/2014/main" id="{29993EAD-F3CE-9A6E-AECA-B971121C1C96}"/>
              </a:ext>
            </a:extLst>
          </p:cNvPr>
          <p:cNvSpPr/>
          <p:nvPr/>
        </p:nvSpPr>
        <p:spPr>
          <a:xfrm>
            <a:off x="7455184" y="5534023"/>
            <a:ext cx="1108857" cy="1215186"/>
          </a:xfrm>
          <a:custGeom>
            <a:avLst/>
            <a:gdLst/>
            <a:ahLst/>
            <a:cxnLst/>
            <a:rect l="l" t="t" r="r" b="b"/>
            <a:pathLst>
              <a:path w="1108857" h="1215186">
                <a:moveTo>
                  <a:pt x="0" y="0"/>
                </a:moveTo>
                <a:lnTo>
                  <a:pt x="1108857" y="0"/>
                </a:lnTo>
                <a:lnTo>
                  <a:pt x="1108857" y="1215186"/>
                </a:lnTo>
                <a:lnTo>
                  <a:pt x="0" y="121518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ru-UA"/>
          </a:p>
        </p:txBody>
      </p:sp>
      <p:sp>
        <p:nvSpPr>
          <p:cNvPr id="42" name="TextBox 42">
            <a:extLst>
              <a:ext uri="{FF2B5EF4-FFF2-40B4-BE49-F238E27FC236}">
                <a16:creationId xmlns:a16="http://schemas.microsoft.com/office/drawing/2014/main" id="{9C70816A-0823-60CF-E273-EDEDA63E88FB}"/>
              </a:ext>
            </a:extLst>
          </p:cNvPr>
          <p:cNvSpPr txBox="1"/>
          <p:nvPr/>
        </p:nvSpPr>
        <p:spPr>
          <a:xfrm>
            <a:off x="1753053" y="8202282"/>
            <a:ext cx="2748784" cy="1758397"/>
          </a:xfrm>
          <a:prstGeom prst="rect">
            <a:avLst/>
          </a:prstGeom>
        </p:spPr>
        <p:txBody>
          <a:bodyPr lIns="0" tIns="0" rIns="0" bIns="0" rtlCol="0" anchor="t">
            <a:spAutoFit/>
          </a:bodyPr>
          <a:lstStyle/>
          <a:p>
            <a:pPr algn="ctr">
              <a:lnSpc>
                <a:spcPts val="2830"/>
              </a:lnSpc>
              <a:spcBef>
                <a:spcPct val="0"/>
              </a:spcBef>
            </a:pPr>
            <a:r>
              <a:rPr lang="en-US" sz="2021">
                <a:solidFill>
                  <a:srgbClr val="000000"/>
                </a:solidFill>
                <a:latin typeface="Cormorant Garamond"/>
                <a:ea typeface="Cormorant Garamond"/>
                <a:cs typeface="Cormorant Garamond"/>
                <a:sym typeface="Cormorant Garamond"/>
              </a:rPr>
              <a:t>Робочі місця з комп’ютерами та спеціальним софтом (програмування, моделювання, 3D-дизайн).</a:t>
            </a:r>
          </a:p>
        </p:txBody>
      </p:sp>
      <p:sp>
        <p:nvSpPr>
          <p:cNvPr id="43" name="TextBox 43">
            <a:extLst>
              <a:ext uri="{FF2B5EF4-FFF2-40B4-BE49-F238E27FC236}">
                <a16:creationId xmlns:a16="http://schemas.microsoft.com/office/drawing/2014/main" id="{6DBECD4E-8788-7C0E-6A51-9F403744A5E6}"/>
              </a:ext>
            </a:extLst>
          </p:cNvPr>
          <p:cNvSpPr txBox="1"/>
          <p:nvPr/>
        </p:nvSpPr>
        <p:spPr>
          <a:xfrm>
            <a:off x="1709662" y="5523464"/>
            <a:ext cx="2928788" cy="1231645"/>
          </a:xfrm>
          <a:prstGeom prst="rect">
            <a:avLst/>
          </a:prstGeom>
        </p:spPr>
        <p:txBody>
          <a:bodyPr lIns="0" tIns="0" rIns="0" bIns="0" rtlCol="0" anchor="t">
            <a:spAutoFit/>
          </a:bodyPr>
          <a:lstStyle/>
          <a:p>
            <a:pPr algn="ctr">
              <a:lnSpc>
                <a:spcPts val="10089"/>
              </a:lnSpc>
              <a:spcBef>
                <a:spcPct val="0"/>
              </a:spcBef>
            </a:pPr>
            <a:r>
              <a:rPr lang="en-US" sz="7206">
                <a:solidFill>
                  <a:srgbClr val="FEBB0F"/>
                </a:solidFill>
                <a:latin typeface="Cormorant Garamond"/>
                <a:ea typeface="Cormorant Garamond"/>
                <a:cs typeface="Cormorant Garamond"/>
                <a:sym typeface="Cormorant Garamond"/>
              </a:rPr>
              <a:t>01</a:t>
            </a:r>
          </a:p>
        </p:txBody>
      </p:sp>
      <p:sp>
        <p:nvSpPr>
          <p:cNvPr id="44" name="TextBox 44">
            <a:extLst>
              <a:ext uri="{FF2B5EF4-FFF2-40B4-BE49-F238E27FC236}">
                <a16:creationId xmlns:a16="http://schemas.microsoft.com/office/drawing/2014/main" id="{81E3619D-AAF6-229F-D8B4-02AEA064E0B6}"/>
              </a:ext>
            </a:extLst>
          </p:cNvPr>
          <p:cNvSpPr txBox="1"/>
          <p:nvPr/>
        </p:nvSpPr>
        <p:spPr>
          <a:xfrm>
            <a:off x="4097639" y="4926607"/>
            <a:ext cx="2928788" cy="1231645"/>
          </a:xfrm>
          <a:prstGeom prst="rect">
            <a:avLst/>
          </a:prstGeom>
        </p:spPr>
        <p:txBody>
          <a:bodyPr lIns="0" tIns="0" rIns="0" bIns="0" rtlCol="0" anchor="t">
            <a:spAutoFit/>
          </a:bodyPr>
          <a:lstStyle/>
          <a:p>
            <a:pPr algn="ctr">
              <a:lnSpc>
                <a:spcPts val="10089"/>
              </a:lnSpc>
              <a:spcBef>
                <a:spcPct val="0"/>
              </a:spcBef>
            </a:pPr>
            <a:r>
              <a:rPr lang="en-US" sz="7206">
                <a:solidFill>
                  <a:srgbClr val="FF9501"/>
                </a:solidFill>
                <a:latin typeface="Cormorant Garamond"/>
                <a:ea typeface="Cormorant Garamond"/>
                <a:cs typeface="Cormorant Garamond"/>
                <a:sym typeface="Cormorant Garamond"/>
              </a:rPr>
              <a:t>02</a:t>
            </a:r>
          </a:p>
        </p:txBody>
      </p:sp>
      <p:sp>
        <p:nvSpPr>
          <p:cNvPr id="45" name="TextBox 45">
            <a:extLst>
              <a:ext uri="{FF2B5EF4-FFF2-40B4-BE49-F238E27FC236}">
                <a16:creationId xmlns:a16="http://schemas.microsoft.com/office/drawing/2014/main" id="{865985EE-901A-4EC5-07D5-CBDE10B09D05}"/>
              </a:ext>
            </a:extLst>
          </p:cNvPr>
          <p:cNvSpPr txBox="1"/>
          <p:nvPr/>
        </p:nvSpPr>
        <p:spPr>
          <a:xfrm>
            <a:off x="6509313" y="4210767"/>
            <a:ext cx="2928788" cy="1231645"/>
          </a:xfrm>
          <a:prstGeom prst="rect">
            <a:avLst/>
          </a:prstGeom>
        </p:spPr>
        <p:txBody>
          <a:bodyPr lIns="0" tIns="0" rIns="0" bIns="0" rtlCol="0" anchor="t">
            <a:spAutoFit/>
          </a:bodyPr>
          <a:lstStyle/>
          <a:p>
            <a:pPr algn="ctr">
              <a:lnSpc>
                <a:spcPts val="10089"/>
              </a:lnSpc>
              <a:spcBef>
                <a:spcPct val="0"/>
              </a:spcBef>
            </a:pPr>
            <a:r>
              <a:rPr lang="en-US" sz="7206">
                <a:solidFill>
                  <a:srgbClr val="E2322C"/>
                </a:solidFill>
                <a:latin typeface="Cormorant Garamond"/>
                <a:ea typeface="Cormorant Garamond"/>
                <a:cs typeface="Cormorant Garamond"/>
                <a:sym typeface="Cormorant Garamond"/>
              </a:rPr>
              <a:t>03</a:t>
            </a:r>
          </a:p>
        </p:txBody>
      </p:sp>
      <p:sp>
        <p:nvSpPr>
          <p:cNvPr id="46" name="TextBox 46">
            <a:extLst>
              <a:ext uri="{FF2B5EF4-FFF2-40B4-BE49-F238E27FC236}">
                <a16:creationId xmlns:a16="http://schemas.microsoft.com/office/drawing/2014/main" id="{4C63C8EB-5C3E-5511-663B-830ACE009957}"/>
              </a:ext>
            </a:extLst>
          </p:cNvPr>
          <p:cNvSpPr txBox="1"/>
          <p:nvPr/>
        </p:nvSpPr>
        <p:spPr>
          <a:xfrm>
            <a:off x="8887796" y="3661619"/>
            <a:ext cx="2928788" cy="1231645"/>
          </a:xfrm>
          <a:prstGeom prst="rect">
            <a:avLst/>
          </a:prstGeom>
        </p:spPr>
        <p:txBody>
          <a:bodyPr lIns="0" tIns="0" rIns="0" bIns="0" rtlCol="0" anchor="t">
            <a:spAutoFit/>
          </a:bodyPr>
          <a:lstStyle/>
          <a:p>
            <a:pPr algn="ctr">
              <a:lnSpc>
                <a:spcPts val="10089"/>
              </a:lnSpc>
              <a:spcBef>
                <a:spcPct val="0"/>
              </a:spcBef>
            </a:pPr>
            <a:r>
              <a:rPr lang="en-US" sz="7206">
                <a:solidFill>
                  <a:srgbClr val="0786D7"/>
                </a:solidFill>
                <a:latin typeface="Cormorant Garamond"/>
                <a:ea typeface="Cormorant Garamond"/>
                <a:cs typeface="Cormorant Garamond"/>
                <a:sym typeface="Cormorant Garamond"/>
              </a:rPr>
              <a:t>04</a:t>
            </a:r>
          </a:p>
        </p:txBody>
      </p:sp>
      <p:sp>
        <p:nvSpPr>
          <p:cNvPr id="47" name="TextBox 47">
            <a:extLst>
              <a:ext uri="{FF2B5EF4-FFF2-40B4-BE49-F238E27FC236}">
                <a16:creationId xmlns:a16="http://schemas.microsoft.com/office/drawing/2014/main" id="{9D847B22-4038-DC11-6E8F-56454D6EB48F}"/>
              </a:ext>
            </a:extLst>
          </p:cNvPr>
          <p:cNvSpPr txBox="1"/>
          <p:nvPr/>
        </p:nvSpPr>
        <p:spPr>
          <a:xfrm>
            <a:off x="11250960" y="3104293"/>
            <a:ext cx="2928788" cy="1231645"/>
          </a:xfrm>
          <a:prstGeom prst="rect">
            <a:avLst/>
          </a:prstGeom>
        </p:spPr>
        <p:txBody>
          <a:bodyPr lIns="0" tIns="0" rIns="0" bIns="0" rtlCol="0" anchor="t">
            <a:spAutoFit/>
          </a:bodyPr>
          <a:lstStyle/>
          <a:p>
            <a:pPr algn="ctr">
              <a:lnSpc>
                <a:spcPts val="10089"/>
              </a:lnSpc>
              <a:spcBef>
                <a:spcPct val="0"/>
              </a:spcBef>
            </a:pPr>
            <a:r>
              <a:rPr lang="en-US" sz="7206">
                <a:solidFill>
                  <a:srgbClr val="04B1D2"/>
                </a:solidFill>
                <a:latin typeface="Cormorant Garamond"/>
                <a:ea typeface="Cormorant Garamond"/>
                <a:cs typeface="Cormorant Garamond"/>
                <a:sym typeface="Cormorant Garamond"/>
              </a:rPr>
              <a:t>05</a:t>
            </a:r>
          </a:p>
        </p:txBody>
      </p:sp>
      <p:sp>
        <p:nvSpPr>
          <p:cNvPr id="48" name="TextBox 48">
            <a:extLst>
              <a:ext uri="{FF2B5EF4-FFF2-40B4-BE49-F238E27FC236}">
                <a16:creationId xmlns:a16="http://schemas.microsoft.com/office/drawing/2014/main" id="{2F9347D1-A869-74F1-B28E-85AEF2CC25C5}"/>
              </a:ext>
            </a:extLst>
          </p:cNvPr>
          <p:cNvSpPr txBox="1"/>
          <p:nvPr/>
        </p:nvSpPr>
        <p:spPr>
          <a:xfrm>
            <a:off x="13649550" y="2755525"/>
            <a:ext cx="2928788" cy="1231645"/>
          </a:xfrm>
          <a:prstGeom prst="rect">
            <a:avLst/>
          </a:prstGeom>
        </p:spPr>
        <p:txBody>
          <a:bodyPr lIns="0" tIns="0" rIns="0" bIns="0" rtlCol="0" anchor="t">
            <a:spAutoFit/>
          </a:bodyPr>
          <a:lstStyle/>
          <a:p>
            <a:pPr algn="ctr">
              <a:lnSpc>
                <a:spcPts val="10089"/>
              </a:lnSpc>
              <a:spcBef>
                <a:spcPct val="0"/>
              </a:spcBef>
            </a:pPr>
            <a:r>
              <a:rPr lang="en-US" sz="7206">
                <a:solidFill>
                  <a:srgbClr val="46C1AB"/>
                </a:solidFill>
                <a:latin typeface="Cormorant Garamond"/>
                <a:ea typeface="Cormorant Garamond"/>
                <a:cs typeface="Cormorant Garamond"/>
                <a:sym typeface="Cormorant Garamond"/>
              </a:rPr>
              <a:t>06</a:t>
            </a:r>
          </a:p>
        </p:txBody>
      </p:sp>
      <p:sp>
        <p:nvSpPr>
          <p:cNvPr id="49" name="TextBox 49">
            <a:extLst>
              <a:ext uri="{FF2B5EF4-FFF2-40B4-BE49-F238E27FC236}">
                <a16:creationId xmlns:a16="http://schemas.microsoft.com/office/drawing/2014/main" id="{F4DF7DBE-4BCB-415B-3823-A5A5E972F53E}"/>
              </a:ext>
            </a:extLst>
          </p:cNvPr>
          <p:cNvSpPr txBox="1"/>
          <p:nvPr/>
        </p:nvSpPr>
        <p:spPr>
          <a:xfrm>
            <a:off x="4730437" y="7622731"/>
            <a:ext cx="2158470" cy="1758397"/>
          </a:xfrm>
          <a:prstGeom prst="rect">
            <a:avLst/>
          </a:prstGeom>
        </p:spPr>
        <p:txBody>
          <a:bodyPr lIns="0" tIns="0" rIns="0" bIns="0" rtlCol="0" anchor="t">
            <a:spAutoFit/>
          </a:bodyPr>
          <a:lstStyle/>
          <a:p>
            <a:pPr algn="ctr">
              <a:lnSpc>
                <a:spcPts val="2830"/>
              </a:lnSpc>
              <a:spcBef>
                <a:spcPct val="0"/>
              </a:spcBef>
            </a:pPr>
            <a:r>
              <a:rPr lang="en-US" sz="2021">
                <a:solidFill>
                  <a:srgbClr val="000000"/>
                </a:solidFill>
                <a:latin typeface="Cormorant Garamond"/>
                <a:ea typeface="Cormorant Garamond"/>
                <a:cs typeface="Cormorant Garamond"/>
                <a:sym typeface="Cormorant Garamond"/>
              </a:rPr>
              <a:t>Робототехніка та Arduino-набори — для практичного навчання інженерії та автоматизації.</a:t>
            </a:r>
          </a:p>
        </p:txBody>
      </p:sp>
      <p:sp>
        <p:nvSpPr>
          <p:cNvPr id="50" name="TextBox 50">
            <a:extLst>
              <a:ext uri="{FF2B5EF4-FFF2-40B4-BE49-F238E27FC236}">
                <a16:creationId xmlns:a16="http://schemas.microsoft.com/office/drawing/2014/main" id="{4B34A356-FEA5-5C32-E504-F19821B3EC02}"/>
              </a:ext>
            </a:extLst>
          </p:cNvPr>
          <p:cNvSpPr txBox="1"/>
          <p:nvPr/>
        </p:nvSpPr>
        <p:spPr>
          <a:xfrm>
            <a:off x="7116610" y="7044801"/>
            <a:ext cx="2158470" cy="1405972"/>
          </a:xfrm>
          <a:prstGeom prst="rect">
            <a:avLst/>
          </a:prstGeom>
        </p:spPr>
        <p:txBody>
          <a:bodyPr lIns="0" tIns="0" rIns="0" bIns="0" rtlCol="0" anchor="t">
            <a:spAutoFit/>
          </a:bodyPr>
          <a:lstStyle/>
          <a:p>
            <a:pPr algn="ctr">
              <a:lnSpc>
                <a:spcPts val="2830"/>
              </a:lnSpc>
              <a:spcBef>
                <a:spcPct val="0"/>
              </a:spcBef>
            </a:pPr>
            <a:r>
              <a:rPr lang="en-US" sz="2021">
                <a:solidFill>
                  <a:srgbClr val="000000"/>
                </a:solidFill>
                <a:latin typeface="Cormorant Garamond"/>
                <a:ea typeface="Cormorant Garamond"/>
                <a:cs typeface="Cormorant Garamond"/>
                <a:sym typeface="Cormorant Garamond"/>
              </a:rPr>
              <a:t>3D-принтери та лазерні різці — для створення прототипів.</a:t>
            </a:r>
          </a:p>
        </p:txBody>
      </p:sp>
      <p:sp>
        <p:nvSpPr>
          <p:cNvPr id="51" name="TextBox 51">
            <a:extLst>
              <a:ext uri="{FF2B5EF4-FFF2-40B4-BE49-F238E27FC236}">
                <a16:creationId xmlns:a16="http://schemas.microsoft.com/office/drawing/2014/main" id="{1048312D-16BF-2E4E-672D-5C5E15A50B0D}"/>
              </a:ext>
            </a:extLst>
          </p:cNvPr>
          <p:cNvSpPr txBox="1"/>
          <p:nvPr/>
        </p:nvSpPr>
        <p:spPr>
          <a:xfrm>
            <a:off x="9500211" y="6491456"/>
            <a:ext cx="2171941" cy="2463247"/>
          </a:xfrm>
          <a:prstGeom prst="rect">
            <a:avLst/>
          </a:prstGeom>
        </p:spPr>
        <p:txBody>
          <a:bodyPr lIns="0" tIns="0" rIns="0" bIns="0" rtlCol="0" anchor="t">
            <a:spAutoFit/>
          </a:bodyPr>
          <a:lstStyle/>
          <a:p>
            <a:pPr algn="ctr">
              <a:lnSpc>
                <a:spcPts val="2830"/>
              </a:lnSpc>
              <a:spcBef>
                <a:spcPct val="0"/>
              </a:spcBef>
            </a:pPr>
            <a:r>
              <a:rPr lang="en-US" sz="2021">
                <a:solidFill>
                  <a:srgbClr val="000000"/>
                </a:solidFill>
                <a:latin typeface="Cormorant Garamond"/>
                <a:ea typeface="Cormorant Garamond"/>
                <a:cs typeface="Cormorant Garamond"/>
                <a:sym typeface="Cormorant Garamond"/>
              </a:rPr>
              <a:t>Лабораторне обладнання з фізики, хімії, біології (сенсори, вимірювальні прилади, мікроскопи).</a:t>
            </a:r>
          </a:p>
        </p:txBody>
      </p:sp>
      <p:sp>
        <p:nvSpPr>
          <p:cNvPr id="52" name="TextBox 52">
            <a:extLst>
              <a:ext uri="{FF2B5EF4-FFF2-40B4-BE49-F238E27FC236}">
                <a16:creationId xmlns:a16="http://schemas.microsoft.com/office/drawing/2014/main" id="{A1FFEFEE-DE40-FB44-4A76-11EA38C547FE}"/>
              </a:ext>
            </a:extLst>
          </p:cNvPr>
          <p:cNvSpPr txBox="1"/>
          <p:nvPr/>
        </p:nvSpPr>
        <p:spPr>
          <a:xfrm>
            <a:off x="12157927" y="5976535"/>
            <a:ext cx="1764452" cy="1405972"/>
          </a:xfrm>
          <a:prstGeom prst="rect">
            <a:avLst/>
          </a:prstGeom>
        </p:spPr>
        <p:txBody>
          <a:bodyPr lIns="0" tIns="0" rIns="0" bIns="0" rtlCol="0" anchor="t">
            <a:spAutoFit/>
          </a:bodyPr>
          <a:lstStyle/>
          <a:p>
            <a:pPr algn="ctr">
              <a:lnSpc>
                <a:spcPts val="2830"/>
              </a:lnSpc>
              <a:spcBef>
                <a:spcPct val="0"/>
              </a:spcBef>
            </a:pPr>
            <a:r>
              <a:rPr lang="en-US" sz="2021">
                <a:solidFill>
                  <a:srgbClr val="000000"/>
                </a:solidFill>
                <a:latin typeface="Cormorant Garamond"/>
                <a:ea typeface="Cormorant Garamond"/>
                <a:cs typeface="Cormorant Garamond"/>
                <a:sym typeface="Cormorant Garamond"/>
              </a:rPr>
              <a:t>VR/AR технології — для симуляційних занять.</a:t>
            </a:r>
          </a:p>
        </p:txBody>
      </p:sp>
      <p:sp>
        <p:nvSpPr>
          <p:cNvPr id="53" name="TextBox 53">
            <a:extLst>
              <a:ext uri="{FF2B5EF4-FFF2-40B4-BE49-F238E27FC236}">
                <a16:creationId xmlns:a16="http://schemas.microsoft.com/office/drawing/2014/main" id="{DE5B945F-BD80-EF6F-57DE-1293B21EDC93}"/>
              </a:ext>
            </a:extLst>
          </p:cNvPr>
          <p:cNvSpPr txBox="1"/>
          <p:nvPr/>
        </p:nvSpPr>
        <p:spPr>
          <a:xfrm>
            <a:off x="14408559" y="5525829"/>
            <a:ext cx="1764452" cy="2110822"/>
          </a:xfrm>
          <a:prstGeom prst="rect">
            <a:avLst/>
          </a:prstGeom>
        </p:spPr>
        <p:txBody>
          <a:bodyPr lIns="0" tIns="0" rIns="0" bIns="0" rtlCol="0" anchor="t">
            <a:spAutoFit/>
          </a:bodyPr>
          <a:lstStyle/>
          <a:p>
            <a:pPr algn="ctr">
              <a:lnSpc>
                <a:spcPts val="2830"/>
              </a:lnSpc>
              <a:spcBef>
                <a:spcPct val="0"/>
              </a:spcBef>
            </a:pPr>
            <a:r>
              <a:rPr lang="en-US" sz="2021">
                <a:solidFill>
                  <a:srgbClr val="000000"/>
                </a:solidFill>
                <a:latin typeface="Cormorant Garamond"/>
                <a:ea typeface="Cormorant Garamond"/>
                <a:cs typeface="Cormorant Garamond"/>
                <a:sym typeface="Cormorant Garamond"/>
              </a:rPr>
              <a:t>Зона для командної роботи — для спільних проєктів і презентацій.</a:t>
            </a:r>
          </a:p>
        </p:txBody>
      </p:sp>
      <p:sp>
        <p:nvSpPr>
          <p:cNvPr id="54" name="Freeform 54">
            <a:extLst>
              <a:ext uri="{FF2B5EF4-FFF2-40B4-BE49-F238E27FC236}">
                <a16:creationId xmlns:a16="http://schemas.microsoft.com/office/drawing/2014/main" id="{5914747F-FE77-17E6-35E8-4CA6C972ED89}"/>
              </a:ext>
            </a:extLst>
          </p:cNvPr>
          <p:cNvSpPr/>
          <p:nvPr/>
        </p:nvSpPr>
        <p:spPr>
          <a:xfrm>
            <a:off x="14774657" y="4190473"/>
            <a:ext cx="686435" cy="686435"/>
          </a:xfrm>
          <a:custGeom>
            <a:avLst/>
            <a:gdLst/>
            <a:ahLst/>
            <a:cxnLst/>
            <a:rect l="l" t="t" r="r" b="b"/>
            <a:pathLst>
              <a:path w="686435" h="686435">
                <a:moveTo>
                  <a:pt x="0" y="0"/>
                </a:moveTo>
                <a:lnTo>
                  <a:pt x="686435" y="0"/>
                </a:lnTo>
                <a:lnTo>
                  <a:pt x="686435" y="686434"/>
                </a:lnTo>
                <a:lnTo>
                  <a:pt x="0" y="68643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ru-UA"/>
          </a:p>
        </p:txBody>
      </p:sp>
    </p:spTree>
    <p:extLst>
      <p:ext uri="{BB962C8B-B14F-4D97-AF65-F5344CB8AC3E}">
        <p14:creationId xmlns:p14="http://schemas.microsoft.com/office/powerpoint/2010/main" val="31216314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Contract_document" ma:contentTypeID="0x0101002C34C447E6454A40A553EE97A6C4718600A418D12E6E36A64E9F774715E5D6A491" ma:contentTypeVersion="23" ma:contentTypeDescription="" ma:contentTypeScope="" ma:versionID="70a0598fc23ae87f11e6865eb96040c5">
  <xsd:schema xmlns:xsd="http://www.w3.org/2001/XMLSchema" xmlns:xs="http://www.w3.org/2001/XMLSchema" xmlns:p="http://schemas.microsoft.com/office/2006/metadata/properties" xmlns:ns1="http://schemas.microsoft.com/sharepoint/v3" xmlns:ns2="14a9c00f-d9e3-4eb9-aad3-f69239d17d9c" xmlns:ns3="cdc023c8-7b34-4b3d-a645-39b6beed55be" xmlns:ns4="96fff1cf-56a1-468e-a250-80fb996b62cb" xmlns:ns5="508ba6eb-9e09-4fd5-92f2-2d9921329f2d" targetNamespace="http://schemas.microsoft.com/office/2006/metadata/properties" ma:root="true" ma:fieldsID="b1749bd68543f4c32c7bc3b7d640f9f0" ns1:_="" ns2:_="" ns3:_="" ns4:_="" ns5:_="">
    <xsd:import namespace="http://schemas.microsoft.com/sharepoint/v3"/>
    <xsd:import namespace="14a9c00f-d9e3-4eb9-aad3-f69239d17d9c"/>
    <xsd:import namespace="cdc023c8-7b34-4b3d-a645-39b6beed55be"/>
    <xsd:import namespace="96fff1cf-56a1-468e-a250-80fb996b62cb"/>
    <xsd:import namespace="508ba6eb-9e09-4fd5-92f2-2d9921329f2d"/>
    <xsd:element name="properties">
      <xsd:complexType>
        <xsd:sequence>
          <xsd:element name="documentManagement">
            <xsd:complexType>
              <xsd:all>
                <xsd:element ref="ns2:o99d250c03344da181939f0145dbc023" minOccurs="0"/>
                <xsd:element ref="ns3:TaxCatchAll" minOccurs="0"/>
                <xsd:element ref="ns4:TaxCatchAllLabel" minOccurs="0"/>
                <xsd:element ref="ns2:kecc0e8a0a3349c79c5d1d6e51bea7c3" minOccurs="0"/>
                <xsd:element ref="ns2:j50cb40f2a0941d2947e6bcbd5d19dce" minOccurs="0"/>
                <xsd:element ref="ns2:jcd7455606374210a964e5d7a999097a" minOccurs="0"/>
                <xsd:element ref="ns2:l9d65098618b4a8fbbe87718e7187e6b" minOccurs="0"/>
                <xsd:element ref="ns2:e2b781e9cad840cd89b90f5a7e989839" minOccurs="0"/>
                <xsd:element ref="ns5:_dlc_DocIdPersistId" minOccurs="0"/>
                <xsd:element ref="ns5:_dlc_DocId" minOccurs="0"/>
                <xsd:element ref="ns5:_dlc_DocIdUrl" minOccurs="0"/>
                <xsd:element ref="ns4:MediaServiceDateTaken" minOccurs="0"/>
                <xsd:element ref="ns4:MediaServiceLocation" minOccurs="0"/>
                <xsd:element ref="ns1:_ip_UnifiedCompliancePolicyProperties" minOccurs="0"/>
                <xsd:element ref="ns1:_ip_UnifiedCompliancePolicyUIAc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a9c00f-d9e3-4eb9-aad3-f69239d17d9c" elementFormDefault="qualified">
    <xsd:import namespace="http://schemas.microsoft.com/office/2006/documentManagement/types"/>
    <xsd:import namespace="http://schemas.microsoft.com/office/infopath/2007/PartnerControls"/>
    <xsd:element name="o99d250c03344da181939f0145dbc023" ma:index="8" nillable="true" ma:taxonomy="true" ma:internalName="o99d250c03344da181939f0145dbc023" ma:taxonomyFieldName="Document_Language" ma:displayName="Document_Language" ma:readOnly="false" ma:default="12;#EN|eb0f068f-7d92-44c4-a2e1-052290512cff" ma:fieldId="{899d250c-0334-4da1-8193-9f0145dbc023}" ma:sspId="60552f54-6c29-411d-8801-9a0c08c1a1a0" ma:termSetId="df09f262-5bd0-48f7-8ff9-66e612052d7c" ma:anchorId="00000000-0000-0000-0000-000000000000" ma:open="false" ma:isKeyword="false">
      <xsd:complexType>
        <xsd:sequence>
          <xsd:element ref="pc:Terms" minOccurs="0" maxOccurs="1"/>
        </xsd:sequence>
      </xsd:complexType>
    </xsd:element>
    <xsd:element name="kecc0e8a0a3349c79c5d1d6e51bea7c3" ma:index="12" nillable="true" ma:taxonomy="true" ma:internalName="kecc0e8a0a3349c79c5d1d6e51bea7c3" ma:taxonomyFieldName="Document_Status" ma:displayName="Document_Status" ma:readOnly="false" ma:default="" ma:fieldId="{4ecc0e8a-0a33-49c7-9c5d-1d6e51bea7c3}" ma:sspId="60552f54-6c29-411d-8801-9a0c08c1a1a0" ma:termSetId="44d061db-62b2-4b12-a4d8-975f9639cbdb" ma:anchorId="00000000-0000-0000-0000-000000000000" ma:open="false" ma:isKeyword="false">
      <xsd:complexType>
        <xsd:sequence>
          <xsd:element ref="pc:Terms" minOccurs="0" maxOccurs="1"/>
        </xsd:sequence>
      </xsd:complexType>
    </xsd:element>
    <xsd:element name="j50cb40f2a0941d2947e6bcbd5d19dce" ma:index="14" nillable="true" ma:taxonomy="true" ma:internalName="j50cb40f2a0941d2947e6bcbd5d19dce" ma:taxonomyFieldName="Document_Type" ma:displayName="Document_Type" ma:readOnly="false" ma:default="" ma:fieldId="{350cb40f-2a09-41d2-947e-6bcbd5d19dce}" ma:sspId="60552f54-6c29-411d-8801-9a0c08c1a1a0" ma:termSetId="33f81917-df70-4c8b-9cac-ffa47dc2aabf" ma:anchorId="00000000-0000-0000-0000-000000000000" ma:open="false" ma:isKeyword="false">
      <xsd:complexType>
        <xsd:sequence>
          <xsd:element ref="pc:Terms" minOccurs="0" maxOccurs="1"/>
        </xsd:sequence>
      </xsd:complexType>
    </xsd:element>
    <xsd:element name="jcd7455606374210a964e5d7a999097a" ma:index="16" nillable="true" ma:taxonomy="true" ma:internalName="jcd7455606374210a964e5d7a999097a" ma:taxonomyFieldName="Country" ma:displayName="Country" ma:readOnly="false" ma:default="1;#UKR|7def722a-1665-457a-9449-ba768f8840c2" ma:fieldId="{3cd74556-0637-4210-a964-e5d7a999097a}" ma:sspId="60552f54-6c29-411d-8801-9a0c08c1a1a0" ma:termSetId="a5b2ccc0-0626-4c6c-a942-5ad76bcb68f2" ma:anchorId="00000000-0000-0000-0000-000000000000" ma:open="false" ma:isKeyword="false">
      <xsd:complexType>
        <xsd:sequence>
          <xsd:element ref="pc:Terms" minOccurs="0" maxOccurs="1"/>
        </xsd:sequence>
      </xsd:complexType>
    </xsd:element>
    <xsd:element name="l9d65098618b4a8fbbe87718e7187e6b" ma:index="18" nillable="true" ma:taxonomy="true" ma:internalName="l9d65098618b4a8fbbe87718e7187e6b" ma:taxonomyFieldName="Contract_reference" ma:displayName="Contract_reference" ma:readOnly="false" ma:default="" ma:fieldId="{59d65098-618b-4a8f-bbe8-7718e7187e6b}" ma:sspId="60552f54-6c29-411d-8801-9a0c08c1a1a0" ma:termSetId="6b2ff0ad-1426-4170-972c-650f8b36e801" ma:anchorId="00000000-0000-0000-0000-000000000000" ma:open="false" ma:isKeyword="false">
      <xsd:complexType>
        <xsd:sequence>
          <xsd:element ref="pc:Terms" minOccurs="0" maxOccurs="1"/>
        </xsd:sequence>
      </xsd:complexType>
    </xsd:element>
    <xsd:element name="e2b781e9cad840cd89b90f5a7e989839" ma:index="20" nillable="true" ma:taxonomy="true" ma:internalName="e2b781e9cad840cd89b90f5a7e989839" ma:taxonomyFieldName="Project_code" ma:displayName="Project_code" ma:readOnly="false" ma:default="" ma:fieldId="{e2b781e9-cad8-40cd-89b9-0f5a7e989839}" ma:sspId="60552f54-6c29-411d-8801-9a0c08c1a1a0" ma:termSetId="8587b757-e1df-402e-8661-395e63ee9461"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dc023c8-7b34-4b3d-a645-39b6beed55b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ee7a6f7a-ea42-4b0d-a232-12d364487828}" ma:internalName="TaxCatchAll" ma:showField="CatchAllData" ma:web="cdc023c8-7b34-4b3d-a645-39b6beed55b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6fff1cf-56a1-468e-a250-80fb996b62cb" elementFormDefault="qualified">
    <xsd:import namespace="http://schemas.microsoft.com/office/2006/documentManagement/types"/>
    <xsd:import namespace="http://schemas.microsoft.com/office/infopath/2007/PartnerControls"/>
    <xsd:element name="TaxCatchAllLabel" ma:index="10" nillable="true" ma:displayName="Taxonomy Catch All Column1" ma:hidden="true" ma:list="{ee7a6f7a-ea42-4b0d-a232-12d364487828}" ma:internalName="TaxCatchAllLabel" ma:readOnly="true" ma:showField="CatchAllDataLabel">
      <xsd:complexType>
        <xsd:complexContent>
          <xsd:extension base="dms:MultiChoiceLookup">
            <xsd:sequence>
              <xsd:element name="Value" type="dms:Lookup" maxOccurs="unbounded" minOccurs="0" nillable="true"/>
            </xsd:sequence>
          </xsd:extension>
        </xsd:complexContent>
      </xsd:complexType>
    </xsd:element>
    <xsd:element name="MediaServiceDateTaken" ma:index="25" nillable="true" ma:displayName="MediaServiceDateTaken" ma:hidden="true" ma:indexed="true" ma:internalName="MediaServiceDateTaken" ma:readOnly="true">
      <xsd:simpleType>
        <xsd:restriction base="dms:Text"/>
      </xsd:simpleType>
    </xsd:element>
    <xsd:element name="MediaServiceLocation" ma:index="26" nillable="true" ma:displayName="Location" ma:indexed="true" ma:internalName="MediaServiceLocation" ma:readOnly="true">
      <xsd:simpleType>
        <xsd:restriction base="dms:Text"/>
      </xsd:simpleType>
    </xsd:element>
    <xsd:element name="MediaLengthInSeconds" ma:index="2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08ba6eb-9e09-4fd5-92f2-2d9921329f2d" elementFormDefault="qualified">
    <xsd:import namespace="http://schemas.microsoft.com/office/2006/documentManagement/types"/>
    <xsd:import namespace="http://schemas.microsoft.com/office/infopath/2007/PartnerControls"/>
    <xsd:element name="_dlc_DocIdPersistId" ma:index="22" nillable="true" ma:displayName="Id blijven behouden" ma:description="Id behouden tijdens toevoegen." ma:hidden="true" ma:internalName="_dlc_DocIdPersistId" ma:readOnly="true">
      <xsd:simpleType>
        <xsd:restriction base="dms:Boolean"/>
      </xsd:simpleType>
    </xsd:element>
    <xsd:element name="_dlc_DocId" ma:index="23" nillable="true" ma:displayName="Document ID Value" ma:description="The value of the document ID assigned to this item." ma:indexed="true" ma:internalName="_dlc_DocId" ma:readOnly="true">
      <xsd:simpleType>
        <xsd:restriction base="dms:Text"/>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cdc023c8-7b34-4b3d-a645-39b6beed55be">
      <Value>12</Value>
      <Value>32</Value>
      <Value>1</Value>
      <Value>196</Value>
    </TaxCatchAll>
    <_ip_UnifiedCompliancePolicyUIAction xmlns="http://schemas.microsoft.com/sharepoint/v3" xsi:nil="true"/>
    <o99d250c03344da181939f0145dbc023 xmlns="14a9c00f-d9e3-4eb9-aad3-f69239d17d9c">
      <Terms xmlns="http://schemas.microsoft.com/office/infopath/2007/PartnerControls">
        <TermInfo xmlns="http://schemas.microsoft.com/office/infopath/2007/PartnerControls">
          <TermName xmlns="http://schemas.microsoft.com/office/infopath/2007/PartnerControls">EN</TermName>
          <TermId xmlns="http://schemas.microsoft.com/office/infopath/2007/PartnerControls">eb0f068f-7d92-44c4-a2e1-052290512cff</TermId>
        </TermInfo>
      </Terms>
    </o99d250c03344da181939f0145dbc023>
    <e2b781e9cad840cd89b90f5a7e989839 xmlns="14a9c00f-d9e3-4eb9-aad3-f69239d17d9c">
      <Terms xmlns="http://schemas.microsoft.com/office/infopath/2007/PartnerControls">
        <TermInfo xmlns="http://schemas.microsoft.com/office/infopath/2007/PartnerControls">
          <TermName xmlns="http://schemas.microsoft.com/office/infopath/2007/PartnerControls">UKR24001</TermName>
          <TermId xmlns="http://schemas.microsoft.com/office/infopath/2007/PartnerControls">35ff42be-5d83-40a5-90aa-02075e4babe4</TermId>
        </TermInfo>
      </Terms>
    </e2b781e9cad840cd89b90f5a7e989839>
    <jcd7455606374210a964e5d7a999097a xmlns="14a9c00f-d9e3-4eb9-aad3-f69239d17d9c">
      <Terms xmlns="http://schemas.microsoft.com/office/infopath/2007/PartnerControls">
        <TermInfo xmlns="http://schemas.microsoft.com/office/infopath/2007/PartnerControls">
          <TermName xmlns="http://schemas.microsoft.com/office/infopath/2007/PartnerControls">UKR</TermName>
          <TermId xmlns="http://schemas.microsoft.com/office/infopath/2007/PartnerControls">7def722a-1665-457a-9449-ba768f8840c2</TermId>
        </TermInfo>
      </Terms>
    </jcd7455606374210a964e5d7a999097a>
    <_ip_UnifiedCompliancePolicyProperties xmlns="http://schemas.microsoft.com/sharepoint/v3" xsi:nil="true"/>
    <j50cb40f2a0941d2947e6bcbd5d19dce xmlns="14a9c00f-d9e3-4eb9-aad3-f69239d17d9c">
      <Terms xmlns="http://schemas.microsoft.com/office/infopath/2007/PartnerControls"/>
    </j50cb40f2a0941d2947e6bcbd5d19dce>
    <kecc0e8a0a3349c79c5d1d6e51bea7c3 xmlns="14a9c00f-d9e3-4eb9-aad3-f69239d17d9c">
      <Terms xmlns="http://schemas.microsoft.com/office/infopath/2007/PartnerControls"/>
    </kecc0e8a0a3349c79c5d1d6e51bea7c3>
    <l9d65098618b4a8fbbe87718e7187e6b xmlns="14a9c00f-d9e3-4eb9-aad3-f69239d17d9c">
      <Terms xmlns="http://schemas.microsoft.com/office/infopath/2007/PartnerControls">
        <TermInfo xmlns="http://schemas.microsoft.com/office/infopath/2007/PartnerControls">
          <TermName xmlns="http://schemas.microsoft.com/office/infopath/2007/PartnerControls">UKR24001-10250</TermName>
          <TermId xmlns="http://schemas.microsoft.com/office/infopath/2007/PartnerControls">3d675075-e20c-4490-b661-7d193a541087</TermId>
        </TermInfo>
      </Terms>
    </l9d65098618b4a8fbbe87718e7187e6b>
    <_dlc_DocId xmlns="508ba6eb-9e09-4fd5-92f2-2d9921329f2d">UKRENABEL-897847285-67250</_dlc_DocId>
    <_dlc_DocIdUrl xmlns="508ba6eb-9e09-4fd5-92f2-2d9921329f2d">
      <Url>https://enabelbe.sharepoint.com/sites/UKR/_layouts/15/DocIdRedir.aspx?ID=UKRENABEL-897847285-67250</Url>
      <Description>UKRENABEL-897847285-67250</Description>
    </_dlc_DocIdUrl>
  </documentManagement>
</p:properties>
</file>

<file path=customXml/itemProps1.xml><?xml version="1.0" encoding="utf-8"?>
<ds:datastoreItem xmlns:ds="http://schemas.openxmlformats.org/officeDocument/2006/customXml" ds:itemID="{BE16AA3D-657E-4995-ACC7-50FBF6636873}"/>
</file>

<file path=customXml/itemProps2.xml><?xml version="1.0" encoding="utf-8"?>
<ds:datastoreItem xmlns:ds="http://schemas.openxmlformats.org/officeDocument/2006/customXml" ds:itemID="{9FFE35D8-5501-4FFF-9144-87F1DBF35951}"/>
</file>

<file path=customXml/itemProps3.xml><?xml version="1.0" encoding="utf-8"?>
<ds:datastoreItem xmlns:ds="http://schemas.openxmlformats.org/officeDocument/2006/customXml" ds:itemID="{64DD0D99-DA54-4AAC-BFFD-C1C4CB08A920}"/>
</file>

<file path=customXml/itemProps4.xml><?xml version="1.0" encoding="utf-8"?>
<ds:datastoreItem xmlns:ds="http://schemas.openxmlformats.org/officeDocument/2006/customXml" ds:itemID="{84F26E0F-FBAD-4A8D-A293-CFED8C252B04}"/>
</file>

<file path=docProps/app.xml><?xml version="1.0" encoding="utf-8"?>
<Properties xmlns="http://schemas.openxmlformats.org/officeDocument/2006/extended-properties" xmlns:vt="http://schemas.openxmlformats.org/officeDocument/2006/docPropsVTypes">
  <TotalTime>673</TotalTime>
  <Words>1585</Words>
  <Application>Microsoft Office PowerPoint</Application>
  <PresentationFormat>Custom</PresentationFormat>
  <Paragraphs>173</Paragraphs>
  <Slides>18</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Cormorant Garamond</vt:lpstr>
      <vt:lpstr>Aptos</vt:lpstr>
      <vt:lpstr>Intro</vt:lpstr>
      <vt:lpstr>Lora</vt:lpstr>
      <vt:lpstr>Cormorant Garamond Bold Italics</vt:lpstr>
      <vt:lpstr>Arial</vt:lpstr>
      <vt:lpstr>Cormorant Garamond Semi-Bold</vt:lpstr>
      <vt:lpstr>Calibri</vt:lpstr>
      <vt:lpstr>Cormorant Garamond Bold</vt:lpstr>
      <vt:lpstr>Cormorant Garamond Italics</vt:lpstr>
      <vt:lpstr>Lora Bold</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Enabel_Ольга</dc:title>
  <dc:creator>ZABOLOTKO, Olha</dc:creator>
  <cp:lastModifiedBy>ILCHYK, Yana</cp:lastModifiedBy>
  <cp:revision>28</cp:revision>
  <dcterms:created xsi:type="dcterms:W3CDTF">2006-08-16T00:00:00Z</dcterms:created>
  <dcterms:modified xsi:type="dcterms:W3CDTF">2026-06-17T11:25:33Z</dcterms:modified>
  <dc:identifier>DAGxXYHx9n4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0x0101002C34C447E6454A40A553EE97A6C4718600A418D12E6E36A64E9F774715E5D6A491</vt:lpwstr>
  </property>
  <property fmtid="{D5CDD505-2E9C-101B-9397-08002B2CF9AE}" pid="3" name="MediaServiceImageTags">
    <vt:lpwstr/>
  </property>
  <property fmtid="{D5CDD505-2E9C-101B-9397-08002B2CF9AE}" pid="4" name="lcf76f155ced4ddcb4097134ff3c332f">
    <vt:lpwstr/>
  </property>
  <property fmtid="{D5CDD505-2E9C-101B-9397-08002B2CF9AE}" pid="5" name="Document_Language">
    <vt:lpwstr>12</vt:lpwstr>
  </property>
  <property fmtid="{D5CDD505-2E9C-101B-9397-08002B2CF9AE}" pid="6" name="Document_Type">
    <vt:lpwstr/>
  </property>
  <property fmtid="{D5CDD505-2E9C-101B-9397-08002B2CF9AE}" pid="7" name="Country">
    <vt:lpwstr>1;#UKR|7def722a-1665-457a-9449-ba768f8840c2</vt:lpwstr>
  </property>
  <property fmtid="{D5CDD505-2E9C-101B-9397-08002B2CF9AE}" pid="8" name="Document_Status">
    <vt:lpwstr/>
  </property>
  <property fmtid="{D5CDD505-2E9C-101B-9397-08002B2CF9AE}" pid="9" name="Contract_reference">
    <vt:lpwstr>196</vt:lpwstr>
  </property>
  <property fmtid="{D5CDD505-2E9C-101B-9397-08002B2CF9AE}" pid="10" name="Project_code">
    <vt:lpwstr>32</vt:lpwstr>
  </property>
  <property fmtid="{D5CDD505-2E9C-101B-9397-08002B2CF9AE}" pid="11" name="_dlc_DocIdItemGuid">
    <vt:lpwstr>bdf21e96-a5c7-4d06-a043-bb4b11993e57</vt:lpwstr>
  </property>
</Properties>
</file>