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2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A0C0E1-F8DC-4EE8-4031-944051E5E499}" v="10" dt="2026-09-21T13:49:40.2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2" d="100"/>
          <a:sy n="82" d="100"/>
        </p:scale>
        <p:origin x="69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LL, Cheikh Ahmadou Bamba" userId="S::cheikhab.fall@enabel.be::116dcfa8-e6ab-436b-babf-cbd232c00045" providerId="AD" clId="Web-{39A0C0E1-F8DC-4EE8-4031-944051E5E499}"/>
    <pc:docChg chg="modSld">
      <pc:chgData name="FALL, Cheikh Ahmadou Bamba" userId="S::cheikhab.fall@enabel.be::116dcfa8-e6ab-436b-babf-cbd232c00045" providerId="AD" clId="Web-{39A0C0E1-F8DC-4EE8-4031-944051E5E499}" dt="2026-09-21T13:49:40.259" v="9" actId="1076"/>
      <pc:docMkLst>
        <pc:docMk/>
      </pc:docMkLst>
      <pc:sldChg chg="modSp">
        <pc:chgData name="FALL, Cheikh Ahmadou Bamba" userId="S::cheikhab.fall@enabel.be::116dcfa8-e6ab-436b-babf-cbd232c00045" providerId="AD" clId="Web-{39A0C0E1-F8DC-4EE8-4031-944051E5E499}" dt="2026-09-21T13:49:40.259" v="9" actId="1076"/>
        <pc:sldMkLst>
          <pc:docMk/>
          <pc:sldMk cId="0" sldId="256"/>
        </pc:sldMkLst>
        <pc:spChg chg="mod">
          <ac:chgData name="FALL, Cheikh Ahmadou Bamba" userId="S::cheikhab.fall@enabel.be::116dcfa8-e6ab-436b-babf-cbd232c00045" providerId="AD" clId="Web-{39A0C0E1-F8DC-4EE8-4031-944051E5E499}" dt="2026-09-21T13:49:40.259" v="9" actId="1076"/>
          <ac:spMkLst>
            <pc:docMk/>
            <pc:sldMk cId="0" sldId="256"/>
            <ac:spMk id="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3972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TZA25001-10037 Tender Specifications, page 1 and 8.
SLIDE 1 — OPENING AND WELCOME
Suggested time: 1–2 minutes
Suggested talk track:
Good morning and welcome. Thank you for your interest in tender TZA25001-10037 for consultancy services for the Venture Sourcing, Matchmaking and Entrepreneur Exchange Programme in Tanzania, Uganda and Senegal. My name is Abbas Sykes, and I will take you through the assignment, the requirements for a compliant tender and the main administrative arrangements.
This session is intended to give all prospective tenderers the same understanding of the published documents. It is not an evaluation meeting, and we cannot provide individual advice on whether a particular organisation, expert or proposed methodology will succeed. The tender specifications, together with any formally published clarification or amendment, remain the authoritative documents.
Please keep questions until the designated discussion points or place them in the Teams chat. Questions that affect how tenders are prepared will be captured and handled through the formal procurement clarification process.
Key emphasis:
- State the full tender reference clearly.
- Emphasise the submission deadline and East African Time.
- Avoid describing the presentation as replacing or simplifying the tender documents.
Transition:
I will begin by explaining what this session will and will not cover.</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TZA25001-10037 Tender Specifications, page 8–9.
SLIDE 2 — PURPOSE OF THE SESSION
Suggested time: 2 minutes
Suggested talk track:
The session has three parts. First, we will explain the assignment itself: why Enabel is procuring these services, the intended participants and the required delivery pathway. Second, we will explain what a complete tender must contain and how regular tenders will be assessed. Third, we will cover the submission process, key dates and important contractual conditions.
All communication relating to the procurement must go through the Procurement Officer named in the tender specifications. This protects equal treatment and ensures every prospective tenderer has access to the same information. If a question leads to a clarification that could affect tender preparation, the response will be issued through the formal channel and publication platforms.
The session can explain requirements and direct participants to the relevant clauses. It cannot review a participant’s draft proposal, confirm that a proposed expert is acceptable, approve a consortium arrangement in advance, or advise a bidder how to maximise its score.
If asked for an immediate interpretation that could change the conditions, use this response:
Thank you. We will record that question and confirm the answer through the formal written clarification process so that all prospective tenderers receive the same information.
Transition:
With those boundaries established, let us look at the core procurement facts.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TZA25001-10037 Tender Specifications, page 7–12 and 22.
SLIDE 3 — TENDER AT A GLANCE
Suggested time: 2–3 minutes
Suggested talk track:
This is an open procedure for one public service contract. The contract is not divided into lots, so tenderers must offer the complete package across Tanzania, Uganda and Senegal. It is not possible to tender for only one country, one activity or one expert category.
The contract duration is 360 calendar days, beginning on the day after the successful tenderer receives the contract conclusion notification. Tenders and annexes must be in English, and all prices must be quoted in euro. Variants and options are not permitted, and each tenderer may submit only one tender. Tenders remain valid for 90 calendar days from the submission deadline.
The tender must be in Enabel’s possession by 8 October 2026 at 04:00 PM East African Time. The relevant time is receipt by Enabel, not the time the bidder sends or dispatches the package.
Likely question:
Can we apply for only Senegal or only the matchmaking component?
Suggested response: No. The tender concerns one integrated contract with no lots, and prices must be submitted for all required items.
Transition:
The integrated nature of the contract reflects the way the programme is expected to work.</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TZA25001-10037 Tender Specifications, page 25–28.
SLIDE 4 — END-TO-END ASSIGNMENT LOGIC
Suggested time: 2–3 minutes
Suggested talk track:
The contractor is expected to manage one connected pathway rather than a series of unrelated events. The pathway begins with selecting credible Innovation Support Organisation anchors. These partners should be able to source, prepare, host or provide follow-up support to relevant ventures.
The contractor then develops a focused venture pipeline, applies clear screening tools and conducts readiness diagnostics. Selected ventures receive practical preparation based on the gaps identified. Matchmaking should follow a documented rationale, and mobility should be used only where it serves a clear partnership, market access, learning, investment-readiness or technology-transfer purpose.
The final stage is conversion and follow-up. Introductions and visits should lead to documented next steps, partnership action plans, pilot discussions, referrals or other realistic outcomes. The contractor must also transfer reusable tools and learning materials to Enabel.
Important boundary:
The contractor facilitates preparation, connections and follow-up. The contractor must not promise investment, commercial contracts, visas, permits or technology-transfer agreements.
Transition:
The next slide shows the planning scale Enabel expects tenderers to use.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TZA25001-10037 Tender Specifications, page 25–27.
SLIDE 5 — PLANNING ASSUMPTIONS AND PRIORITIES
Suggested time: 2–3 minutes
Suggested talk track:
Tenderers should design their approach around a small, curated portfolio. For planning purposes, the specifications indicate up to six quality ISO anchor partners, a pipeline of approximately 15 to 30 nominated or sourced ventures, and a maximum of 10 ventures receiving structured diagnostic or readiness support. A smaller cohort will participate in exchange or mobility activities.
These figures are planning parameters. They do not mean every sourced venture will receive the same level of support or that the maximum number must be reached regardless of quality. The methodology should show how the tenderer will select the most relevant ventures and allocate support proportionately.
Priority areas include digital transformation, green innovation, circular economy, climate technology, artificial intelligence, deep technology, health technology and inclusive digital services. Women-led and youth-led ventures should be actively considered throughout outreach, selection and support.
Likely question:
Does Enabel require an equal number of ventures from each country?
Suggested response: The tender requires country coverage and asks the contractor to confirm country balance during inception. It does not publish a fixed numerical split in the tender specifications. Any further interpretation should be confirmed formally.
Transition:
These participants move through five linked workstreams.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TZA25001-10037 Tender Specifications, page 26–28.
SLIDE 6 — FIVE INTEGRATED WORKSTREAMS
Suggested time: 3 minutes
Suggested talk track:
The first workstream is inception and programme design. This establishes the detailed methodology, selection criteria, implementation calendar, safeguards, data-protection arrangements, risk register and MEL framework.
The second workstream covers ISO anchoring and targeted venture sourcing. The contractor develops validated criteria, sourcing tools, a pipeline tracker and a shortlist.
The third workstream assesses readiness and provides tailored preparation. This includes venture and ISO profiles, readiness action plans, pitch and data-room support, partner mapping and match rationales.
The fourth workstream covers high-value matchmaking and justified exchange activities. The contractor organises relevant meetings, immersion visits and related logistics, and documents immediate follow-up actions.
The fifth workstream covers post-exchange support, monitoring, final reporting and knowledge transfer. This is essential because Enabel will assess the quality of follow-up and evidence of practical collaboration, not simply the number of meetings or visits delivered.
Key emphasis:
Tenderers should demonstrate how responsibilities and information flow across all five workstreams. A proposal that treats them as separate events may not demonstrate the integrated approach required.
Transition:
Let us look more closely at the features Enabel expects to see in the methodology.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TZA25001-10037 Tender Specifications, page 26–28 and 38.
SLIDE 7 — METHODOLOGY EXPECTATIONS
Suggested time: 3 minutes
Suggested talk track:
The tender does not prescribe one standard methodology, but it identifies the capabilities the proposal must demonstrate.
Sourcing should be targeted and supported by credible ISO anchors, referrals and selected networks. Diagnostics should be practical and should result in specific action plans rather than generic training. Matchmaking must be based on evidence of fit, such as sector, stage, geography, partner mandate and a realistic follow-up opportunity.
Mobility should be justified by a clear objective. A strong approach will explain how participants are selected, how hosts and meetings are curated, how safeguarding and travel risks are managed, and how commitments are followed after the visit.
Country adaptation is also important. The approach should recognise English, French and Swahili requirements, local connectivity and travel constraints, inclusion considerations and the different maturity of the three ecosystems.
Finally, Enabel expects editable and reusable systems: criteria, application tools, scoring rubrics, profiles, trackers, dashboards, guides and anonymised datasets.
Avoid saying:
There is one preferred delivery model.
Instead say:
Tenderers should propose and justify a coherent model that satisfies the published requirements.
Transition:
The methodology and budget must also reflect the minimum consultant travel requirements.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TZA25001-10037 Tender Specifications, page 28.
SLIDE 8 — MINIMUM CONSULTANT TRAVEL
Suggested time: 2–3 minutes
Suggested talk track:
The table sets the minimum consultant missions that tenderers must use for planning and pricing. Across the five expert functions, this represents 10 missions and 50 working mission days: 19 working days in Tanzania, 16 in Uganda and 15 in Senegal.
These are minimum consultant travel assumptions. They should not be interpreted as the number of entrepreneurs who will travel or as a complete exchange itinerary. The detailed mobility design, destinations, participants and agendas will be confirmed through the assignment process and require Enabel approval.
The pricing rules distinguish between costs included in professional rates and reimbursable costs. Tenderers should review the price form carefully and use any formally published clarification when deciding how to present flight, accommodation and visa costs. Non-flight transportation and insurance are identified among the costs to be included in prices.
Presenter caution:
The tender also states that travel to other countries may be required, but does not define the destinations or pricing assumptions. Do not create additional mandatory missions verbally. If asked, state that any clarification on additional travel and cost treatment will be issued formally.
Transition:
Those activities are organised into five deliverable and payment phases.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TZA25001-10037 Tender Specifications, page 29–31.
SLIDE 9 — DELIVERABLES, EFFORT AND PAYMENT
Suggested time: 3 minutes
Suggested talk track:
The contract is organised into five phases. The inception report and detailed workplan are expected within the first half-month and represent 10 percent of payment. The sourcing and pipeline package covers months one to three and represents 20 percent. Diagnostics, readiness support and the matchmaking framework cover months three to five and represent another 20 percent.
The exchange and matchmaking implementation phase runs broadly from months five to nine and represents 30 percent. The final phase covers post-exchange support, monitoring, the final report, MEL dashboard, partnership tracker and knowledge products through months nine to twelve and represents the remaining 20 percent.
The month ranges overlap because preparation, implementation and follow-up may run concurrently. Tenderers should show how they will manage dependencies, approvals and staffing across these phases.
Payment is not automatic at the end of a timeline. Each deliverable must be formally accepted by the Contracting Authority before it can be invoiced and paid.
Presenter-only caution:
The tender contains conflicting overall person-day figures: the price-form header refers to 167, while the deliverable table and pricing guidance indicate 180. Procurement must confirm the controlling figure through a formal written clarification. Do not resolve this verbally. Until clarification is published, direct participants to the official written update.
Transition:
Delivery also depends on a multidisciplinary team with the stated minimum experience.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TZA25001-10037 Tender Specifications, page 32–33.
SLIDE 10 — MINIMUM TEAM
Suggested time: 3 minutes
Suggested talk track:
Tenderers must propose, at minimum, the five key expert functions shown here. The Programme Lead requires at least a bachelor’s degree and five years of relevant experience. The Venture Sourcing and ISO Partnership Expert requires at least four years of relevant experience and experience with venture-screening or selection tools.
The Matchmaking, Investment Readiness and Market Access Expert requires at least four years in the relevant fields and practical experience preparing ventures or facilitating relevant partnerships. The Mobility and Logistics Coordinator requires at least two years managing visits, exchanges, delegations or similar programmes. The MEL, Data and Knowledge Management Specialist requires at least four years in the relevant discipline and experience connected to entrepreneurship or innovation programmes.
At least one named key expert must have professional working proficiency in French and must be assigned to Senegal and engagement with French-speaking partners.
The tenderer should make the division of responsibilities, reporting lines, allocation of days and coordination arrangements clear. CVs should make it easy to verify every minimum requirement.
Presenter caution:
The technical-offer instructions mention at least three country anchors, although the minimum team section does not separately define their qualifications. If asked whether these must be additional experts, record the question for formal clarification rather than interpreting it during the session.
Transition:
Before the quality of the technical offer is scored, the tenderer must first pass the selection requirements.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TZA25001-10037 Tender Specifications, page 9–14 and 32–33.
SLIDE 11 — QUALITATIVE SELECTION GATEWAYS
Suggested time: 3 minutes
Suggested talk track:
Selection requirements are pass-or-fail conditions. The tenderer must submit financial statements for 2023, 2024 and 2025 and demonstrate an average annual turnover of at least EUR 200,000 over those three completed financial years.
The 2023 and 2024 statements must be audited and certified by a registered certified public accountant or an equivalent recognised professional body. If audited statements for 2025 are not available at the time of submission, management accounts or unaudited financial statements may be provided for 2025.
The tenderer must also provide at least two relevant references completed within the last five years. Each reference must be supported by evidence such as a completion certificate, reference letter or contract.
Consortia may combine economic, financial and technical capacity. The lead firm and representative must be clearly identified. If a tenderer relies on the capacity of another entity, including a subcontractor, it must demonstrate that the required resources will be available. Exclusion requirements also apply to the relevant consortium members and entities whose capacity is relied upon.
Key message:
Passing these gateways does not generate technical points. It allows a regular tender to proceed to award evaluation.
Transition:
The award stage then combines technical quality and price.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TZA25001-10037 Tender Specifications, page 14–15.
SLIDE 12 — AWARD CRITERIA
Suggested time: 3 minutes
Suggested talk track:
The technical offer carries 60 points. Understanding and methodology is worth 15 points. The workplan and delivery schedule, implementation approach, tools and knowledge transfer, and team organisation are each worth 10 points. Risk management and sustainability are worth five points.
The technical threshold is 45 points out of 60. A technical offer that scores below 45 will be rejected and will not proceed to the financial evaluation.
Price carries 40 points. The tender with the lowest evaluated amount receives 40 points, and the other regular financial offers receive points through the published proportional formula: the lowest tender amount divided by the amount of the tender being evaluated, multiplied by 40.
The final ranking combines technical and price scores. The contracting authority then verifies the declaration on honour and supporting position of the highest-ranked tenderer before award.
Important neutrality point:
Explain the criteria and formula exactly as published. Do not give examples suggesting what price or technical approach a bidder should choose, and do not indicate how evaluators may score a hypothetical proposal.
Transition:
The technical-offer form follows the same six areas used in the technical evaluation.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TZA25001-10037 Tender Specifications, page 14 and 38.
SLIDE 13 — TECHNICAL OFFER
Suggested time: 3–4 minutes
Suggested talk track:
The technical offer must not exceed 20 pages. The front page and table of contents are excluded from that limit. Tenderers should ensure that all substantive material needed for evaluation appears within the permitted technical offer.
The first section should demonstrate understanding of the assignment and present a coherent methodology or impact pathway. The workplan should show timelines, milestones, responsibilities and allocation of days across Tanzania, Uganda and Senegal.
The implementation approach should explain ISO anchoring, targeted venture sourcing, country adaptation, language, inclusion, travel and connectivity. The tools section should describe the proposed criteria, applications, scoring tools, diagnostics, trackers, databases, exchange guides and handover arrangements.
The team section should explain the staffing structure, named roles, days and coordination model. Risk and sustainability should address operational risks, safeguarding, data protection and how tools and partnerships will continue to be useful after the assignment.
The points displayed on the slide are evaluation weights, not suggested page allocations. Tenderers remain responsible for organising their 20 pages so that evaluators can verify every criterion.
Likely question:
Can supporting technical annexes sit outside the 20 pages?
Suggested response: The tender states that the technical offer may not exceed 20 pages, excluding only the front page and table of contents. Tenderers should not assume additional technical annexes are excluded unless a formal clarification states otherwise.
Transition:
The same care is required when completing the mandatory price form.</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TZA25001-10037 Tender Specifications, page 10–11 and 39–40.
SLIDE 14 — FINANCIAL OFFER
Suggested time: 3 minutes
Suggested talk track:
The contract uses a mixed-price structure, combining lump-sum and cost-reimbursement elements. All prices must be quoted in euro, and the mandatory price form must be used. Tenderers must quote every listed item.
Professional fees should show a person-day unit price and total for each expert category. The rates and totals must include all relevant non-reimbursable costs, including administrative management, non-flight transportation, insurance, documentation, delivery, required training and acceptance-related costs.
Reimbursable costs are payable only against adequate supporting documentation and up to the amounts provided in the price form. The comparison of price offers will exclude reimbursable expenses.
Tenderers remain responsible for understanding the tax, registration, employment and related obligations that may arise in Tanzania, Uganda and Senegal. For Enabel payments, the specifications state withholding tax of 5 percent for Tanzanian companies and 15 percent for non-resident companies, unless applicable law or a double-tax agreement provides another rate. This session does not provide individual tax advice.
Presenter caution:
The price form’s treatment of international accommodation may require formal clarification. Do not instruct bidders to modify the prescribed form or create new pricing lines without Procurement’s written confirmation.
Transition:
Beyond the technical and financial offers, several supporting documents are required.</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TZA25001-10037 Tender Specifications, page 34 and 38–42.
SLIDE 15 — SUBMISSION PACKAGE
Suggested time: 2–3 minutes
Suggested talk track:
Tenderers should use this slide as a high-level checklist and then verify every item against Chapters 7 and 8 of the tender specifications.
The package includes the identification form, the list of subcontractors, the mandatory tender price form, the declaration on honour and the technical offer. For a consortium, the tender specifications require separate identification and exclusion documentation for the relevant participants.
Selection evidence includes financial statements, CVs and at least two supported references. The tender must also include the power of attorney authorising the signatory, relevant consortium or association documentation, and the incorporation certificate.
The highest-ranked tenderer may later be asked to provide the tax-clearance, social-security and criminal-record documentation specified in the tender. Because obtaining these documents can take time, prospective tenderers are advised in the specifications to start preparing them early.
Key message:
A technically strong proposal can still be excluded if the required forms, evidence, authority or signatures are incomplete in a way that creates a substantial irregularity.
Transition:
Once the package is complete, it must be delivered using the prescribed physical submission process.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TZA25001-10037 Tender Specifications, page 8 and 11–12.
SLIDE 16 — SUBMISSION MECHANICS AND DATES
Suggested time: 3 minutes
Suggested talk track:
The tenderer must submit one original completed tender on paper and attach copies of the required documents as one or more PDF files on a USB stick. These materials must be placed in a properly sealed envelope bearing the tender title, reference and attention details specified in the tender documents.
The package may be sent by standard or registered mail, or delivered by hand with an acknowledgement of receipt during the stated office hours. In every case, it must be in Enabel’s possession before 8 October 2026 at 04:00 PM East African Time. An email submission does not meet the tender requirements and will be discarded.
Written questions may be submitted until the tenth day before the submission deadline. The tender states that the complete overview of questions and answers, together with any amendments, will be available no later than the seventh day before the submission deadline on the same publication platforms.
Encourage tenderers to register their contact details with the Procurement Officer after downloading the specifications and to monitor the Enabel, OECD and BOSA publication platforms.
Likely question:
Is courier dispatch before the deadline sufficient?
Suggested response: No. The tender must be received and be in the possession of the contracting authority before the deadline.
Transition:
The successful tenderer will then work under the contractual conditions summarised on the next slide.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TZA25001-10037 Tender Specifications, page 16–24.
SLIDE 17 — CONTRACT PERFORMANCE CONDITIONS
Suggested time: 2–3 minutes
Suggested talk track:
The successful tenderer must post a performance bond equal to 5 percent of the total contract value excluding VAT. Proof must be provided within 30 calendar days from contract conclusion, using one of the permitted forms described in the tender.
General price revision is not allowed, subject to the specific tender clause concerning changes in taxation. Services must conform to the procurement documents and will be monitored and accepted by the managing official.
Only correctly performed and accepted services may be invoiced. The processing period for verification and payment is 30 days from the point at which completion is established, provided Enabel has a properly issued invoice. The payment schedule is tied to acceptance of the corresponding deliverables.
The tender includes important provisions on confidentiality, personal data and intellectual property. Enabel acquires the intellectual-property rights created, developed or used during contract performance as provided in the specifications. Tenderers should read these clauses closely when proposing tools, databases and knowledge products.
The performance period is 360 calendar days and the place of performance covers Tanzania, Uganda and Senegal.
Transition:
Before sealing the tender, each applicant should carry out one final compliance review.</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TZA25001-10037 Tender Specifications, pages 8–14 and 32–42. Presenter-only preparation note: obtain Procurement’s written position on the 167/180 person-day inconsistency, the status of the three country anchors, international accommodation in the price form, and travel beyond the three programme countries. Publish any clarification through the formal channel; do not treat verbal remarks as an amendment.
SLIDE 18 — FINAL COMPLIANCE CHECK
Suggested time: 2 minutes
Suggested talk track:
Before submitting, confirm that the offer reflects every formally published clarification and amendment. Do not rely only on the original version downloaded at the start of the procedure.
Check that all prescribed forms are complete and that every required price item has been quoted. Confirm that financial statements, expert CVs and supported references make the selection requirements easy to verify. If the tender relies on a consortium member, subcontractor or other entity for capacity, include the required commitment and supporting documents.
Confirm who has authority to sign, include the relevant power of attorney, identify the consortium representative and obtain all required signatures. Check consistency across the paper original and the PDF copies on the USB stick.
Finally, label and seal the package correctly and allow sufficient time for physical delivery. The submission deadline concerns receipt by Enabel, and email submission is not accepted.
Presenter reminder:
Pause here and invite administrative questions before moving to open Q&amp;A. Keep answers anchored to the tender clause. Record questions that require Procurement’s written position.
Transition:
That concludes the structured presentation. We will now take questions and clarifications.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TZA25001-10037 Tender Specifications, pages 8–9. Remind participants that written published clarifications prevail.
SLIDE 19 — QUESTIONS AND CLARIFICATIONS
Suggested time: 15–25 minutes
Suggested facilitation:
Thank participants and explain how questions will be managed. Ask each speaker to state their name and organisation and to keep the question focused on the published tender requirements. If several questions concern the same clause, group them before responding.
Answer directly only when the tender document is clear and the response does not introduce a new condition or interpretation. Refer to the relevant chapter or page where possible.
Use the following wording when a written clarification is required:
We have recorded the question. Because the answer may affect tender preparation, Enabel will confirm it through the formal written clarification process. Please monitor the official publication platforms.
Do not:
- Review or comment on a participant’s planned consortium, experts, price or methodology.
- Indicate whether a proposed tender would pass or how many points it might receive.
- Create a new eligibility rule, deliverable, mission or cost assumption verbally.
- Promise an award date, mobilisation date or individual follow-up outside the published process.
Issues to have aligned with Procurement before the session:
- The conflicting 167 and 180 person-day references.
- The meaning and requirements of the three country anchors.
- The pricing treatment of international accommodation.
- The scope and approval of possible travel beyond Tanzania, Uganda and Senegal.
Closing wording:
Thank you for your participation and interest. Formal questions should be sent to the Procurement Officer within the published clarification period. Please continue monitoring the Enabel, OECD and BOSA platforms for questions and answers or amendments. We look forward to receiving compliant tenders before the deadline.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FFFFF"/>
        </a:solidFill>
        <a:effectLst/>
      </p:bgPr>
    </p:bg>
    <p:spTree>
      <p:nvGrpSpPr>
        <p:cNvPr id="1" name=""/>
        <p:cNvGrpSpPr/>
        <p:nvPr/>
      </p:nvGrpSpPr>
      <p:grpSpPr>
        <a:xfrm>
          <a:off x="0" y="0"/>
          <a:ext cx="0" cy="0"/>
          <a:chOff x="0" y="0"/>
          <a:chExt cx="0" cy="0"/>
        </a:xfrm>
      </p:grpSpPr>
      <p:pic>
        <p:nvPicPr>
          <p:cNvPr id="2" name="Image 0" descr="/workspace/scratch/c30f4784c40c/template_unpack/ppt/media/image2.jp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hyperlink" Target="mailto:abbas.sykes@enabelbe" TargetMode="External"/><Relationship Id="rId4" Type="http://schemas.openxmlformats.org/officeDocument/2006/relationships/hyperlink" Target="mailto:lutufyo.mwakipesile@enabel.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workspace/scratch/c30f4784c40c/template_unpack/ppt/media/image1.jp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384048" y="1755648"/>
            <a:ext cx="5349240" cy="292608"/>
          </a:xfrm>
          <a:prstGeom prst="rect">
            <a:avLst/>
          </a:prstGeom>
          <a:noFill/>
          <a:ln/>
        </p:spPr>
        <p:txBody>
          <a:bodyPr wrap="square" lIns="0" tIns="0" rIns="0" bIns="0" rtlCol="0" anchor="ctr">
            <a:normAutofit/>
          </a:bodyPr>
          <a:lstStyle/>
          <a:p>
            <a:pPr marL="0" indent="0">
              <a:buNone/>
            </a:pPr>
            <a:r>
              <a:rPr lang="en-US" sz="1600" b="1" dirty="0">
                <a:solidFill>
                  <a:srgbClr val="E32726"/>
                </a:solidFill>
                <a:latin typeface="Calibri" pitchFamily="34" charset="0"/>
                <a:ea typeface="Calibri" pitchFamily="34" charset="-122"/>
                <a:cs typeface="Calibri" pitchFamily="34" charset="-120"/>
              </a:rPr>
              <a:t>Information session for prospective tenderers</a:t>
            </a:r>
            <a:endParaRPr lang="en-US" sz="1600" dirty="0"/>
          </a:p>
        </p:txBody>
      </p:sp>
      <p:sp>
        <p:nvSpPr>
          <p:cNvPr id="4" name="Text 1"/>
          <p:cNvSpPr/>
          <p:nvPr/>
        </p:nvSpPr>
        <p:spPr>
          <a:xfrm>
            <a:off x="410323" y="2142008"/>
            <a:ext cx="6748517" cy="1394794"/>
          </a:xfrm>
          <a:prstGeom prst="rect">
            <a:avLst/>
          </a:prstGeom>
          <a:noFill/>
          <a:ln/>
        </p:spPr>
        <p:txBody>
          <a:bodyPr wrap="square" lIns="0" tIns="0" rIns="0" bIns="0" rtlCol="0" anchor="ctr">
            <a:normAutofit/>
          </a:bodyPr>
          <a:lstStyle/>
          <a:p>
            <a:r>
              <a:rPr lang="en-US" sz="2700" b="1" dirty="0">
                <a:solidFill>
                  <a:srgbClr val="252525"/>
                </a:solidFill>
                <a:latin typeface="Calibri Light"/>
                <a:ea typeface="Calibri Light"/>
                <a:cs typeface="Calibri Light"/>
              </a:rPr>
              <a:t>Venture Sourcing, Matchmaking and</a:t>
            </a:r>
            <a:endParaRPr lang="en-US" sz="2700" dirty="0">
              <a:latin typeface="Calibri"/>
              <a:ea typeface="Calibri"/>
              <a:cs typeface="Calibri"/>
            </a:endParaRPr>
          </a:p>
          <a:p>
            <a:r>
              <a:rPr lang="en-US" sz="2700" b="1" dirty="0">
                <a:solidFill>
                  <a:srgbClr val="252525"/>
                </a:solidFill>
                <a:latin typeface="Calibri Light"/>
                <a:ea typeface="Calibri Light"/>
                <a:cs typeface="Calibri Light"/>
              </a:rPr>
              <a:t>Entrepreneur Exchange </a:t>
            </a:r>
            <a:r>
              <a:rPr lang="en-US" sz="2700" b="1" dirty="0" err="1">
                <a:solidFill>
                  <a:srgbClr val="252525"/>
                </a:solidFill>
                <a:latin typeface="Calibri Light"/>
                <a:ea typeface="Calibri Light"/>
                <a:cs typeface="Calibri Light"/>
              </a:rPr>
              <a:t>Programme</a:t>
            </a:r>
            <a:endParaRPr lang="en-US" sz="2700" dirty="0" err="1">
              <a:latin typeface="Calibri"/>
              <a:ea typeface="Calibri"/>
              <a:cs typeface="Calibri"/>
            </a:endParaRPr>
          </a:p>
        </p:txBody>
      </p:sp>
      <p:sp>
        <p:nvSpPr>
          <p:cNvPr id="5" name="Text 2"/>
          <p:cNvSpPr/>
          <p:nvPr/>
        </p:nvSpPr>
        <p:spPr>
          <a:xfrm>
            <a:off x="411480" y="3584448"/>
            <a:ext cx="5029200" cy="310896"/>
          </a:xfrm>
          <a:prstGeom prst="rect">
            <a:avLst/>
          </a:prstGeom>
          <a:noFill/>
          <a:ln/>
        </p:spPr>
        <p:txBody>
          <a:bodyPr wrap="square" lIns="0" tIns="0" rIns="0" bIns="0" rtlCol="0" anchor="ctr"/>
          <a:lstStyle/>
          <a:p>
            <a:pPr marL="0" indent="0">
              <a:buNone/>
            </a:pPr>
            <a:r>
              <a:rPr lang="en-US" sz="1700" b="1" dirty="0">
                <a:solidFill>
                  <a:srgbClr val="515151"/>
                </a:solidFill>
                <a:latin typeface="Calibri" pitchFamily="34" charset="0"/>
                <a:ea typeface="Calibri" pitchFamily="34" charset="-122"/>
                <a:cs typeface="Calibri" pitchFamily="34" charset="-120"/>
              </a:rPr>
              <a:t>Tanzania, Uganda and Senegal</a:t>
            </a:r>
            <a:endParaRPr lang="en-US" sz="1700" dirty="0"/>
          </a:p>
        </p:txBody>
      </p:sp>
      <p:sp>
        <p:nvSpPr>
          <p:cNvPr id="6" name="Text 3"/>
          <p:cNvSpPr/>
          <p:nvPr/>
        </p:nvSpPr>
        <p:spPr>
          <a:xfrm>
            <a:off x="411480" y="3995928"/>
            <a:ext cx="5029200" cy="246888"/>
          </a:xfrm>
          <a:prstGeom prst="rect">
            <a:avLst/>
          </a:prstGeom>
          <a:noFill/>
          <a:ln/>
        </p:spPr>
        <p:txBody>
          <a:bodyPr wrap="square" lIns="0" tIns="0" rIns="0" bIns="0" rtlCol="0" anchor="ctr"/>
          <a:lstStyle/>
          <a:p>
            <a:pPr marL="0" indent="0">
              <a:buNone/>
            </a:pPr>
            <a:r>
              <a:rPr lang="en-US" sz="1250" dirty="0">
                <a:solidFill>
                  <a:srgbClr val="6C6C6C"/>
                </a:solidFill>
                <a:latin typeface="Calibri" pitchFamily="34" charset="0"/>
                <a:ea typeface="Calibri" pitchFamily="34" charset="-122"/>
                <a:cs typeface="Calibri" pitchFamily="34" charset="-120"/>
              </a:rPr>
              <a:t>Reference TZA25001-10037, Open procedure</a:t>
            </a:r>
            <a:endParaRPr lang="en-US" sz="1250" dirty="0"/>
          </a:p>
        </p:txBody>
      </p:sp>
      <p:sp>
        <p:nvSpPr>
          <p:cNvPr id="7" name="Text 4"/>
          <p:cNvSpPr/>
          <p:nvPr/>
        </p:nvSpPr>
        <p:spPr>
          <a:xfrm>
            <a:off x="411480" y="4352544"/>
            <a:ext cx="4297680" cy="256032"/>
          </a:xfrm>
          <a:prstGeom prst="rect">
            <a:avLst/>
          </a:prstGeom>
          <a:noFill/>
          <a:ln/>
        </p:spPr>
        <p:txBody>
          <a:bodyPr wrap="square" lIns="0" tIns="0" rIns="0" bIns="0" rtlCol="0" anchor="ctr"/>
          <a:lstStyle/>
          <a:p>
            <a:pPr marL="0" indent="0">
              <a:buNone/>
            </a:pPr>
            <a:r>
              <a:rPr lang="en-US" sz="1350" b="1" dirty="0">
                <a:solidFill>
                  <a:srgbClr val="E32726"/>
                </a:solidFill>
                <a:latin typeface="Calibri" pitchFamily="34" charset="0"/>
                <a:ea typeface="Calibri" pitchFamily="34" charset="-122"/>
                <a:cs typeface="Calibri" pitchFamily="34" charset="-120"/>
              </a:rPr>
              <a:t>22 September 2026 at 10:00 AM EAT</a:t>
            </a:r>
            <a:endParaRPr lang="en-US" sz="1350" dirty="0"/>
          </a:p>
        </p:txBody>
      </p:sp>
      <p:sp>
        <p:nvSpPr>
          <p:cNvPr id="8" name="Text 5"/>
          <p:cNvSpPr/>
          <p:nvPr/>
        </p:nvSpPr>
        <p:spPr>
          <a:xfrm>
            <a:off x="411480" y="4690872"/>
            <a:ext cx="5349240" cy="292608"/>
          </a:xfrm>
          <a:prstGeom prst="rect">
            <a:avLst/>
          </a:prstGeom>
          <a:noFill/>
          <a:ln/>
        </p:spPr>
        <p:txBody>
          <a:bodyPr wrap="square" lIns="0" tIns="0" rIns="0" bIns="0" rtlCol="0" anchor="ctr">
            <a:normAutofit/>
          </a:bodyPr>
          <a:lstStyle/>
          <a:p>
            <a:pPr marL="0" indent="0">
              <a:buNone/>
            </a:pPr>
            <a:r>
              <a:rPr lang="en-US" sz="1350" b="1" dirty="0">
                <a:solidFill>
                  <a:srgbClr val="252525"/>
                </a:solidFill>
                <a:latin typeface="Calibri" pitchFamily="34" charset="0"/>
                <a:ea typeface="Calibri" pitchFamily="34" charset="-122"/>
                <a:cs typeface="Calibri" pitchFamily="34" charset="-120"/>
              </a:rPr>
              <a:t>Submission deadline</a:t>
            </a:r>
            <a:r>
              <a:rPr lang="en-US" sz="1350" b="1">
                <a:solidFill>
                  <a:srgbClr val="252525"/>
                </a:solidFill>
                <a:latin typeface="Calibri" pitchFamily="34" charset="0"/>
                <a:ea typeface="Calibri" pitchFamily="34" charset="-122"/>
                <a:cs typeface="Calibri" pitchFamily="34" charset="-120"/>
              </a:rPr>
              <a:t>: 14 </a:t>
            </a:r>
            <a:r>
              <a:rPr lang="en-US" sz="1350" b="1" dirty="0">
                <a:solidFill>
                  <a:srgbClr val="252525"/>
                </a:solidFill>
                <a:latin typeface="Calibri" pitchFamily="34" charset="0"/>
                <a:ea typeface="Calibri" pitchFamily="34" charset="-122"/>
                <a:cs typeface="Calibri" pitchFamily="34" charset="-120"/>
              </a:rPr>
              <a:t>October 2026 at 04:00 PM EAT</a:t>
            </a:r>
            <a:endParaRPr lang="en-US" sz="1350" dirty="0"/>
          </a:p>
        </p:txBody>
      </p:sp>
      <p:sp>
        <p:nvSpPr>
          <p:cNvPr id="9" name="Text 6"/>
          <p:cNvSpPr/>
          <p:nvPr/>
        </p:nvSpPr>
        <p:spPr>
          <a:xfrm>
            <a:off x="411480" y="5138928"/>
            <a:ext cx="5349240" cy="210312"/>
          </a:xfrm>
          <a:prstGeom prst="rect">
            <a:avLst/>
          </a:prstGeom>
          <a:noFill/>
          <a:ln/>
        </p:spPr>
        <p:txBody>
          <a:bodyPr wrap="square" lIns="0" tIns="0" rIns="0" bIns="0" rtlCol="0" anchor="ctr"/>
          <a:lstStyle/>
          <a:p>
            <a:pPr marL="0" indent="0">
              <a:buNone/>
            </a:pPr>
            <a:r>
              <a:rPr lang="en-US" sz="950" i="1" dirty="0">
                <a:solidFill>
                  <a:srgbClr val="6C6C6C"/>
                </a:solidFill>
                <a:latin typeface="Calibri" pitchFamily="34" charset="0"/>
                <a:ea typeface="Calibri" pitchFamily="34" charset="-122"/>
                <a:cs typeface="Calibri" pitchFamily="34" charset="-120"/>
              </a:rPr>
              <a:t>The tender specifications and formally published clarifications prevail.</a:t>
            </a:r>
            <a:endParaRPr lang="en-US" sz="9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1825281" y="406087"/>
            <a:ext cx="9464040" cy="438912"/>
          </a:xfrm>
          <a:prstGeom prst="rect">
            <a:avLst/>
          </a:prstGeom>
          <a:noFill/>
          <a:ln/>
        </p:spPr>
        <p:txBody>
          <a:bodyPr wrap="square" lIns="0" tIns="0" rIns="0" bIns="0" rtlCol="0" anchor="ctr">
            <a:normAutofit/>
          </a:bodyPr>
          <a:lstStyle/>
          <a:p>
            <a:pPr marL="0" indent="0">
              <a:buNone/>
            </a:pPr>
            <a:r>
              <a:rPr lang="en-US" sz="2500" b="1" dirty="0">
                <a:solidFill>
                  <a:srgbClr val="252525"/>
                </a:solidFill>
                <a:latin typeface="Calibri Light" pitchFamily="34" charset="0"/>
                <a:ea typeface="Calibri Light" pitchFamily="34" charset="-122"/>
                <a:cs typeface="Calibri Light" pitchFamily="34" charset="-120"/>
              </a:rPr>
              <a:t>Purpose of the information session</a:t>
            </a:r>
            <a:endParaRPr lang="en-US" sz="2500" dirty="0"/>
          </a:p>
        </p:txBody>
      </p:sp>
      <p:sp>
        <p:nvSpPr>
          <p:cNvPr id="3" name="Text 1"/>
          <p:cNvSpPr/>
          <p:nvPr/>
        </p:nvSpPr>
        <p:spPr>
          <a:xfrm>
            <a:off x="1843569" y="890719"/>
            <a:ext cx="9646920" cy="256032"/>
          </a:xfrm>
          <a:prstGeom prst="rect">
            <a:avLst/>
          </a:prstGeom>
          <a:noFill/>
          <a:ln/>
        </p:spPr>
        <p:txBody>
          <a:bodyPr wrap="square" lIns="0" tIns="0" rIns="0" bIns="0" rtlCol="0" anchor="ctr">
            <a:normAutofit/>
          </a:bodyPr>
          <a:lstStyle/>
          <a:p>
            <a:pPr marL="0" indent="0">
              <a:buNone/>
            </a:pPr>
            <a:r>
              <a:rPr lang="en-US" sz="1150" dirty="0">
                <a:solidFill>
                  <a:srgbClr val="6C6C6C"/>
                </a:solidFill>
                <a:latin typeface="Calibri" pitchFamily="34" charset="0"/>
                <a:ea typeface="Calibri" pitchFamily="34" charset="-122"/>
                <a:cs typeface="Calibri" pitchFamily="34" charset="-120"/>
              </a:rPr>
              <a:t>Helping prospective tenderers understand the assignment and prepare a complete, compliant offer</a:t>
            </a:r>
            <a:endParaRPr lang="en-US" sz="1150" dirty="0"/>
          </a:p>
        </p:txBody>
      </p:sp>
      <p:sp>
        <p:nvSpPr>
          <p:cNvPr id="4" name="Text 2"/>
          <p:cNvSpPr/>
          <p:nvPr/>
        </p:nvSpPr>
        <p:spPr>
          <a:xfrm>
            <a:off x="625543" y="1835127"/>
            <a:ext cx="2011680" cy="219456"/>
          </a:xfrm>
          <a:prstGeom prst="rect">
            <a:avLst/>
          </a:prstGeom>
          <a:noFill/>
          <a:ln/>
        </p:spPr>
        <p:txBody>
          <a:bodyPr wrap="square" lIns="0" tIns="0" rIns="0" bIns="0" rtlCol="0" anchor="ctr"/>
          <a:lstStyle/>
          <a:p>
            <a:pPr marL="0" indent="0">
              <a:buNone/>
            </a:pPr>
            <a:r>
              <a:rPr lang="en-US" sz="900" b="1" kern="0" spc="140" dirty="0">
                <a:solidFill>
                  <a:srgbClr val="E32726"/>
                </a:solidFill>
              </a:rPr>
              <a:t>TODAY’S FOCUS</a:t>
            </a:r>
            <a:endParaRPr lang="en-US" sz="900" dirty="0"/>
          </a:p>
        </p:txBody>
      </p:sp>
      <p:sp>
        <p:nvSpPr>
          <p:cNvPr id="5" name="Shape 3"/>
          <p:cNvSpPr/>
          <p:nvPr/>
        </p:nvSpPr>
        <p:spPr>
          <a:xfrm>
            <a:off x="625543" y="2136879"/>
            <a:ext cx="3429000" cy="1600200"/>
          </a:xfrm>
          <a:prstGeom prst="roundRect">
            <a:avLst>
              <a:gd name="adj" fmla="val 2857"/>
            </a:avLst>
          </a:prstGeom>
          <a:solidFill>
            <a:srgbClr val="FFFFFF"/>
          </a:solidFill>
          <a:ln w="12700">
            <a:solidFill>
              <a:srgbClr val="DDD8CF"/>
            </a:solidFill>
            <a:prstDash val="solid"/>
          </a:ln>
        </p:spPr>
        <p:txBody>
          <a:bodyPr/>
          <a:lstStyle/>
          <a:p>
            <a:endParaRPr lang="en-US"/>
          </a:p>
        </p:txBody>
      </p:sp>
      <p:sp>
        <p:nvSpPr>
          <p:cNvPr id="6" name="Shape 4"/>
          <p:cNvSpPr/>
          <p:nvPr/>
        </p:nvSpPr>
        <p:spPr>
          <a:xfrm>
            <a:off x="625543" y="2136879"/>
            <a:ext cx="73152" cy="1600200"/>
          </a:xfrm>
          <a:prstGeom prst="rect">
            <a:avLst/>
          </a:prstGeom>
          <a:solidFill>
            <a:srgbClr val="F5C400"/>
          </a:solidFill>
          <a:ln w="12700">
            <a:solidFill>
              <a:srgbClr val="F5C400"/>
            </a:solidFill>
            <a:prstDash val="solid"/>
          </a:ln>
        </p:spPr>
        <p:txBody>
          <a:bodyPr/>
          <a:lstStyle/>
          <a:p>
            <a:endParaRPr lang="en-US"/>
          </a:p>
        </p:txBody>
      </p:sp>
      <p:sp>
        <p:nvSpPr>
          <p:cNvPr id="7" name="Text 5"/>
          <p:cNvSpPr/>
          <p:nvPr/>
        </p:nvSpPr>
        <p:spPr>
          <a:xfrm>
            <a:off x="872431" y="2319759"/>
            <a:ext cx="3017520" cy="292608"/>
          </a:xfrm>
          <a:prstGeom prst="rect">
            <a:avLst/>
          </a:prstGeom>
          <a:noFill/>
          <a:ln/>
        </p:spPr>
        <p:txBody>
          <a:bodyPr wrap="square" lIns="0" tIns="0" rIns="0" bIns="0" rtlCol="0" anchor="ctr">
            <a:normAutofit/>
          </a:bodyPr>
          <a:lstStyle/>
          <a:p>
            <a:pPr marL="0" indent="0">
              <a:buNone/>
            </a:pPr>
            <a:r>
              <a:rPr lang="en-US" sz="1500" b="1" dirty="0">
                <a:solidFill>
                  <a:srgbClr val="252525"/>
                </a:solidFill>
              </a:rPr>
              <a:t>Assignment</a:t>
            </a:r>
            <a:endParaRPr lang="en-US" sz="1500" dirty="0"/>
          </a:p>
        </p:txBody>
      </p:sp>
      <p:sp>
        <p:nvSpPr>
          <p:cNvPr id="8" name="Text 6"/>
          <p:cNvSpPr/>
          <p:nvPr/>
        </p:nvSpPr>
        <p:spPr>
          <a:xfrm>
            <a:off x="872431" y="2722095"/>
            <a:ext cx="3017520" cy="841248"/>
          </a:xfrm>
          <a:prstGeom prst="rect">
            <a:avLst/>
          </a:prstGeom>
          <a:noFill/>
          <a:ln/>
        </p:spPr>
        <p:txBody>
          <a:bodyPr wrap="square" lIns="0" tIns="0" rIns="0" bIns="0" rtlCol="0" anchor="t">
            <a:normAutofit/>
          </a:bodyPr>
          <a:lstStyle/>
          <a:p>
            <a:pPr marL="0" indent="0">
              <a:buNone/>
            </a:pPr>
            <a:r>
              <a:rPr lang="en-US" sz="1150" dirty="0">
                <a:solidFill>
                  <a:srgbClr val="515151"/>
                </a:solidFill>
              </a:rPr>
              <a:t>Intended results, target participants, scope boundaries and the integrated delivery sequence.</a:t>
            </a:r>
            <a:endParaRPr lang="en-US" sz="1150" dirty="0"/>
          </a:p>
        </p:txBody>
      </p:sp>
      <p:sp>
        <p:nvSpPr>
          <p:cNvPr id="9" name="Shape 7"/>
          <p:cNvSpPr/>
          <p:nvPr/>
        </p:nvSpPr>
        <p:spPr>
          <a:xfrm>
            <a:off x="4219135" y="2136879"/>
            <a:ext cx="3429000" cy="1600200"/>
          </a:xfrm>
          <a:prstGeom prst="roundRect">
            <a:avLst>
              <a:gd name="adj" fmla="val 2857"/>
            </a:avLst>
          </a:prstGeom>
          <a:solidFill>
            <a:srgbClr val="FFFFFF"/>
          </a:solidFill>
          <a:ln w="12700">
            <a:solidFill>
              <a:srgbClr val="DDD8CF"/>
            </a:solidFill>
            <a:prstDash val="solid"/>
          </a:ln>
        </p:spPr>
        <p:txBody>
          <a:bodyPr/>
          <a:lstStyle/>
          <a:p>
            <a:endParaRPr lang="en-US"/>
          </a:p>
        </p:txBody>
      </p:sp>
      <p:sp>
        <p:nvSpPr>
          <p:cNvPr id="10" name="Shape 8"/>
          <p:cNvSpPr/>
          <p:nvPr/>
        </p:nvSpPr>
        <p:spPr>
          <a:xfrm>
            <a:off x="4219135" y="2136879"/>
            <a:ext cx="73152" cy="1600200"/>
          </a:xfrm>
          <a:prstGeom prst="rect">
            <a:avLst/>
          </a:prstGeom>
          <a:solidFill>
            <a:srgbClr val="E32726"/>
          </a:solidFill>
          <a:ln w="12700">
            <a:solidFill>
              <a:srgbClr val="E32726"/>
            </a:solidFill>
            <a:prstDash val="solid"/>
          </a:ln>
        </p:spPr>
        <p:txBody>
          <a:bodyPr/>
          <a:lstStyle/>
          <a:p>
            <a:endParaRPr lang="en-US"/>
          </a:p>
        </p:txBody>
      </p:sp>
      <p:sp>
        <p:nvSpPr>
          <p:cNvPr id="11" name="Text 9"/>
          <p:cNvSpPr/>
          <p:nvPr/>
        </p:nvSpPr>
        <p:spPr>
          <a:xfrm>
            <a:off x="4466023" y="2319759"/>
            <a:ext cx="3017520" cy="292608"/>
          </a:xfrm>
          <a:prstGeom prst="rect">
            <a:avLst/>
          </a:prstGeom>
          <a:noFill/>
          <a:ln/>
        </p:spPr>
        <p:txBody>
          <a:bodyPr wrap="square" lIns="0" tIns="0" rIns="0" bIns="0" rtlCol="0" anchor="ctr">
            <a:normAutofit/>
          </a:bodyPr>
          <a:lstStyle/>
          <a:p>
            <a:pPr marL="0" indent="0">
              <a:buNone/>
            </a:pPr>
            <a:r>
              <a:rPr lang="en-US" sz="1500" b="1" dirty="0">
                <a:solidFill>
                  <a:srgbClr val="252525"/>
                </a:solidFill>
              </a:rPr>
              <a:t>Offer</a:t>
            </a:r>
            <a:endParaRPr lang="en-US" sz="1500" dirty="0"/>
          </a:p>
        </p:txBody>
      </p:sp>
      <p:sp>
        <p:nvSpPr>
          <p:cNvPr id="12" name="Text 10"/>
          <p:cNvSpPr/>
          <p:nvPr/>
        </p:nvSpPr>
        <p:spPr>
          <a:xfrm>
            <a:off x="4466023" y="2722095"/>
            <a:ext cx="3017520" cy="841248"/>
          </a:xfrm>
          <a:prstGeom prst="rect">
            <a:avLst/>
          </a:prstGeom>
          <a:noFill/>
          <a:ln/>
        </p:spPr>
        <p:txBody>
          <a:bodyPr wrap="square" lIns="0" tIns="0" rIns="0" bIns="0" rtlCol="0" anchor="t">
            <a:normAutofit/>
          </a:bodyPr>
          <a:lstStyle/>
          <a:p>
            <a:pPr marL="0" indent="0">
              <a:buNone/>
            </a:pPr>
            <a:r>
              <a:rPr lang="en-US" sz="1150" dirty="0">
                <a:solidFill>
                  <a:srgbClr val="515151"/>
                </a:solidFill>
              </a:rPr>
              <a:t>Selection thresholds, technical evaluation, pricing rules and the required submission package.</a:t>
            </a:r>
            <a:endParaRPr lang="en-US" sz="1150" dirty="0"/>
          </a:p>
        </p:txBody>
      </p:sp>
      <p:sp>
        <p:nvSpPr>
          <p:cNvPr id="13" name="Shape 11"/>
          <p:cNvSpPr/>
          <p:nvPr/>
        </p:nvSpPr>
        <p:spPr>
          <a:xfrm>
            <a:off x="7812727" y="2136879"/>
            <a:ext cx="3429000" cy="1600200"/>
          </a:xfrm>
          <a:prstGeom prst="roundRect">
            <a:avLst>
              <a:gd name="adj" fmla="val 2857"/>
            </a:avLst>
          </a:prstGeom>
          <a:solidFill>
            <a:srgbClr val="FFFFFF"/>
          </a:solidFill>
          <a:ln w="12700">
            <a:solidFill>
              <a:srgbClr val="DDD8CF"/>
            </a:solidFill>
            <a:prstDash val="solid"/>
          </a:ln>
        </p:spPr>
        <p:txBody>
          <a:bodyPr/>
          <a:lstStyle/>
          <a:p>
            <a:endParaRPr lang="en-US"/>
          </a:p>
        </p:txBody>
      </p:sp>
      <p:sp>
        <p:nvSpPr>
          <p:cNvPr id="14" name="Shape 12"/>
          <p:cNvSpPr/>
          <p:nvPr/>
        </p:nvSpPr>
        <p:spPr>
          <a:xfrm>
            <a:off x="7812727" y="2136879"/>
            <a:ext cx="73152" cy="1600200"/>
          </a:xfrm>
          <a:prstGeom prst="rect">
            <a:avLst/>
          </a:prstGeom>
          <a:solidFill>
            <a:srgbClr val="515151"/>
          </a:solidFill>
          <a:ln w="12700">
            <a:solidFill>
              <a:srgbClr val="515151"/>
            </a:solidFill>
            <a:prstDash val="solid"/>
          </a:ln>
        </p:spPr>
        <p:txBody>
          <a:bodyPr/>
          <a:lstStyle/>
          <a:p>
            <a:endParaRPr lang="en-US"/>
          </a:p>
        </p:txBody>
      </p:sp>
      <p:sp>
        <p:nvSpPr>
          <p:cNvPr id="15" name="Text 13"/>
          <p:cNvSpPr/>
          <p:nvPr/>
        </p:nvSpPr>
        <p:spPr>
          <a:xfrm>
            <a:off x="8047892" y="2354928"/>
            <a:ext cx="3017520" cy="292608"/>
          </a:xfrm>
          <a:prstGeom prst="rect">
            <a:avLst/>
          </a:prstGeom>
          <a:noFill/>
          <a:ln/>
        </p:spPr>
        <p:txBody>
          <a:bodyPr wrap="square" lIns="0" tIns="0" rIns="0" bIns="0" rtlCol="0" anchor="ctr">
            <a:normAutofit/>
          </a:bodyPr>
          <a:lstStyle/>
          <a:p>
            <a:pPr marL="0" indent="0">
              <a:buNone/>
            </a:pPr>
            <a:r>
              <a:rPr lang="en-US" sz="1500" b="1" dirty="0">
                <a:solidFill>
                  <a:srgbClr val="252525"/>
                </a:solidFill>
              </a:rPr>
              <a:t>Process</a:t>
            </a:r>
            <a:endParaRPr lang="en-US" sz="1500" dirty="0"/>
          </a:p>
        </p:txBody>
      </p:sp>
      <p:sp>
        <p:nvSpPr>
          <p:cNvPr id="16" name="Text 14"/>
          <p:cNvSpPr/>
          <p:nvPr/>
        </p:nvSpPr>
        <p:spPr>
          <a:xfrm>
            <a:off x="8059615" y="2722095"/>
            <a:ext cx="3017520" cy="841248"/>
          </a:xfrm>
          <a:prstGeom prst="rect">
            <a:avLst/>
          </a:prstGeom>
          <a:noFill/>
          <a:ln/>
        </p:spPr>
        <p:txBody>
          <a:bodyPr wrap="square" lIns="0" tIns="0" rIns="0" bIns="0" rtlCol="0" anchor="t">
            <a:normAutofit/>
          </a:bodyPr>
          <a:lstStyle/>
          <a:p>
            <a:pPr marL="0" indent="0">
              <a:buNone/>
            </a:pPr>
            <a:r>
              <a:rPr lang="en-US" sz="1150" dirty="0">
                <a:solidFill>
                  <a:srgbClr val="515151"/>
                </a:solidFill>
              </a:rPr>
              <a:t>Submission logistics, clarification channel, key dates and contract conditions.</a:t>
            </a:r>
            <a:endParaRPr lang="en-US" sz="1150" dirty="0"/>
          </a:p>
        </p:txBody>
      </p:sp>
      <p:sp>
        <p:nvSpPr>
          <p:cNvPr id="17" name="Shape 15"/>
          <p:cNvSpPr/>
          <p:nvPr/>
        </p:nvSpPr>
        <p:spPr>
          <a:xfrm>
            <a:off x="566928" y="3712464"/>
            <a:ext cx="10616184" cy="1490472"/>
          </a:xfrm>
          <a:prstGeom prst="roundRect">
            <a:avLst/>
          </a:prstGeom>
          <a:solidFill>
            <a:srgbClr val="FFF3C4"/>
          </a:solidFill>
          <a:ln w="15240">
            <a:solidFill>
              <a:srgbClr val="F5C400"/>
            </a:solidFill>
            <a:prstDash val="solid"/>
          </a:ln>
        </p:spPr>
        <p:txBody>
          <a:bodyPr/>
          <a:lstStyle/>
          <a:p>
            <a:endParaRPr lang="en-US"/>
          </a:p>
        </p:txBody>
      </p:sp>
      <p:sp>
        <p:nvSpPr>
          <p:cNvPr id="18" name="Text 16"/>
          <p:cNvSpPr/>
          <p:nvPr/>
        </p:nvSpPr>
        <p:spPr>
          <a:xfrm>
            <a:off x="881575" y="4486887"/>
            <a:ext cx="2148840" cy="256032"/>
          </a:xfrm>
          <a:prstGeom prst="rect">
            <a:avLst/>
          </a:prstGeom>
          <a:noFill/>
          <a:ln/>
        </p:spPr>
        <p:txBody>
          <a:bodyPr wrap="square" lIns="0" tIns="0" rIns="0" bIns="0" rtlCol="0" anchor="ctr">
            <a:normAutofit/>
          </a:bodyPr>
          <a:lstStyle/>
          <a:p>
            <a:pPr marL="0" indent="0">
              <a:buNone/>
            </a:pPr>
            <a:r>
              <a:rPr lang="en-US" sz="1500" b="1" dirty="0">
                <a:solidFill>
                  <a:srgbClr val="252525"/>
                </a:solidFill>
              </a:rPr>
              <a:t>Formal communication</a:t>
            </a:r>
            <a:endParaRPr lang="en-US" sz="1500" dirty="0"/>
          </a:p>
        </p:txBody>
      </p:sp>
      <p:sp>
        <p:nvSpPr>
          <p:cNvPr id="19" name="Text 17"/>
          <p:cNvSpPr/>
          <p:nvPr/>
        </p:nvSpPr>
        <p:spPr>
          <a:xfrm>
            <a:off x="3304735" y="4413735"/>
            <a:ext cx="7543800" cy="640080"/>
          </a:xfrm>
          <a:prstGeom prst="rect">
            <a:avLst/>
          </a:prstGeom>
          <a:noFill/>
          <a:ln/>
        </p:spPr>
        <p:txBody>
          <a:bodyPr wrap="square" lIns="254" tIns="254" rIns="254" bIns="254" rtlCol="0" anchor="ctr">
            <a:normAutofit/>
          </a:bodyPr>
          <a:lstStyle/>
          <a:p>
            <a:pPr marL="0" indent="0">
              <a:buNone/>
            </a:pPr>
            <a:r>
              <a:rPr lang="en-US" sz="1300" dirty="0">
                <a:solidFill>
                  <a:srgbClr val="515151"/>
                </a:solidFill>
              </a:rPr>
              <a:t>All tender-related communication must go through the Procurement Officer. Questions and answers that affect tender preparation will be issued through the formal clarification process on the same publication platforms.</a:t>
            </a:r>
            <a:endParaRPr lang="en-US" sz="1300" dirty="0"/>
          </a:p>
        </p:txBody>
      </p:sp>
      <p:sp>
        <p:nvSpPr>
          <p:cNvPr id="20" name="Text 18"/>
          <p:cNvSpPr/>
          <p:nvPr/>
        </p:nvSpPr>
        <p:spPr>
          <a:xfrm>
            <a:off x="881575" y="5282415"/>
            <a:ext cx="9875520" cy="256032"/>
          </a:xfrm>
          <a:prstGeom prst="rect">
            <a:avLst/>
          </a:prstGeom>
          <a:noFill/>
          <a:ln/>
        </p:spPr>
        <p:txBody>
          <a:bodyPr wrap="square" lIns="0" tIns="0" rIns="0" bIns="0" rtlCol="0" anchor="ctr"/>
          <a:lstStyle/>
          <a:p>
            <a:pPr marL="0" indent="0">
              <a:buNone/>
            </a:pPr>
            <a:r>
              <a:rPr lang="en-US" sz="1150" b="1" dirty="0">
                <a:solidFill>
                  <a:srgbClr val="E32726"/>
                </a:solidFill>
              </a:rPr>
              <a:t>The session explains the requirements. It does not pre-assess proposed solutions or change the published tender conditions.</a:t>
            </a:r>
            <a:endParaRPr lang="en-US" sz="11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1579098" y="828115"/>
            <a:ext cx="9464040" cy="438912"/>
          </a:xfrm>
          <a:prstGeom prst="rect">
            <a:avLst/>
          </a:prstGeom>
          <a:noFill/>
          <a:ln/>
        </p:spPr>
        <p:txBody>
          <a:bodyPr wrap="square" lIns="0" tIns="0" rIns="0" bIns="0" rtlCol="0" anchor="ctr">
            <a:normAutofit/>
          </a:bodyPr>
          <a:lstStyle/>
          <a:p>
            <a:pPr marL="0" indent="0">
              <a:buNone/>
            </a:pPr>
            <a:r>
              <a:rPr lang="en-US" sz="2500" b="1" dirty="0">
                <a:solidFill>
                  <a:srgbClr val="252525"/>
                </a:solidFill>
                <a:latin typeface="Calibri Light" pitchFamily="34" charset="0"/>
                <a:ea typeface="Calibri Light" pitchFamily="34" charset="-122"/>
                <a:cs typeface="Calibri Light" pitchFamily="34" charset="-120"/>
              </a:rPr>
              <a:t>Tender at a glance</a:t>
            </a:r>
            <a:endParaRPr lang="en-US" sz="2500" dirty="0"/>
          </a:p>
        </p:txBody>
      </p:sp>
      <p:sp>
        <p:nvSpPr>
          <p:cNvPr id="3" name="Shape 1"/>
          <p:cNvSpPr/>
          <p:nvPr/>
        </p:nvSpPr>
        <p:spPr>
          <a:xfrm>
            <a:off x="566928" y="1462570"/>
            <a:ext cx="3383280" cy="1078992"/>
          </a:xfrm>
          <a:prstGeom prst="roundRect">
            <a:avLst/>
          </a:prstGeom>
          <a:solidFill>
            <a:srgbClr val="FFFFFF"/>
          </a:solidFill>
          <a:ln w="12700">
            <a:solidFill>
              <a:srgbClr val="DED9D0"/>
            </a:solidFill>
            <a:prstDash val="solid"/>
          </a:ln>
        </p:spPr>
        <p:txBody>
          <a:bodyPr/>
          <a:lstStyle/>
          <a:p>
            <a:endParaRPr lang="en-US"/>
          </a:p>
        </p:txBody>
      </p:sp>
      <p:sp>
        <p:nvSpPr>
          <p:cNvPr id="4" name="Text 2"/>
          <p:cNvSpPr/>
          <p:nvPr/>
        </p:nvSpPr>
        <p:spPr>
          <a:xfrm>
            <a:off x="749808" y="1608874"/>
            <a:ext cx="2926080" cy="182880"/>
          </a:xfrm>
          <a:prstGeom prst="rect">
            <a:avLst/>
          </a:prstGeom>
          <a:noFill/>
          <a:ln/>
        </p:spPr>
        <p:txBody>
          <a:bodyPr wrap="square" lIns="0" tIns="0" rIns="0" bIns="0" rtlCol="0" anchor="ctr"/>
          <a:lstStyle/>
          <a:p>
            <a:pPr marL="0" indent="0">
              <a:buNone/>
            </a:pPr>
            <a:r>
              <a:rPr lang="en-US" sz="850" b="1" kern="0" spc="100" dirty="0">
                <a:solidFill>
                  <a:srgbClr val="E32726"/>
                </a:solidFill>
              </a:rPr>
              <a:t>PROCEDURE</a:t>
            </a:r>
            <a:endParaRPr lang="en-US" sz="850" dirty="0"/>
          </a:p>
        </p:txBody>
      </p:sp>
      <p:sp>
        <p:nvSpPr>
          <p:cNvPr id="5" name="Text 3"/>
          <p:cNvSpPr/>
          <p:nvPr/>
        </p:nvSpPr>
        <p:spPr>
          <a:xfrm>
            <a:off x="749808" y="1901482"/>
            <a:ext cx="2926080" cy="411480"/>
          </a:xfrm>
          <a:prstGeom prst="rect">
            <a:avLst/>
          </a:prstGeom>
          <a:noFill/>
          <a:ln/>
        </p:spPr>
        <p:txBody>
          <a:bodyPr wrap="square" lIns="0" tIns="0" rIns="0" bIns="0" rtlCol="0" anchor="ctr">
            <a:normAutofit/>
          </a:bodyPr>
          <a:lstStyle/>
          <a:p>
            <a:pPr marL="0" indent="0">
              <a:buNone/>
            </a:pPr>
            <a:r>
              <a:rPr lang="en-US" sz="1500" b="1" dirty="0">
                <a:solidFill>
                  <a:srgbClr val="252525"/>
                </a:solidFill>
              </a:rPr>
              <a:t>Open procedure</a:t>
            </a:r>
            <a:endParaRPr lang="en-US" sz="1500" dirty="0"/>
          </a:p>
        </p:txBody>
      </p:sp>
      <p:sp>
        <p:nvSpPr>
          <p:cNvPr id="6" name="Shape 4"/>
          <p:cNvSpPr/>
          <p:nvPr/>
        </p:nvSpPr>
        <p:spPr>
          <a:xfrm>
            <a:off x="4224528" y="1462570"/>
            <a:ext cx="3383280" cy="1078992"/>
          </a:xfrm>
          <a:prstGeom prst="roundRect">
            <a:avLst/>
          </a:prstGeom>
          <a:solidFill>
            <a:srgbClr val="FFFFFF"/>
          </a:solidFill>
          <a:ln w="12700">
            <a:solidFill>
              <a:srgbClr val="DED9D0"/>
            </a:solidFill>
            <a:prstDash val="solid"/>
          </a:ln>
        </p:spPr>
        <p:txBody>
          <a:bodyPr/>
          <a:lstStyle/>
          <a:p>
            <a:endParaRPr lang="en-US"/>
          </a:p>
        </p:txBody>
      </p:sp>
      <p:sp>
        <p:nvSpPr>
          <p:cNvPr id="7" name="Text 5"/>
          <p:cNvSpPr/>
          <p:nvPr/>
        </p:nvSpPr>
        <p:spPr>
          <a:xfrm>
            <a:off x="4407408" y="1608874"/>
            <a:ext cx="2926080" cy="182880"/>
          </a:xfrm>
          <a:prstGeom prst="rect">
            <a:avLst/>
          </a:prstGeom>
          <a:noFill/>
          <a:ln/>
        </p:spPr>
        <p:txBody>
          <a:bodyPr wrap="square" lIns="0" tIns="0" rIns="0" bIns="0" rtlCol="0" anchor="ctr"/>
          <a:lstStyle/>
          <a:p>
            <a:pPr marL="0" indent="0">
              <a:buNone/>
            </a:pPr>
            <a:r>
              <a:rPr lang="en-US" sz="850" b="1" kern="0" spc="100" dirty="0">
                <a:solidFill>
                  <a:srgbClr val="E32726"/>
                </a:solidFill>
              </a:rPr>
              <a:t>CONTRACT</a:t>
            </a:r>
            <a:endParaRPr lang="en-US" sz="850" dirty="0"/>
          </a:p>
        </p:txBody>
      </p:sp>
      <p:sp>
        <p:nvSpPr>
          <p:cNvPr id="8" name="Text 6"/>
          <p:cNvSpPr/>
          <p:nvPr/>
        </p:nvSpPr>
        <p:spPr>
          <a:xfrm>
            <a:off x="4407408" y="1901482"/>
            <a:ext cx="2926080" cy="411480"/>
          </a:xfrm>
          <a:prstGeom prst="rect">
            <a:avLst/>
          </a:prstGeom>
          <a:noFill/>
          <a:ln/>
        </p:spPr>
        <p:txBody>
          <a:bodyPr wrap="square" lIns="0" tIns="0" rIns="0" bIns="0" rtlCol="0" anchor="ctr">
            <a:normAutofit/>
          </a:bodyPr>
          <a:lstStyle/>
          <a:p>
            <a:pPr marL="0" indent="0">
              <a:buNone/>
            </a:pPr>
            <a:r>
              <a:rPr lang="en-US" sz="1500" b="1" dirty="0">
                <a:solidFill>
                  <a:srgbClr val="252525"/>
                </a:solidFill>
              </a:rPr>
              <a:t>Public service contract</a:t>
            </a:r>
            <a:endParaRPr lang="en-US" sz="1500" dirty="0"/>
          </a:p>
        </p:txBody>
      </p:sp>
      <p:sp>
        <p:nvSpPr>
          <p:cNvPr id="9" name="Shape 7"/>
          <p:cNvSpPr/>
          <p:nvPr/>
        </p:nvSpPr>
        <p:spPr>
          <a:xfrm>
            <a:off x="7882128" y="1462570"/>
            <a:ext cx="3383280" cy="1078992"/>
          </a:xfrm>
          <a:prstGeom prst="roundRect">
            <a:avLst/>
          </a:prstGeom>
          <a:solidFill>
            <a:srgbClr val="FFFFFF"/>
          </a:solidFill>
          <a:ln w="12700">
            <a:solidFill>
              <a:srgbClr val="DED9D0"/>
            </a:solidFill>
            <a:prstDash val="solid"/>
          </a:ln>
        </p:spPr>
        <p:txBody>
          <a:bodyPr/>
          <a:lstStyle/>
          <a:p>
            <a:endParaRPr lang="en-US"/>
          </a:p>
        </p:txBody>
      </p:sp>
      <p:sp>
        <p:nvSpPr>
          <p:cNvPr id="10" name="Text 8"/>
          <p:cNvSpPr/>
          <p:nvPr/>
        </p:nvSpPr>
        <p:spPr>
          <a:xfrm>
            <a:off x="8065008" y="1608874"/>
            <a:ext cx="2926080" cy="182880"/>
          </a:xfrm>
          <a:prstGeom prst="rect">
            <a:avLst/>
          </a:prstGeom>
          <a:noFill/>
          <a:ln/>
        </p:spPr>
        <p:txBody>
          <a:bodyPr wrap="square" lIns="0" tIns="0" rIns="0" bIns="0" rtlCol="0" anchor="ctr"/>
          <a:lstStyle/>
          <a:p>
            <a:pPr marL="0" indent="0">
              <a:buNone/>
            </a:pPr>
            <a:r>
              <a:rPr lang="en-US" sz="850" b="1" kern="0" spc="100" dirty="0">
                <a:solidFill>
                  <a:srgbClr val="E32726"/>
                </a:solidFill>
              </a:rPr>
              <a:t>LOTS</a:t>
            </a:r>
            <a:endParaRPr lang="en-US" sz="850" dirty="0"/>
          </a:p>
        </p:txBody>
      </p:sp>
      <p:sp>
        <p:nvSpPr>
          <p:cNvPr id="11" name="Text 9"/>
          <p:cNvSpPr/>
          <p:nvPr/>
        </p:nvSpPr>
        <p:spPr>
          <a:xfrm>
            <a:off x="8065008" y="1901482"/>
            <a:ext cx="2926080" cy="411480"/>
          </a:xfrm>
          <a:prstGeom prst="rect">
            <a:avLst/>
          </a:prstGeom>
          <a:noFill/>
          <a:ln/>
        </p:spPr>
        <p:txBody>
          <a:bodyPr wrap="square" lIns="0" tIns="0" rIns="0" bIns="0" rtlCol="0" anchor="ctr">
            <a:normAutofit/>
          </a:bodyPr>
          <a:lstStyle/>
          <a:p>
            <a:pPr marL="0" indent="0">
              <a:buNone/>
            </a:pPr>
            <a:r>
              <a:rPr lang="en-US" sz="1500" b="1" dirty="0">
                <a:solidFill>
                  <a:srgbClr val="252525"/>
                </a:solidFill>
              </a:rPr>
              <a:t>One integrated contract; no lots</a:t>
            </a:r>
            <a:endParaRPr lang="en-US" sz="1500" dirty="0"/>
          </a:p>
        </p:txBody>
      </p:sp>
      <p:sp>
        <p:nvSpPr>
          <p:cNvPr id="12" name="Shape 10"/>
          <p:cNvSpPr/>
          <p:nvPr/>
        </p:nvSpPr>
        <p:spPr>
          <a:xfrm>
            <a:off x="566928" y="2852458"/>
            <a:ext cx="3383280" cy="1078992"/>
          </a:xfrm>
          <a:prstGeom prst="roundRect">
            <a:avLst/>
          </a:prstGeom>
          <a:solidFill>
            <a:srgbClr val="FFFFFF"/>
          </a:solidFill>
          <a:ln w="12700">
            <a:solidFill>
              <a:srgbClr val="DED9D0"/>
            </a:solidFill>
            <a:prstDash val="solid"/>
          </a:ln>
        </p:spPr>
        <p:txBody>
          <a:bodyPr/>
          <a:lstStyle/>
          <a:p>
            <a:endParaRPr lang="en-US"/>
          </a:p>
        </p:txBody>
      </p:sp>
      <p:sp>
        <p:nvSpPr>
          <p:cNvPr id="13" name="Text 11"/>
          <p:cNvSpPr/>
          <p:nvPr/>
        </p:nvSpPr>
        <p:spPr>
          <a:xfrm>
            <a:off x="749808" y="2998762"/>
            <a:ext cx="2926080" cy="182880"/>
          </a:xfrm>
          <a:prstGeom prst="rect">
            <a:avLst/>
          </a:prstGeom>
          <a:noFill/>
          <a:ln/>
        </p:spPr>
        <p:txBody>
          <a:bodyPr wrap="square" lIns="0" tIns="0" rIns="0" bIns="0" rtlCol="0" anchor="ctr"/>
          <a:lstStyle/>
          <a:p>
            <a:pPr marL="0" indent="0">
              <a:buNone/>
            </a:pPr>
            <a:r>
              <a:rPr lang="en-US" sz="850" b="1" kern="0" spc="100" dirty="0">
                <a:solidFill>
                  <a:srgbClr val="E32726"/>
                </a:solidFill>
              </a:rPr>
              <a:t>COVERAGE</a:t>
            </a:r>
            <a:endParaRPr lang="en-US" sz="850" dirty="0"/>
          </a:p>
        </p:txBody>
      </p:sp>
      <p:sp>
        <p:nvSpPr>
          <p:cNvPr id="14" name="Text 12"/>
          <p:cNvSpPr/>
          <p:nvPr/>
        </p:nvSpPr>
        <p:spPr>
          <a:xfrm>
            <a:off x="749808" y="3291370"/>
            <a:ext cx="2926080" cy="411480"/>
          </a:xfrm>
          <a:prstGeom prst="rect">
            <a:avLst/>
          </a:prstGeom>
          <a:noFill/>
          <a:ln/>
        </p:spPr>
        <p:txBody>
          <a:bodyPr wrap="square" lIns="0" tIns="0" rIns="0" bIns="0" rtlCol="0" anchor="ctr">
            <a:normAutofit/>
          </a:bodyPr>
          <a:lstStyle/>
          <a:p>
            <a:pPr marL="0" indent="0">
              <a:buNone/>
            </a:pPr>
            <a:r>
              <a:rPr lang="en-US" sz="1500" b="1" dirty="0">
                <a:solidFill>
                  <a:srgbClr val="252525"/>
                </a:solidFill>
              </a:rPr>
              <a:t>Tanzania, Uganda and Senegal</a:t>
            </a:r>
            <a:endParaRPr lang="en-US" sz="1500" dirty="0"/>
          </a:p>
        </p:txBody>
      </p:sp>
      <p:sp>
        <p:nvSpPr>
          <p:cNvPr id="15" name="Shape 13"/>
          <p:cNvSpPr/>
          <p:nvPr/>
        </p:nvSpPr>
        <p:spPr>
          <a:xfrm>
            <a:off x="4224528" y="2852458"/>
            <a:ext cx="3383280" cy="1078992"/>
          </a:xfrm>
          <a:prstGeom prst="roundRect">
            <a:avLst/>
          </a:prstGeom>
          <a:solidFill>
            <a:srgbClr val="FFFFFF"/>
          </a:solidFill>
          <a:ln w="12700">
            <a:solidFill>
              <a:srgbClr val="DED9D0"/>
            </a:solidFill>
            <a:prstDash val="solid"/>
          </a:ln>
        </p:spPr>
        <p:txBody>
          <a:bodyPr/>
          <a:lstStyle/>
          <a:p>
            <a:endParaRPr lang="en-US"/>
          </a:p>
        </p:txBody>
      </p:sp>
      <p:sp>
        <p:nvSpPr>
          <p:cNvPr id="16" name="Text 14"/>
          <p:cNvSpPr/>
          <p:nvPr/>
        </p:nvSpPr>
        <p:spPr>
          <a:xfrm>
            <a:off x="4407408" y="2998762"/>
            <a:ext cx="2926080" cy="182880"/>
          </a:xfrm>
          <a:prstGeom prst="rect">
            <a:avLst/>
          </a:prstGeom>
          <a:noFill/>
          <a:ln/>
        </p:spPr>
        <p:txBody>
          <a:bodyPr wrap="square" lIns="0" tIns="0" rIns="0" bIns="0" rtlCol="0" anchor="ctr"/>
          <a:lstStyle/>
          <a:p>
            <a:pPr marL="0" indent="0">
              <a:buNone/>
            </a:pPr>
            <a:r>
              <a:rPr lang="en-US" sz="850" b="1" kern="0" spc="100" dirty="0">
                <a:solidFill>
                  <a:srgbClr val="E32726"/>
                </a:solidFill>
              </a:rPr>
              <a:t>DURATION</a:t>
            </a:r>
            <a:endParaRPr lang="en-US" sz="850" dirty="0"/>
          </a:p>
        </p:txBody>
      </p:sp>
      <p:sp>
        <p:nvSpPr>
          <p:cNvPr id="17" name="Text 15"/>
          <p:cNvSpPr/>
          <p:nvPr/>
        </p:nvSpPr>
        <p:spPr>
          <a:xfrm>
            <a:off x="4407408" y="3291370"/>
            <a:ext cx="2926080" cy="411480"/>
          </a:xfrm>
          <a:prstGeom prst="rect">
            <a:avLst/>
          </a:prstGeom>
          <a:noFill/>
          <a:ln/>
        </p:spPr>
        <p:txBody>
          <a:bodyPr wrap="square" lIns="0" tIns="0" rIns="0" bIns="0" rtlCol="0" anchor="ctr">
            <a:normAutofit/>
          </a:bodyPr>
          <a:lstStyle/>
          <a:p>
            <a:pPr marL="0" indent="0">
              <a:buNone/>
            </a:pPr>
            <a:r>
              <a:rPr lang="en-US" sz="1500" b="1" dirty="0">
                <a:solidFill>
                  <a:srgbClr val="252525"/>
                </a:solidFill>
              </a:rPr>
              <a:t>360 calendar days</a:t>
            </a:r>
            <a:endParaRPr lang="en-US" sz="1500" dirty="0"/>
          </a:p>
        </p:txBody>
      </p:sp>
      <p:sp>
        <p:nvSpPr>
          <p:cNvPr id="18" name="Shape 16"/>
          <p:cNvSpPr/>
          <p:nvPr/>
        </p:nvSpPr>
        <p:spPr>
          <a:xfrm>
            <a:off x="7882128" y="2852458"/>
            <a:ext cx="3383280" cy="1078992"/>
          </a:xfrm>
          <a:prstGeom prst="roundRect">
            <a:avLst/>
          </a:prstGeom>
          <a:solidFill>
            <a:srgbClr val="FFFFFF"/>
          </a:solidFill>
          <a:ln w="12700">
            <a:solidFill>
              <a:srgbClr val="DED9D0"/>
            </a:solidFill>
            <a:prstDash val="solid"/>
          </a:ln>
        </p:spPr>
        <p:txBody>
          <a:bodyPr/>
          <a:lstStyle/>
          <a:p>
            <a:endParaRPr lang="en-US"/>
          </a:p>
        </p:txBody>
      </p:sp>
      <p:sp>
        <p:nvSpPr>
          <p:cNvPr id="19" name="Text 17"/>
          <p:cNvSpPr/>
          <p:nvPr/>
        </p:nvSpPr>
        <p:spPr>
          <a:xfrm>
            <a:off x="8065008" y="2998762"/>
            <a:ext cx="2926080" cy="182880"/>
          </a:xfrm>
          <a:prstGeom prst="rect">
            <a:avLst/>
          </a:prstGeom>
          <a:noFill/>
          <a:ln/>
        </p:spPr>
        <p:txBody>
          <a:bodyPr wrap="square" lIns="0" tIns="0" rIns="0" bIns="0" rtlCol="0" anchor="ctr"/>
          <a:lstStyle/>
          <a:p>
            <a:pPr marL="0" indent="0">
              <a:buNone/>
            </a:pPr>
            <a:r>
              <a:rPr lang="en-US" sz="850" b="1" kern="0" spc="100" dirty="0">
                <a:solidFill>
                  <a:srgbClr val="E32726"/>
                </a:solidFill>
              </a:rPr>
              <a:t>LANGUAGE</a:t>
            </a:r>
            <a:endParaRPr lang="en-US" sz="850" dirty="0"/>
          </a:p>
        </p:txBody>
      </p:sp>
      <p:sp>
        <p:nvSpPr>
          <p:cNvPr id="20" name="Text 18"/>
          <p:cNvSpPr/>
          <p:nvPr/>
        </p:nvSpPr>
        <p:spPr>
          <a:xfrm>
            <a:off x="8065008" y="3291370"/>
            <a:ext cx="2926080" cy="411480"/>
          </a:xfrm>
          <a:prstGeom prst="rect">
            <a:avLst/>
          </a:prstGeom>
          <a:noFill/>
          <a:ln/>
        </p:spPr>
        <p:txBody>
          <a:bodyPr wrap="square" lIns="0" tIns="0" rIns="0" bIns="0" rtlCol="0" anchor="ctr">
            <a:normAutofit/>
          </a:bodyPr>
          <a:lstStyle/>
          <a:p>
            <a:pPr marL="0" indent="0">
              <a:buNone/>
            </a:pPr>
            <a:r>
              <a:rPr lang="en-US" sz="1500" b="1" dirty="0">
                <a:solidFill>
                  <a:srgbClr val="252525"/>
                </a:solidFill>
              </a:rPr>
              <a:t>English</a:t>
            </a:r>
            <a:endParaRPr lang="en-US" sz="1500" dirty="0"/>
          </a:p>
        </p:txBody>
      </p:sp>
      <p:sp>
        <p:nvSpPr>
          <p:cNvPr id="21" name="Shape 19"/>
          <p:cNvSpPr/>
          <p:nvPr/>
        </p:nvSpPr>
        <p:spPr>
          <a:xfrm>
            <a:off x="566928" y="4242346"/>
            <a:ext cx="3383280" cy="1078992"/>
          </a:xfrm>
          <a:prstGeom prst="roundRect">
            <a:avLst/>
          </a:prstGeom>
          <a:solidFill>
            <a:srgbClr val="FFFFFF"/>
          </a:solidFill>
          <a:ln w="12700">
            <a:solidFill>
              <a:srgbClr val="DED9D0"/>
            </a:solidFill>
            <a:prstDash val="solid"/>
          </a:ln>
        </p:spPr>
        <p:txBody>
          <a:bodyPr/>
          <a:lstStyle/>
          <a:p>
            <a:endParaRPr lang="en-US"/>
          </a:p>
        </p:txBody>
      </p:sp>
      <p:sp>
        <p:nvSpPr>
          <p:cNvPr id="22" name="Text 20"/>
          <p:cNvSpPr/>
          <p:nvPr/>
        </p:nvSpPr>
        <p:spPr>
          <a:xfrm>
            <a:off x="749808" y="4388650"/>
            <a:ext cx="2926080" cy="182880"/>
          </a:xfrm>
          <a:prstGeom prst="rect">
            <a:avLst/>
          </a:prstGeom>
          <a:noFill/>
          <a:ln/>
        </p:spPr>
        <p:txBody>
          <a:bodyPr wrap="square" lIns="0" tIns="0" rIns="0" bIns="0" rtlCol="0" anchor="ctr"/>
          <a:lstStyle/>
          <a:p>
            <a:pPr marL="0" indent="0">
              <a:buNone/>
            </a:pPr>
            <a:r>
              <a:rPr lang="en-US" sz="850" b="1" kern="0" spc="100" dirty="0">
                <a:solidFill>
                  <a:srgbClr val="E32726"/>
                </a:solidFill>
              </a:rPr>
              <a:t>CURRENCY</a:t>
            </a:r>
            <a:endParaRPr lang="en-US" sz="850" dirty="0"/>
          </a:p>
        </p:txBody>
      </p:sp>
      <p:sp>
        <p:nvSpPr>
          <p:cNvPr id="23" name="Text 21"/>
          <p:cNvSpPr/>
          <p:nvPr/>
        </p:nvSpPr>
        <p:spPr>
          <a:xfrm>
            <a:off x="749808" y="4681258"/>
            <a:ext cx="2926080" cy="411480"/>
          </a:xfrm>
          <a:prstGeom prst="rect">
            <a:avLst/>
          </a:prstGeom>
          <a:noFill/>
          <a:ln/>
        </p:spPr>
        <p:txBody>
          <a:bodyPr wrap="square" lIns="0" tIns="0" rIns="0" bIns="0" rtlCol="0" anchor="ctr">
            <a:normAutofit/>
          </a:bodyPr>
          <a:lstStyle/>
          <a:p>
            <a:pPr marL="0" indent="0">
              <a:buNone/>
            </a:pPr>
            <a:r>
              <a:rPr lang="en-US" sz="1500" b="1" dirty="0">
                <a:solidFill>
                  <a:srgbClr val="252525"/>
                </a:solidFill>
              </a:rPr>
              <a:t>Euro</a:t>
            </a:r>
            <a:endParaRPr lang="en-US" sz="1500" dirty="0"/>
          </a:p>
        </p:txBody>
      </p:sp>
      <p:sp>
        <p:nvSpPr>
          <p:cNvPr id="24" name="Shape 22"/>
          <p:cNvSpPr/>
          <p:nvPr/>
        </p:nvSpPr>
        <p:spPr>
          <a:xfrm>
            <a:off x="4224528" y="4242346"/>
            <a:ext cx="3383280" cy="1078992"/>
          </a:xfrm>
          <a:prstGeom prst="roundRect">
            <a:avLst/>
          </a:prstGeom>
          <a:solidFill>
            <a:srgbClr val="FFFFFF"/>
          </a:solidFill>
          <a:ln w="12700">
            <a:solidFill>
              <a:srgbClr val="DED9D0"/>
            </a:solidFill>
            <a:prstDash val="solid"/>
          </a:ln>
        </p:spPr>
        <p:txBody>
          <a:bodyPr/>
          <a:lstStyle/>
          <a:p>
            <a:endParaRPr lang="en-US"/>
          </a:p>
        </p:txBody>
      </p:sp>
      <p:sp>
        <p:nvSpPr>
          <p:cNvPr id="25" name="Text 23"/>
          <p:cNvSpPr/>
          <p:nvPr/>
        </p:nvSpPr>
        <p:spPr>
          <a:xfrm>
            <a:off x="4407408" y="4388650"/>
            <a:ext cx="2926080" cy="182880"/>
          </a:xfrm>
          <a:prstGeom prst="rect">
            <a:avLst/>
          </a:prstGeom>
          <a:noFill/>
          <a:ln/>
        </p:spPr>
        <p:txBody>
          <a:bodyPr wrap="square" lIns="0" tIns="0" rIns="0" bIns="0" rtlCol="0" anchor="ctr"/>
          <a:lstStyle/>
          <a:p>
            <a:pPr marL="0" indent="0">
              <a:buNone/>
            </a:pPr>
            <a:r>
              <a:rPr lang="en-US" sz="850" b="1" kern="0" spc="100" dirty="0">
                <a:solidFill>
                  <a:srgbClr val="E32726"/>
                </a:solidFill>
              </a:rPr>
              <a:t>VARIANTS / OPTIONS</a:t>
            </a:r>
            <a:endParaRPr lang="en-US" sz="850" dirty="0"/>
          </a:p>
        </p:txBody>
      </p:sp>
      <p:sp>
        <p:nvSpPr>
          <p:cNvPr id="26" name="Text 24"/>
          <p:cNvSpPr/>
          <p:nvPr/>
        </p:nvSpPr>
        <p:spPr>
          <a:xfrm>
            <a:off x="4407408" y="4681258"/>
            <a:ext cx="2926080" cy="411480"/>
          </a:xfrm>
          <a:prstGeom prst="rect">
            <a:avLst/>
          </a:prstGeom>
          <a:noFill/>
          <a:ln/>
        </p:spPr>
        <p:txBody>
          <a:bodyPr wrap="square" lIns="0" tIns="0" rIns="0" bIns="0" rtlCol="0" anchor="ctr">
            <a:normAutofit/>
          </a:bodyPr>
          <a:lstStyle/>
          <a:p>
            <a:pPr marL="0" indent="0">
              <a:buNone/>
            </a:pPr>
            <a:r>
              <a:rPr lang="en-US" sz="1500" b="1" dirty="0">
                <a:solidFill>
                  <a:srgbClr val="252525"/>
                </a:solidFill>
              </a:rPr>
              <a:t>Not allowed</a:t>
            </a:r>
            <a:endParaRPr lang="en-US" sz="1500" dirty="0"/>
          </a:p>
        </p:txBody>
      </p:sp>
      <p:sp>
        <p:nvSpPr>
          <p:cNvPr id="27" name="Shape 25"/>
          <p:cNvSpPr/>
          <p:nvPr/>
        </p:nvSpPr>
        <p:spPr>
          <a:xfrm>
            <a:off x="7882128" y="4242346"/>
            <a:ext cx="3383280" cy="1078992"/>
          </a:xfrm>
          <a:prstGeom prst="roundRect">
            <a:avLst/>
          </a:prstGeom>
          <a:solidFill>
            <a:srgbClr val="FFFFFF"/>
          </a:solidFill>
          <a:ln w="12700">
            <a:solidFill>
              <a:srgbClr val="DED9D0"/>
            </a:solidFill>
            <a:prstDash val="solid"/>
          </a:ln>
        </p:spPr>
        <p:txBody>
          <a:bodyPr/>
          <a:lstStyle/>
          <a:p>
            <a:endParaRPr lang="en-US"/>
          </a:p>
        </p:txBody>
      </p:sp>
      <p:sp>
        <p:nvSpPr>
          <p:cNvPr id="28" name="Text 26"/>
          <p:cNvSpPr/>
          <p:nvPr/>
        </p:nvSpPr>
        <p:spPr>
          <a:xfrm>
            <a:off x="8065008" y="4388650"/>
            <a:ext cx="2926080" cy="182880"/>
          </a:xfrm>
          <a:prstGeom prst="rect">
            <a:avLst/>
          </a:prstGeom>
          <a:noFill/>
          <a:ln/>
        </p:spPr>
        <p:txBody>
          <a:bodyPr wrap="square" lIns="0" tIns="0" rIns="0" bIns="0" rtlCol="0" anchor="ctr"/>
          <a:lstStyle/>
          <a:p>
            <a:pPr marL="0" indent="0">
              <a:buNone/>
            </a:pPr>
            <a:r>
              <a:rPr lang="en-US" sz="850" b="1" kern="0" spc="100" dirty="0">
                <a:solidFill>
                  <a:srgbClr val="E32726"/>
                </a:solidFill>
              </a:rPr>
              <a:t>TENDER VALIDITY</a:t>
            </a:r>
            <a:endParaRPr lang="en-US" sz="850" dirty="0"/>
          </a:p>
        </p:txBody>
      </p:sp>
      <p:sp>
        <p:nvSpPr>
          <p:cNvPr id="29" name="Text 27"/>
          <p:cNvSpPr/>
          <p:nvPr/>
        </p:nvSpPr>
        <p:spPr>
          <a:xfrm>
            <a:off x="8065008" y="4681258"/>
            <a:ext cx="2926080" cy="411480"/>
          </a:xfrm>
          <a:prstGeom prst="rect">
            <a:avLst/>
          </a:prstGeom>
          <a:noFill/>
          <a:ln/>
        </p:spPr>
        <p:txBody>
          <a:bodyPr wrap="square" lIns="0" tIns="0" rIns="0" bIns="0" rtlCol="0" anchor="ctr">
            <a:normAutofit/>
          </a:bodyPr>
          <a:lstStyle/>
          <a:p>
            <a:pPr marL="0" indent="0">
              <a:buNone/>
            </a:pPr>
            <a:r>
              <a:rPr lang="en-US" sz="1500" b="1" dirty="0">
                <a:solidFill>
                  <a:srgbClr val="252525"/>
                </a:solidFill>
              </a:rPr>
              <a:t>90 calendar days</a:t>
            </a:r>
            <a:endParaRPr lang="en-US" sz="1500" dirty="0"/>
          </a:p>
        </p:txBody>
      </p:sp>
      <p:sp>
        <p:nvSpPr>
          <p:cNvPr id="30" name="Shape 28"/>
          <p:cNvSpPr/>
          <p:nvPr/>
        </p:nvSpPr>
        <p:spPr>
          <a:xfrm>
            <a:off x="566928" y="5723674"/>
            <a:ext cx="10698480" cy="566928"/>
          </a:xfrm>
          <a:prstGeom prst="roundRect">
            <a:avLst/>
          </a:prstGeom>
          <a:solidFill>
            <a:srgbClr val="515151"/>
          </a:solidFill>
          <a:ln w="12700">
            <a:solidFill>
              <a:srgbClr val="515151"/>
            </a:solidFill>
            <a:prstDash val="solid"/>
          </a:ln>
        </p:spPr>
        <p:txBody>
          <a:bodyPr/>
          <a:lstStyle/>
          <a:p>
            <a:endParaRPr lang="en-US"/>
          </a:p>
        </p:txBody>
      </p:sp>
      <p:sp>
        <p:nvSpPr>
          <p:cNvPr id="31" name="Text 29"/>
          <p:cNvSpPr/>
          <p:nvPr/>
        </p:nvSpPr>
        <p:spPr>
          <a:xfrm>
            <a:off x="804672" y="5879122"/>
            <a:ext cx="10149840" cy="228600"/>
          </a:xfrm>
          <a:prstGeom prst="rect">
            <a:avLst/>
          </a:prstGeom>
          <a:noFill/>
          <a:ln/>
        </p:spPr>
        <p:txBody>
          <a:bodyPr wrap="square" lIns="0" tIns="0" rIns="0" bIns="0" rtlCol="0" anchor="ctr"/>
          <a:lstStyle/>
          <a:p>
            <a:pPr marL="0" indent="0" algn="ctr">
              <a:buNone/>
            </a:pPr>
            <a:r>
              <a:rPr lang="en-US" sz="1500" b="1" dirty="0">
                <a:solidFill>
                  <a:srgbClr val="FFFFFF"/>
                </a:solidFill>
              </a:rPr>
              <a:t>Submission deadline: 8 October 2026 at 04:00 PM East African Time</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1661159" y="792946"/>
            <a:ext cx="9464040" cy="438912"/>
          </a:xfrm>
          <a:prstGeom prst="rect">
            <a:avLst/>
          </a:prstGeom>
          <a:noFill/>
          <a:ln/>
        </p:spPr>
        <p:txBody>
          <a:bodyPr wrap="square" lIns="0" tIns="0" rIns="0" bIns="0" rtlCol="0" anchor="ctr">
            <a:normAutofit/>
          </a:bodyPr>
          <a:lstStyle/>
          <a:p>
            <a:pPr marL="0" indent="0">
              <a:buNone/>
            </a:pPr>
            <a:r>
              <a:rPr lang="en-US" sz="2500" b="1" dirty="0">
                <a:solidFill>
                  <a:srgbClr val="252525"/>
                </a:solidFill>
                <a:latin typeface="Calibri Light" pitchFamily="34" charset="0"/>
                <a:ea typeface="Calibri Light" pitchFamily="34" charset="-122"/>
                <a:cs typeface="Calibri Light" pitchFamily="34" charset="-120"/>
              </a:rPr>
              <a:t>The assignment’s end-to-end logic</a:t>
            </a:r>
            <a:endParaRPr lang="en-US" sz="2500" dirty="0"/>
          </a:p>
        </p:txBody>
      </p:sp>
      <p:sp>
        <p:nvSpPr>
          <p:cNvPr id="3" name="Text 1"/>
          <p:cNvSpPr/>
          <p:nvPr/>
        </p:nvSpPr>
        <p:spPr>
          <a:xfrm>
            <a:off x="1679447" y="1277578"/>
            <a:ext cx="9646920" cy="256032"/>
          </a:xfrm>
          <a:prstGeom prst="rect">
            <a:avLst/>
          </a:prstGeom>
          <a:noFill/>
          <a:ln/>
        </p:spPr>
        <p:txBody>
          <a:bodyPr wrap="square" lIns="0" tIns="0" rIns="0" bIns="0" rtlCol="0" anchor="ctr">
            <a:normAutofit/>
          </a:bodyPr>
          <a:lstStyle/>
          <a:p>
            <a:pPr marL="0" indent="0">
              <a:buNone/>
            </a:pPr>
            <a:r>
              <a:rPr lang="en-US" sz="1150" dirty="0">
                <a:solidFill>
                  <a:srgbClr val="6C6C6C"/>
                </a:solidFill>
                <a:latin typeface="Calibri" pitchFamily="34" charset="0"/>
                <a:ea typeface="Calibri" pitchFamily="34" charset="-122"/>
                <a:cs typeface="Calibri" pitchFamily="34" charset="-120"/>
              </a:rPr>
              <a:t>The contractor must manage one connected pathway, from sourcing to documented follow-up</a:t>
            </a:r>
            <a:endParaRPr lang="en-US" sz="1150" dirty="0"/>
          </a:p>
        </p:txBody>
      </p:sp>
      <p:sp>
        <p:nvSpPr>
          <p:cNvPr id="4" name="Shape 2"/>
          <p:cNvSpPr/>
          <p:nvPr/>
        </p:nvSpPr>
        <p:spPr>
          <a:xfrm>
            <a:off x="1249679" y="1890226"/>
            <a:ext cx="621792" cy="621792"/>
          </a:xfrm>
          <a:prstGeom prst="ellipse">
            <a:avLst/>
          </a:prstGeom>
          <a:solidFill>
            <a:srgbClr val="F5C400"/>
          </a:solidFill>
          <a:ln w="12700">
            <a:solidFill>
              <a:srgbClr val="F5C400"/>
            </a:solidFill>
            <a:prstDash val="solid"/>
          </a:ln>
        </p:spPr>
        <p:txBody>
          <a:bodyPr/>
          <a:lstStyle/>
          <a:p>
            <a:endParaRPr lang="en-US"/>
          </a:p>
        </p:txBody>
      </p:sp>
      <p:sp>
        <p:nvSpPr>
          <p:cNvPr id="5" name="Text 3"/>
          <p:cNvSpPr/>
          <p:nvPr/>
        </p:nvSpPr>
        <p:spPr>
          <a:xfrm>
            <a:off x="1249679" y="2054818"/>
            <a:ext cx="621792" cy="182880"/>
          </a:xfrm>
          <a:prstGeom prst="rect">
            <a:avLst/>
          </a:prstGeom>
          <a:noFill/>
          <a:ln/>
        </p:spPr>
        <p:txBody>
          <a:bodyPr wrap="square" lIns="0" tIns="0" rIns="0" bIns="0" rtlCol="0" anchor="ctr"/>
          <a:lstStyle/>
          <a:p>
            <a:pPr marL="0" indent="0" algn="ctr">
              <a:buNone/>
            </a:pPr>
            <a:r>
              <a:rPr lang="en-US" sz="1300" b="1" dirty="0">
                <a:solidFill>
                  <a:srgbClr val="252525"/>
                </a:solidFill>
              </a:rPr>
              <a:t>1</a:t>
            </a:r>
            <a:endParaRPr lang="en-US" sz="1300" dirty="0"/>
          </a:p>
        </p:txBody>
      </p:sp>
      <p:sp>
        <p:nvSpPr>
          <p:cNvPr id="6" name="Shape 4"/>
          <p:cNvSpPr/>
          <p:nvPr/>
        </p:nvSpPr>
        <p:spPr>
          <a:xfrm>
            <a:off x="1917191" y="2201122"/>
            <a:ext cx="1024128" cy="0"/>
          </a:xfrm>
          <a:prstGeom prst="line">
            <a:avLst/>
          </a:prstGeom>
          <a:noFill/>
          <a:ln w="25400">
            <a:solidFill>
              <a:srgbClr val="B8B2A7"/>
            </a:solidFill>
            <a:prstDash val="solid"/>
            <a:headEnd type="none"/>
            <a:tailEnd type="triangle"/>
          </a:ln>
        </p:spPr>
        <p:txBody>
          <a:bodyPr/>
          <a:lstStyle/>
          <a:p>
            <a:endParaRPr lang="en-US"/>
          </a:p>
        </p:txBody>
      </p:sp>
      <p:sp>
        <p:nvSpPr>
          <p:cNvPr id="7" name="Text 5"/>
          <p:cNvSpPr/>
          <p:nvPr/>
        </p:nvSpPr>
        <p:spPr>
          <a:xfrm>
            <a:off x="728471" y="2749762"/>
            <a:ext cx="1691640" cy="329184"/>
          </a:xfrm>
          <a:prstGeom prst="rect">
            <a:avLst/>
          </a:prstGeom>
          <a:noFill/>
          <a:ln/>
        </p:spPr>
        <p:txBody>
          <a:bodyPr wrap="square" lIns="0" tIns="0" rIns="0" bIns="0" rtlCol="0" anchor="ctr">
            <a:normAutofit/>
          </a:bodyPr>
          <a:lstStyle/>
          <a:p>
            <a:pPr marL="0" indent="0" algn="ctr">
              <a:buNone/>
            </a:pPr>
            <a:r>
              <a:rPr lang="en-US" sz="1600" b="1" dirty="0">
                <a:solidFill>
                  <a:srgbClr val="252525"/>
                </a:solidFill>
              </a:rPr>
              <a:t>Anchor</a:t>
            </a:r>
            <a:endParaRPr lang="en-US" sz="1600" dirty="0"/>
          </a:p>
        </p:txBody>
      </p:sp>
      <p:sp>
        <p:nvSpPr>
          <p:cNvPr id="8" name="Text 6"/>
          <p:cNvSpPr/>
          <p:nvPr/>
        </p:nvSpPr>
        <p:spPr>
          <a:xfrm>
            <a:off x="609599" y="3234394"/>
            <a:ext cx="2057400" cy="1234440"/>
          </a:xfrm>
          <a:prstGeom prst="rect">
            <a:avLst/>
          </a:prstGeom>
          <a:noFill/>
          <a:ln/>
        </p:spPr>
        <p:txBody>
          <a:bodyPr wrap="square" lIns="381" tIns="381" rIns="381" bIns="381" rtlCol="0" anchor="t">
            <a:normAutofit/>
          </a:bodyPr>
          <a:lstStyle/>
          <a:p>
            <a:pPr marL="0" indent="0" algn="ctr">
              <a:buNone/>
            </a:pPr>
            <a:r>
              <a:rPr lang="en-US" sz="1120" dirty="0">
                <a:solidFill>
                  <a:srgbClr val="515151"/>
                </a:solidFill>
              </a:rPr>
              <a:t>Select credible ISOs that can source, prepare, host or support ventures</a:t>
            </a:r>
            <a:endParaRPr lang="en-US" sz="1120" dirty="0"/>
          </a:p>
        </p:txBody>
      </p:sp>
      <p:sp>
        <p:nvSpPr>
          <p:cNvPr id="9" name="Shape 7"/>
          <p:cNvSpPr/>
          <p:nvPr/>
        </p:nvSpPr>
        <p:spPr>
          <a:xfrm>
            <a:off x="3563111" y="1890226"/>
            <a:ext cx="621792" cy="621792"/>
          </a:xfrm>
          <a:prstGeom prst="ellipse">
            <a:avLst/>
          </a:prstGeom>
          <a:solidFill>
            <a:srgbClr val="F5C400"/>
          </a:solidFill>
          <a:ln w="12700">
            <a:solidFill>
              <a:srgbClr val="F5C400"/>
            </a:solidFill>
            <a:prstDash val="solid"/>
          </a:ln>
        </p:spPr>
        <p:txBody>
          <a:bodyPr/>
          <a:lstStyle/>
          <a:p>
            <a:endParaRPr lang="en-US"/>
          </a:p>
        </p:txBody>
      </p:sp>
      <p:sp>
        <p:nvSpPr>
          <p:cNvPr id="10" name="Text 8"/>
          <p:cNvSpPr/>
          <p:nvPr/>
        </p:nvSpPr>
        <p:spPr>
          <a:xfrm>
            <a:off x="3563111" y="2054818"/>
            <a:ext cx="621792" cy="182880"/>
          </a:xfrm>
          <a:prstGeom prst="rect">
            <a:avLst/>
          </a:prstGeom>
          <a:noFill/>
          <a:ln/>
        </p:spPr>
        <p:txBody>
          <a:bodyPr wrap="square" lIns="0" tIns="0" rIns="0" bIns="0" rtlCol="0" anchor="ctr"/>
          <a:lstStyle/>
          <a:p>
            <a:pPr marL="0" indent="0" algn="ctr">
              <a:buNone/>
            </a:pPr>
            <a:r>
              <a:rPr lang="en-US" sz="1300" b="1" dirty="0">
                <a:solidFill>
                  <a:srgbClr val="252525"/>
                </a:solidFill>
              </a:rPr>
              <a:t>2</a:t>
            </a:r>
            <a:endParaRPr lang="en-US" sz="1300" dirty="0"/>
          </a:p>
        </p:txBody>
      </p:sp>
      <p:sp>
        <p:nvSpPr>
          <p:cNvPr id="11" name="Shape 9"/>
          <p:cNvSpPr/>
          <p:nvPr/>
        </p:nvSpPr>
        <p:spPr>
          <a:xfrm>
            <a:off x="4230623" y="2201122"/>
            <a:ext cx="1024128" cy="0"/>
          </a:xfrm>
          <a:prstGeom prst="line">
            <a:avLst/>
          </a:prstGeom>
          <a:noFill/>
          <a:ln w="25400">
            <a:solidFill>
              <a:srgbClr val="B8B2A7"/>
            </a:solidFill>
            <a:prstDash val="solid"/>
            <a:headEnd type="none"/>
            <a:tailEnd type="triangle"/>
          </a:ln>
        </p:spPr>
        <p:txBody>
          <a:bodyPr/>
          <a:lstStyle/>
          <a:p>
            <a:endParaRPr lang="en-US"/>
          </a:p>
        </p:txBody>
      </p:sp>
      <p:sp>
        <p:nvSpPr>
          <p:cNvPr id="12" name="Text 10"/>
          <p:cNvSpPr/>
          <p:nvPr/>
        </p:nvSpPr>
        <p:spPr>
          <a:xfrm>
            <a:off x="3041903" y="2749762"/>
            <a:ext cx="1691640" cy="329184"/>
          </a:xfrm>
          <a:prstGeom prst="rect">
            <a:avLst/>
          </a:prstGeom>
          <a:noFill/>
          <a:ln/>
        </p:spPr>
        <p:txBody>
          <a:bodyPr wrap="square" lIns="0" tIns="0" rIns="0" bIns="0" rtlCol="0" anchor="ctr">
            <a:normAutofit/>
          </a:bodyPr>
          <a:lstStyle/>
          <a:p>
            <a:pPr marL="0" indent="0" algn="ctr">
              <a:buNone/>
            </a:pPr>
            <a:r>
              <a:rPr lang="en-US" sz="1600" b="1" dirty="0">
                <a:solidFill>
                  <a:srgbClr val="252525"/>
                </a:solidFill>
              </a:rPr>
              <a:t>Source</a:t>
            </a:r>
            <a:endParaRPr lang="en-US" sz="1600" dirty="0"/>
          </a:p>
        </p:txBody>
      </p:sp>
      <p:sp>
        <p:nvSpPr>
          <p:cNvPr id="13" name="Text 11"/>
          <p:cNvSpPr/>
          <p:nvPr/>
        </p:nvSpPr>
        <p:spPr>
          <a:xfrm>
            <a:off x="2923031" y="3234394"/>
            <a:ext cx="2057400" cy="1234440"/>
          </a:xfrm>
          <a:prstGeom prst="rect">
            <a:avLst/>
          </a:prstGeom>
          <a:noFill/>
          <a:ln/>
        </p:spPr>
        <p:txBody>
          <a:bodyPr wrap="square" lIns="381" tIns="381" rIns="381" bIns="381" rtlCol="0" anchor="t">
            <a:normAutofit/>
          </a:bodyPr>
          <a:lstStyle/>
          <a:p>
            <a:pPr marL="0" indent="0" algn="ctr">
              <a:buNone/>
            </a:pPr>
            <a:r>
              <a:rPr lang="en-US" sz="1120" dirty="0">
                <a:solidFill>
                  <a:srgbClr val="515151"/>
                </a:solidFill>
              </a:rPr>
              <a:t>Build a focused pipeline and apply validated eligibility and scoring tools</a:t>
            </a:r>
            <a:endParaRPr lang="en-US" sz="1120" dirty="0"/>
          </a:p>
        </p:txBody>
      </p:sp>
      <p:sp>
        <p:nvSpPr>
          <p:cNvPr id="14" name="Shape 12"/>
          <p:cNvSpPr/>
          <p:nvPr/>
        </p:nvSpPr>
        <p:spPr>
          <a:xfrm>
            <a:off x="5876543" y="1890226"/>
            <a:ext cx="621792" cy="621792"/>
          </a:xfrm>
          <a:prstGeom prst="ellipse">
            <a:avLst/>
          </a:prstGeom>
          <a:solidFill>
            <a:srgbClr val="F5C400"/>
          </a:solidFill>
          <a:ln w="12700">
            <a:solidFill>
              <a:srgbClr val="F5C400"/>
            </a:solidFill>
            <a:prstDash val="solid"/>
          </a:ln>
        </p:spPr>
        <p:txBody>
          <a:bodyPr/>
          <a:lstStyle/>
          <a:p>
            <a:endParaRPr lang="en-US"/>
          </a:p>
        </p:txBody>
      </p:sp>
      <p:sp>
        <p:nvSpPr>
          <p:cNvPr id="15" name="Text 13"/>
          <p:cNvSpPr/>
          <p:nvPr/>
        </p:nvSpPr>
        <p:spPr>
          <a:xfrm>
            <a:off x="5876543" y="2054818"/>
            <a:ext cx="621792" cy="182880"/>
          </a:xfrm>
          <a:prstGeom prst="rect">
            <a:avLst/>
          </a:prstGeom>
          <a:noFill/>
          <a:ln/>
        </p:spPr>
        <p:txBody>
          <a:bodyPr wrap="square" lIns="0" tIns="0" rIns="0" bIns="0" rtlCol="0" anchor="ctr"/>
          <a:lstStyle/>
          <a:p>
            <a:pPr marL="0" indent="0" algn="ctr">
              <a:buNone/>
            </a:pPr>
            <a:r>
              <a:rPr lang="en-US" sz="1300" b="1" dirty="0">
                <a:solidFill>
                  <a:srgbClr val="252525"/>
                </a:solidFill>
              </a:rPr>
              <a:t>3</a:t>
            </a:r>
            <a:endParaRPr lang="en-US" sz="1300" dirty="0"/>
          </a:p>
        </p:txBody>
      </p:sp>
      <p:sp>
        <p:nvSpPr>
          <p:cNvPr id="16" name="Shape 14"/>
          <p:cNvSpPr/>
          <p:nvPr/>
        </p:nvSpPr>
        <p:spPr>
          <a:xfrm>
            <a:off x="6544055" y="2201122"/>
            <a:ext cx="1024128" cy="0"/>
          </a:xfrm>
          <a:prstGeom prst="line">
            <a:avLst/>
          </a:prstGeom>
          <a:noFill/>
          <a:ln w="25400">
            <a:solidFill>
              <a:srgbClr val="B8B2A7"/>
            </a:solidFill>
            <a:prstDash val="solid"/>
            <a:headEnd type="none"/>
            <a:tailEnd type="triangle"/>
          </a:ln>
        </p:spPr>
        <p:txBody>
          <a:bodyPr/>
          <a:lstStyle/>
          <a:p>
            <a:endParaRPr lang="en-US"/>
          </a:p>
        </p:txBody>
      </p:sp>
      <p:sp>
        <p:nvSpPr>
          <p:cNvPr id="17" name="Text 15"/>
          <p:cNvSpPr/>
          <p:nvPr/>
        </p:nvSpPr>
        <p:spPr>
          <a:xfrm>
            <a:off x="5355335" y="2749762"/>
            <a:ext cx="1691640" cy="329184"/>
          </a:xfrm>
          <a:prstGeom prst="rect">
            <a:avLst/>
          </a:prstGeom>
          <a:noFill/>
          <a:ln/>
        </p:spPr>
        <p:txBody>
          <a:bodyPr wrap="square" lIns="0" tIns="0" rIns="0" bIns="0" rtlCol="0" anchor="ctr">
            <a:normAutofit/>
          </a:bodyPr>
          <a:lstStyle/>
          <a:p>
            <a:pPr marL="0" indent="0" algn="ctr">
              <a:buNone/>
            </a:pPr>
            <a:r>
              <a:rPr lang="en-US" sz="1600" b="1" dirty="0">
                <a:solidFill>
                  <a:srgbClr val="252525"/>
                </a:solidFill>
              </a:rPr>
              <a:t>Prepare</a:t>
            </a:r>
            <a:endParaRPr lang="en-US" sz="1600" dirty="0"/>
          </a:p>
        </p:txBody>
      </p:sp>
      <p:sp>
        <p:nvSpPr>
          <p:cNvPr id="18" name="Text 16"/>
          <p:cNvSpPr/>
          <p:nvPr/>
        </p:nvSpPr>
        <p:spPr>
          <a:xfrm>
            <a:off x="5236463" y="3234394"/>
            <a:ext cx="2057400" cy="1234440"/>
          </a:xfrm>
          <a:prstGeom prst="rect">
            <a:avLst/>
          </a:prstGeom>
          <a:noFill/>
          <a:ln/>
        </p:spPr>
        <p:txBody>
          <a:bodyPr wrap="square" lIns="381" tIns="381" rIns="381" bIns="381" rtlCol="0" anchor="t">
            <a:normAutofit/>
          </a:bodyPr>
          <a:lstStyle/>
          <a:p>
            <a:pPr marL="0" indent="0" algn="ctr">
              <a:buNone/>
            </a:pPr>
            <a:r>
              <a:rPr lang="en-US" sz="1120" dirty="0">
                <a:solidFill>
                  <a:srgbClr val="515151"/>
                </a:solidFill>
              </a:rPr>
              <a:t>Diagnose readiness and strengthen venture materials and action plans</a:t>
            </a:r>
            <a:endParaRPr lang="en-US" sz="1120" dirty="0"/>
          </a:p>
        </p:txBody>
      </p:sp>
      <p:sp>
        <p:nvSpPr>
          <p:cNvPr id="19" name="Shape 17"/>
          <p:cNvSpPr/>
          <p:nvPr/>
        </p:nvSpPr>
        <p:spPr>
          <a:xfrm>
            <a:off x="8189975" y="1890226"/>
            <a:ext cx="621792" cy="621792"/>
          </a:xfrm>
          <a:prstGeom prst="ellipse">
            <a:avLst/>
          </a:prstGeom>
          <a:solidFill>
            <a:srgbClr val="F5C400"/>
          </a:solidFill>
          <a:ln w="12700">
            <a:solidFill>
              <a:srgbClr val="F5C400"/>
            </a:solidFill>
            <a:prstDash val="solid"/>
          </a:ln>
        </p:spPr>
        <p:txBody>
          <a:bodyPr/>
          <a:lstStyle/>
          <a:p>
            <a:endParaRPr lang="en-US"/>
          </a:p>
        </p:txBody>
      </p:sp>
      <p:sp>
        <p:nvSpPr>
          <p:cNvPr id="20" name="Text 18"/>
          <p:cNvSpPr/>
          <p:nvPr/>
        </p:nvSpPr>
        <p:spPr>
          <a:xfrm>
            <a:off x="8189975" y="2054818"/>
            <a:ext cx="621792" cy="182880"/>
          </a:xfrm>
          <a:prstGeom prst="rect">
            <a:avLst/>
          </a:prstGeom>
          <a:noFill/>
          <a:ln/>
        </p:spPr>
        <p:txBody>
          <a:bodyPr wrap="square" lIns="0" tIns="0" rIns="0" bIns="0" rtlCol="0" anchor="ctr"/>
          <a:lstStyle/>
          <a:p>
            <a:pPr marL="0" indent="0" algn="ctr">
              <a:buNone/>
            </a:pPr>
            <a:r>
              <a:rPr lang="en-US" sz="1300" b="1" dirty="0">
                <a:solidFill>
                  <a:srgbClr val="252525"/>
                </a:solidFill>
              </a:rPr>
              <a:t>4</a:t>
            </a:r>
            <a:endParaRPr lang="en-US" sz="1300" dirty="0"/>
          </a:p>
        </p:txBody>
      </p:sp>
      <p:sp>
        <p:nvSpPr>
          <p:cNvPr id="21" name="Shape 19"/>
          <p:cNvSpPr/>
          <p:nvPr/>
        </p:nvSpPr>
        <p:spPr>
          <a:xfrm>
            <a:off x="8857487" y="2201122"/>
            <a:ext cx="1024128" cy="0"/>
          </a:xfrm>
          <a:prstGeom prst="line">
            <a:avLst/>
          </a:prstGeom>
          <a:noFill/>
          <a:ln w="25400">
            <a:solidFill>
              <a:srgbClr val="B8B2A7"/>
            </a:solidFill>
            <a:prstDash val="solid"/>
            <a:headEnd type="none"/>
            <a:tailEnd type="triangle"/>
          </a:ln>
        </p:spPr>
        <p:txBody>
          <a:bodyPr/>
          <a:lstStyle/>
          <a:p>
            <a:endParaRPr lang="en-US"/>
          </a:p>
        </p:txBody>
      </p:sp>
      <p:sp>
        <p:nvSpPr>
          <p:cNvPr id="22" name="Text 20"/>
          <p:cNvSpPr/>
          <p:nvPr/>
        </p:nvSpPr>
        <p:spPr>
          <a:xfrm>
            <a:off x="7668767" y="2749762"/>
            <a:ext cx="1691640" cy="329184"/>
          </a:xfrm>
          <a:prstGeom prst="rect">
            <a:avLst/>
          </a:prstGeom>
          <a:noFill/>
          <a:ln/>
        </p:spPr>
        <p:txBody>
          <a:bodyPr wrap="square" lIns="0" tIns="0" rIns="0" bIns="0" rtlCol="0" anchor="ctr">
            <a:normAutofit/>
          </a:bodyPr>
          <a:lstStyle/>
          <a:p>
            <a:pPr marL="0" indent="0" algn="ctr">
              <a:buNone/>
            </a:pPr>
            <a:r>
              <a:rPr lang="en-US" sz="1600" b="1" dirty="0">
                <a:solidFill>
                  <a:srgbClr val="252525"/>
                </a:solidFill>
              </a:rPr>
              <a:t>Match + exchange</a:t>
            </a:r>
            <a:endParaRPr lang="en-US" sz="1600" dirty="0"/>
          </a:p>
        </p:txBody>
      </p:sp>
      <p:sp>
        <p:nvSpPr>
          <p:cNvPr id="23" name="Text 21"/>
          <p:cNvSpPr/>
          <p:nvPr/>
        </p:nvSpPr>
        <p:spPr>
          <a:xfrm>
            <a:off x="7549895" y="3234394"/>
            <a:ext cx="2057400" cy="1234440"/>
          </a:xfrm>
          <a:prstGeom prst="rect">
            <a:avLst/>
          </a:prstGeom>
          <a:noFill/>
          <a:ln/>
        </p:spPr>
        <p:txBody>
          <a:bodyPr wrap="square" lIns="381" tIns="381" rIns="381" bIns="381" rtlCol="0" anchor="t">
            <a:normAutofit/>
          </a:bodyPr>
          <a:lstStyle/>
          <a:p>
            <a:pPr marL="0" indent="0" algn="ctr">
              <a:buNone/>
            </a:pPr>
            <a:r>
              <a:rPr lang="en-US" sz="1120" dirty="0">
                <a:solidFill>
                  <a:srgbClr val="515151"/>
                </a:solidFill>
              </a:rPr>
              <a:t>Facilitate relevant introductions and justified mobility activities</a:t>
            </a:r>
            <a:endParaRPr lang="en-US" sz="1120" dirty="0"/>
          </a:p>
        </p:txBody>
      </p:sp>
      <p:sp>
        <p:nvSpPr>
          <p:cNvPr id="24" name="Shape 22"/>
          <p:cNvSpPr/>
          <p:nvPr/>
        </p:nvSpPr>
        <p:spPr>
          <a:xfrm>
            <a:off x="10503407" y="1890226"/>
            <a:ext cx="621792" cy="621792"/>
          </a:xfrm>
          <a:prstGeom prst="ellipse">
            <a:avLst/>
          </a:prstGeom>
          <a:solidFill>
            <a:srgbClr val="E32726"/>
          </a:solidFill>
          <a:ln w="12700">
            <a:solidFill>
              <a:srgbClr val="E32726"/>
            </a:solidFill>
            <a:prstDash val="solid"/>
          </a:ln>
        </p:spPr>
        <p:txBody>
          <a:bodyPr/>
          <a:lstStyle/>
          <a:p>
            <a:endParaRPr lang="en-US"/>
          </a:p>
        </p:txBody>
      </p:sp>
      <p:sp>
        <p:nvSpPr>
          <p:cNvPr id="25" name="Text 23"/>
          <p:cNvSpPr/>
          <p:nvPr/>
        </p:nvSpPr>
        <p:spPr>
          <a:xfrm>
            <a:off x="10503407" y="2054818"/>
            <a:ext cx="621792" cy="182880"/>
          </a:xfrm>
          <a:prstGeom prst="rect">
            <a:avLst/>
          </a:prstGeom>
          <a:noFill/>
          <a:ln/>
        </p:spPr>
        <p:txBody>
          <a:bodyPr wrap="square" lIns="0" tIns="0" rIns="0" bIns="0" rtlCol="0" anchor="ctr"/>
          <a:lstStyle/>
          <a:p>
            <a:pPr marL="0" indent="0" algn="ctr">
              <a:buNone/>
            </a:pPr>
            <a:r>
              <a:rPr lang="en-US" sz="1300" b="1" dirty="0">
                <a:solidFill>
                  <a:srgbClr val="FFFFFF"/>
                </a:solidFill>
              </a:rPr>
              <a:t>5</a:t>
            </a:r>
            <a:endParaRPr lang="en-US" sz="1300" dirty="0"/>
          </a:p>
        </p:txBody>
      </p:sp>
      <p:sp>
        <p:nvSpPr>
          <p:cNvPr id="26" name="Text 24"/>
          <p:cNvSpPr/>
          <p:nvPr/>
        </p:nvSpPr>
        <p:spPr>
          <a:xfrm>
            <a:off x="9982199" y="2749762"/>
            <a:ext cx="1691640" cy="329184"/>
          </a:xfrm>
          <a:prstGeom prst="rect">
            <a:avLst/>
          </a:prstGeom>
          <a:noFill/>
          <a:ln/>
        </p:spPr>
        <p:txBody>
          <a:bodyPr wrap="square" lIns="0" tIns="0" rIns="0" bIns="0" rtlCol="0" anchor="ctr">
            <a:normAutofit/>
          </a:bodyPr>
          <a:lstStyle/>
          <a:p>
            <a:pPr marL="0" indent="0" algn="ctr">
              <a:buNone/>
            </a:pPr>
            <a:r>
              <a:rPr lang="en-US" sz="1600" b="1" dirty="0">
                <a:solidFill>
                  <a:srgbClr val="252525"/>
                </a:solidFill>
              </a:rPr>
              <a:t>Convert</a:t>
            </a:r>
            <a:endParaRPr lang="en-US" sz="1600" dirty="0"/>
          </a:p>
        </p:txBody>
      </p:sp>
      <p:sp>
        <p:nvSpPr>
          <p:cNvPr id="27" name="Text 25"/>
          <p:cNvSpPr/>
          <p:nvPr/>
        </p:nvSpPr>
        <p:spPr>
          <a:xfrm>
            <a:off x="9863327" y="3234394"/>
            <a:ext cx="2057400" cy="1234440"/>
          </a:xfrm>
          <a:prstGeom prst="rect">
            <a:avLst/>
          </a:prstGeom>
          <a:noFill/>
          <a:ln/>
        </p:spPr>
        <p:txBody>
          <a:bodyPr wrap="square" lIns="381" tIns="381" rIns="381" bIns="381" rtlCol="0" anchor="t">
            <a:normAutofit/>
          </a:bodyPr>
          <a:lstStyle/>
          <a:p>
            <a:pPr marL="0" indent="0" algn="ctr">
              <a:buNone/>
            </a:pPr>
            <a:r>
              <a:rPr lang="en-US" sz="1120" dirty="0">
                <a:solidFill>
                  <a:srgbClr val="515151"/>
                </a:solidFill>
              </a:rPr>
              <a:t>Support follow-up, track outcomes and transfer reusable tools to Enabel</a:t>
            </a:r>
            <a:endParaRPr lang="en-US" sz="1120" dirty="0"/>
          </a:p>
        </p:txBody>
      </p:sp>
      <p:sp>
        <p:nvSpPr>
          <p:cNvPr id="28" name="Shape 26"/>
          <p:cNvSpPr/>
          <p:nvPr/>
        </p:nvSpPr>
        <p:spPr>
          <a:xfrm>
            <a:off x="1066799" y="5154634"/>
            <a:ext cx="10287000" cy="914400"/>
          </a:xfrm>
          <a:prstGeom prst="roundRect">
            <a:avLst/>
          </a:prstGeom>
          <a:solidFill>
            <a:srgbClr val="E4EFF6"/>
          </a:solidFill>
          <a:ln w="12700">
            <a:solidFill>
              <a:srgbClr val="B9D3E4"/>
            </a:solidFill>
            <a:prstDash val="solid"/>
          </a:ln>
        </p:spPr>
        <p:txBody>
          <a:bodyPr/>
          <a:lstStyle/>
          <a:p>
            <a:endParaRPr lang="en-US"/>
          </a:p>
        </p:txBody>
      </p:sp>
      <p:sp>
        <p:nvSpPr>
          <p:cNvPr id="29" name="Text 27"/>
          <p:cNvSpPr/>
          <p:nvPr/>
        </p:nvSpPr>
        <p:spPr>
          <a:xfrm>
            <a:off x="1341119" y="5401522"/>
            <a:ext cx="9738360" cy="429768"/>
          </a:xfrm>
          <a:prstGeom prst="rect">
            <a:avLst/>
          </a:prstGeom>
          <a:noFill/>
          <a:ln/>
        </p:spPr>
        <p:txBody>
          <a:bodyPr wrap="square" lIns="254" tIns="254" rIns="254" bIns="254" rtlCol="0" anchor="ctr">
            <a:normAutofit/>
          </a:bodyPr>
          <a:lstStyle/>
          <a:p>
            <a:pPr marL="0" indent="0" algn="ctr">
              <a:buNone/>
            </a:pPr>
            <a:r>
              <a:rPr lang="en-US" sz="1300" b="1" dirty="0">
                <a:solidFill>
                  <a:srgbClr val="246B9A"/>
                </a:solidFill>
              </a:rPr>
              <a:t>Success is measured through readiness gains, relevant matches, practical collaboration outcomes and disciplined follow-up. The assignment does not promise investment, commercial contracts, visas, permits or technology-transfer agreements.</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1766666" y="746054"/>
            <a:ext cx="9464040" cy="438912"/>
          </a:xfrm>
          <a:prstGeom prst="rect">
            <a:avLst/>
          </a:prstGeom>
          <a:noFill/>
          <a:ln/>
        </p:spPr>
        <p:txBody>
          <a:bodyPr wrap="square" lIns="0" tIns="0" rIns="0" bIns="0" rtlCol="0" anchor="ctr">
            <a:normAutofit/>
          </a:bodyPr>
          <a:lstStyle/>
          <a:p>
            <a:pPr marL="0" indent="0">
              <a:buNone/>
            </a:pPr>
            <a:r>
              <a:rPr lang="en-US" sz="2500" b="1" dirty="0">
                <a:solidFill>
                  <a:srgbClr val="252525"/>
                </a:solidFill>
                <a:latin typeface="Calibri Light" pitchFamily="34" charset="0"/>
                <a:ea typeface="Calibri Light" pitchFamily="34" charset="-122"/>
                <a:cs typeface="Calibri Light" pitchFamily="34" charset="-120"/>
              </a:rPr>
              <a:t>Planning assumptions and priority focus</a:t>
            </a:r>
            <a:endParaRPr lang="en-US" sz="2500" dirty="0"/>
          </a:p>
        </p:txBody>
      </p:sp>
      <p:sp>
        <p:nvSpPr>
          <p:cNvPr id="3" name="Text 1"/>
          <p:cNvSpPr/>
          <p:nvPr/>
        </p:nvSpPr>
        <p:spPr>
          <a:xfrm>
            <a:off x="1784954" y="1230686"/>
            <a:ext cx="9646920" cy="256032"/>
          </a:xfrm>
          <a:prstGeom prst="rect">
            <a:avLst/>
          </a:prstGeom>
          <a:noFill/>
          <a:ln/>
        </p:spPr>
        <p:txBody>
          <a:bodyPr wrap="square" lIns="0" tIns="0" rIns="0" bIns="0" rtlCol="0" anchor="ctr">
            <a:normAutofit/>
          </a:bodyPr>
          <a:lstStyle/>
          <a:p>
            <a:pPr marL="0" indent="0">
              <a:buNone/>
            </a:pPr>
            <a:r>
              <a:rPr lang="en-US" sz="1150" dirty="0">
                <a:solidFill>
                  <a:srgbClr val="6C6C6C"/>
                </a:solidFill>
                <a:latin typeface="Calibri" pitchFamily="34" charset="0"/>
                <a:ea typeface="Calibri" pitchFamily="34" charset="-122"/>
                <a:cs typeface="Calibri" pitchFamily="34" charset="-120"/>
              </a:rPr>
              <a:t>A deliberately curated programme, with quality and follow-through ahead of volume</a:t>
            </a:r>
            <a:endParaRPr lang="en-US" sz="1150" dirty="0"/>
          </a:p>
        </p:txBody>
      </p:sp>
      <p:sp>
        <p:nvSpPr>
          <p:cNvPr id="4" name="Shape 2"/>
          <p:cNvSpPr/>
          <p:nvPr/>
        </p:nvSpPr>
        <p:spPr>
          <a:xfrm>
            <a:off x="824834" y="1751894"/>
            <a:ext cx="2487168" cy="1517904"/>
          </a:xfrm>
          <a:prstGeom prst="roundRect">
            <a:avLst/>
          </a:prstGeom>
          <a:solidFill>
            <a:srgbClr val="FFFFFF"/>
          </a:solidFill>
          <a:ln w="12700">
            <a:solidFill>
              <a:srgbClr val="DCD7CE"/>
            </a:solidFill>
            <a:prstDash val="solid"/>
          </a:ln>
        </p:spPr>
        <p:txBody>
          <a:bodyPr/>
          <a:lstStyle/>
          <a:p>
            <a:endParaRPr lang="en-US"/>
          </a:p>
        </p:txBody>
      </p:sp>
      <p:sp>
        <p:nvSpPr>
          <p:cNvPr id="5" name="Text 3"/>
          <p:cNvSpPr/>
          <p:nvPr/>
        </p:nvSpPr>
        <p:spPr>
          <a:xfrm>
            <a:off x="989426" y="1943918"/>
            <a:ext cx="2148840" cy="182880"/>
          </a:xfrm>
          <a:prstGeom prst="rect">
            <a:avLst/>
          </a:prstGeom>
          <a:noFill/>
          <a:ln/>
        </p:spPr>
        <p:txBody>
          <a:bodyPr wrap="square" lIns="0" tIns="0" rIns="0" bIns="0" rtlCol="0" anchor="ctr"/>
          <a:lstStyle/>
          <a:p>
            <a:pPr marL="0" indent="0" algn="ctr">
              <a:buNone/>
            </a:pPr>
            <a:r>
              <a:rPr lang="en-US" sz="850" b="1" kern="0" spc="100" dirty="0">
                <a:solidFill>
                  <a:srgbClr val="E32726"/>
                </a:solidFill>
              </a:rPr>
              <a:t>UP TO</a:t>
            </a:r>
            <a:endParaRPr lang="en-US" sz="850" dirty="0"/>
          </a:p>
        </p:txBody>
      </p:sp>
      <p:sp>
        <p:nvSpPr>
          <p:cNvPr id="6" name="Text 4"/>
          <p:cNvSpPr/>
          <p:nvPr/>
        </p:nvSpPr>
        <p:spPr>
          <a:xfrm>
            <a:off x="961994" y="2245670"/>
            <a:ext cx="2212848" cy="411480"/>
          </a:xfrm>
          <a:prstGeom prst="rect">
            <a:avLst/>
          </a:prstGeom>
          <a:noFill/>
          <a:ln/>
        </p:spPr>
        <p:txBody>
          <a:bodyPr wrap="square" lIns="0" tIns="0" rIns="0" bIns="0" rtlCol="0" anchor="ctr">
            <a:normAutofit lnSpcReduction="10000"/>
          </a:bodyPr>
          <a:lstStyle/>
          <a:p>
            <a:pPr marL="0" indent="0" algn="ctr">
              <a:buNone/>
            </a:pPr>
            <a:r>
              <a:rPr lang="en-US" sz="2800" b="1" dirty="0">
                <a:solidFill>
                  <a:srgbClr val="252525"/>
                </a:solidFill>
              </a:rPr>
              <a:t>6</a:t>
            </a:r>
            <a:endParaRPr lang="en-US" sz="2800" dirty="0"/>
          </a:p>
        </p:txBody>
      </p:sp>
      <p:sp>
        <p:nvSpPr>
          <p:cNvPr id="7" name="Text 5"/>
          <p:cNvSpPr/>
          <p:nvPr/>
        </p:nvSpPr>
        <p:spPr>
          <a:xfrm>
            <a:off x="1007714" y="2730302"/>
            <a:ext cx="2121408" cy="347472"/>
          </a:xfrm>
          <a:prstGeom prst="rect">
            <a:avLst/>
          </a:prstGeom>
          <a:noFill/>
          <a:ln/>
        </p:spPr>
        <p:txBody>
          <a:bodyPr wrap="square" lIns="0" tIns="0" rIns="0" bIns="0" rtlCol="0" anchor="ctr">
            <a:normAutofit/>
          </a:bodyPr>
          <a:lstStyle/>
          <a:p>
            <a:pPr marL="0" indent="0" algn="ctr">
              <a:buNone/>
            </a:pPr>
            <a:r>
              <a:rPr lang="en-US" sz="1050" dirty="0">
                <a:solidFill>
                  <a:srgbClr val="515151"/>
                </a:solidFill>
              </a:rPr>
              <a:t>quality ISO anchor partners</a:t>
            </a:r>
            <a:endParaRPr lang="en-US" sz="1050" dirty="0"/>
          </a:p>
        </p:txBody>
      </p:sp>
      <p:sp>
        <p:nvSpPr>
          <p:cNvPr id="8" name="Shape 6"/>
          <p:cNvSpPr/>
          <p:nvPr/>
        </p:nvSpPr>
        <p:spPr>
          <a:xfrm>
            <a:off x="3568034" y="1751894"/>
            <a:ext cx="2487168" cy="1517904"/>
          </a:xfrm>
          <a:prstGeom prst="roundRect">
            <a:avLst/>
          </a:prstGeom>
          <a:solidFill>
            <a:srgbClr val="FFFFFF"/>
          </a:solidFill>
          <a:ln w="12700">
            <a:solidFill>
              <a:srgbClr val="DCD7CE"/>
            </a:solidFill>
            <a:prstDash val="solid"/>
          </a:ln>
        </p:spPr>
        <p:txBody>
          <a:bodyPr/>
          <a:lstStyle/>
          <a:p>
            <a:endParaRPr lang="en-US"/>
          </a:p>
        </p:txBody>
      </p:sp>
      <p:sp>
        <p:nvSpPr>
          <p:cNvPr id="9" name="Text 7"/>
          <p:cNvSpPr/>
          <p:nvPr/>
        </p:nvSpPr>
        <p:spPr>
          <a:xfrm>
            <a:off x="3732626" y="1943918"/>
            <a:ext cx="2148840" cy="182880"/>
          </a:xfrm>
          <a:prstGeom prst="rect">
            <a:avLst/>
          </a:prstGeom>
          <a:noFill/>
          <a:ln/>
        </p:spPr>
        <p:txBody>
          <a:bodyPr wrap="square" lIns="0" tIns="0" rIns="0" bIns="0" rtlCol="0" anchor="ctr"/>
          <a:lstStyle/>
          <a:p>
            <a:pPr marL="0" indent="0" algn="ctr">
              <a:buNone/>
            </a:pPr>
            <a:r>
              <a:rPr lang="en-US" sz="850" b="1" kern="0" spc="100" dirty="0">
                <a:solidFill>
                  <a:srgbClr val="E32726"/>
                </a:solidFill>
              </a:rPr>
              <a:t>APPROX.</a:t>
            </a:r>
            <a:endParaRPr lang="en-US" sz="850" dirty="0"/>
          </a:p>
        </p:txBody>
      </p:sp>
      <p:sp>
        <p:nvSpPr>
          <p:cNvPr id="10" name="Text 8"/>
          <p:cNvSpPr/>
          <p:nvPr/>
        </p:nvSpPr>
        <p:spPr>
          <a:xfrm>
            <a:off x="3705194" y="2245670"/>
            <a:ext cx="2212848" cy="411480"/>
          </a:xfrm>
          <a:prstGeom prst="rect">
            <a:avLst/>
          </a:prstGeom>
          <a:noFill/>
          <a:ln/>
        </p:spPr>
        <p:txBody>
          <a:bodyPr wrap="square" lIns="0" tIns="0" rIns="0" bIns="0" rtlCol="0" anchor="ctr">
            <a:normAutofit lnSpcReduction="10000"/>
          </a:bodyPr>
          <a:lstStyle/>
          <a:p>
            <a:pPr marL="0" indent="0" algn="ctr">
              <a:buNone/>
            </a:pPr>
            <a:r>
              <a:rPr lang="en-US" sz="2800" b="1" dirty="0">
                <a:solidFill>
                  <a:srgbClr val="252525"/>
                </a:solidFill>
              </a:rPr>
              <a:t>15–30</a:t>
            </a:r>
            <a:endParaRPr lang="en-US" sz="2800" dirty="0"/>
          </a:p>
        </p:txBody>
      </p:sp>
      <p:sp>
        <p:nvSpPr>
          <p:cNvPr id="11" name="Text 9"/>
          <p:cNvSpPr/>
          <p:nvPr/>
        </p:nvSpPr>
        <p:spPr>
          <a:xfrm>
            <a:off x="3750914" y="2730302"/>
            <a:ext cx="2121408" cy="347472"/>
          </a:xfrm>
          <a:prstGeom prst="rect">
            <a:avLst/>
          </a:prstGeom>
          <a:noFill/>
          <a:ln/>
        </p:spPr>
        <p:txBody>
          <a:bodyPr wrap="square" lIns="0" tIns="0" rIns="0" bIns="0" rtlCol="0" anchor="ctr">
            <a:normAutofit/>
          </a:bodyPr>
          <a:lstStyle/>
          <a:p>
            <a:pPr marL="0" indent="0" algn="ctr">
              <a:buNone/>
            </a:pPr>
            <a:r>
              <a:rPr lang="en-US" sz="1050" dirty="0">
                <a:solidFill>
                  <a:srgbClr val="515151"/>
                </a:solidFill>
              </a:rPr>
              <a:t>nominated or sourced ventures</a:t>
            </a:r>
            <a:endParaRPr lang="en-US" sz="1050" dirty="0"/>
          </a:p>
        </p:txBody>
      </p:sp>
      <p:sp>
        <p:nvSpPr>
          <p:cNvPr id="12" name="Shape 10"/>
          <p:cNvSpPr/>
          <p:nvPr/>
        </p:nvSpPr>
        <p:spPr>
          <a:xfrm>
            <a:off x="6311234" y="1751894"/>
            <a:ext cx="2487168" cy="1517904"/>
          </a:xfrm>
          <a:prstGeom prst="roundRect">
            <a:avLst/>
          </a:prstGeom>
          <a:solidFill>
            <a:srgbClr val="FFFFFF"/>
          </a:solidFill>
          <a:ln w="12700">
            <a:solidFill>
              <a:srgbClr val="DCD7CE"/>
            </a:solidFill>
            <a:prstDash val="solid"/>
          </a:ln>
        </p:spPr>
        <p:txBody>
          <a:bodyPr/>
          <a:lstStyle/>
          <a:p>
            <a:endParaRPr lang="en-US"/>
          </a:p>
        </p:txBody>
      </p:sp>
      <p:sp>
        <p:nvSpPr>
          <p:cNvPr id="13" name="Text 11"/>
          <p:cNvSpPr/>
          <p:nvPr/>
        </p:nvSpPr>
        <p:spPr>
          <a:xfrm>
            <a:off x="6475826" y="1943918"/>
            <a:ext cx="2148840" cy="182880"/>
          </a:xfrm>
          <a:prstGeom prst="rect">
            <a:avLst/>
          </a:prstGeom>
          <a:noFill/>
          <a:ln/>
        </p:spPr>
        <p:txBody>
          <a:bodyPr wrap="square" lIns="0" tIns="0" rIns="0" bIns="0" rtlCol="0" anchor="ctr"/>
          <a:lstStyle/>
          <a:p>
            <a:pPr marL="0" indent="0" algn="ctr">
              <a:buNone/>
            </a:pPr>
            <a:r>
              <a:rPr lang="en-US" sz="850" b="1" kern="0" spc="100" dirty="0">
                <a:solidFill>
                  <a:srgbClr val="E32726"/>
                </a:solidFill>
              </a:rPr>
              <a:t>MAXIMUM</a:t>
            </a:r>
            <a:endParaRPr lang="en-US" sz="850" dirty="0"/>
          </a:p>
        </p:txBody>
      </p:sp>
      <p:sp>
        <p:nvSpPr>
          <p:cNvPr id="14" name="Text 12"/>
          <p:cNvSpPr/>
          <p:nvPr/>
        </p:nvSpPr>
        <p:spPr>
          <a:xfrm>
            <a:off x="6448394" y="2245670"/>
            <a:ext cx="2212848" cy="411480"/>
          </a:xfrm>
          <a:prstGeom prst="rect">
            <a:avLst/>
          </a:prstGeom>
          <a:noFill/>
          <a:ln/>
        </p:spPr>
        <p:txBody>
          <a:bodyPr wrap="square" lIns="0" tIns="0" rIns="0" bIns="0" rtlCol="0" anchor="ctr">
            <a:normAutofit lnSpcReduction="10000"/>
          </a:bodyPr>
          <a:lstStyle/>
          <a:p>
            <a:pPr marL="0" indent="0" algn="ctr">
              <a:buNone/>
            </a:pPr>
            <a:r>
              <a:rPr lang="en-US" sz="2800" b="1" dirty="0">
                <a:solidFill>
                  <a:srgbClr val="252525"/>
                </a:solidFill>
              </a:rPr>
              <a:t>10</a:t>
            </a:r>
            <a:endParaRPr lang="en-US" sz="2800" dirty="0"/>
          </a:p>
        </p:txBody>
      </p:sp>
      <p:sp>
        <p:nvSpPr>
          <p:cNvPr id="15" name="Text 13"/>
          <p:cNvSpPr/>
          <p:nvPr/>
        </p:nvSpPr>
        <p:spPr>
          <a:xfrm>
            <a:off x="6494114" y="2730302"/>
            <a:ext cx="2121408" cy="347472"/>
          </a:xfrm>
          <a:prstGeom prst="rect">
            <a:avLst/>
          </a:prstGeom>
          <a:noFill/>
          <a:ln/>
        </p:spPr>
        <p:txBody>
          <a:bodyPr wrap="square" lIns="0" tIns="0" rIns="0" bIns="0" rtlCol="0" anchor="ctr">
            <a:normAutofit/>
          </a:bodyPr>
          <a:lstStyle/>
          <a:p>
            <a:pPr marL="0" indent="0" algn="ctr">
              <a:buNone/>
            </a:pPr>
            <a:r>
              <a:rPr lang="en-US" sz="1050" dirty="0">
                <a:solidFill>
                  <a:srgbClr val="515151"/>
                </a:solidFill>
              </a:rPr>
              <a:t>ventures receiving structured diagnostics</a:t>
            </a:r>
            <a:endParaRPr lang="en-US" sz="1050" dirty="0"/>
          </a:p>
        </p:txBody>
      </p:sp>
      <p:sp>
        <p:nvSpPr>
          <p:cNvPr id="16" name="Shape 14"/>
          <p:cNvSpPr/>
          <p:nvPr/>
        </p:nvSpPr>
        <p:spPr>
          <a:xfrm>
            <a:off x="9054434" y="1751894"/>
            <a:ext cx="2487168" cy="1517904"/>
          </a:xfrm>
          <a:prstGeom prst="roundRect">
            <a:avLst/>
          </a:prstGeom>
          <a:solidFill>
            <a:srgbClr val="515151"/>
          </a:solidFill>
          <a:ln w="12700">
            <a:solidFill>
              <a:srgbClr val="515151"/>
            </a:solidFill>
            <a:prstDash val="solid"/>
          </a:ln>
        </p:spPr>
        <p:txBody>
          <a:bodyPr/>
          <a:lstStyle/>
          <a:p>
            <a:endParaRPr lang="en-US"/>
          </a:p>
        </p:txBody>
      </p:sp>
      <p:sp>
        <p:nvSpPr>
          <p:cNvPr id="17" name="Text 15"/>
          <p:cNvSpPr/>
          <p:nvPr/>
        </p:nvSpPr>
        <p:spPr>
          <a:xfrm>
            <a:off x="9219026" y="1943918"/>
            <a:ext cx="2148840" cy="182880"/>
          </a:xfrm>
          <a:prstGeom prst="rect">
            <a:avLst/>
          </a:prstGeom>
          <a:noFill/>
          <a:ln/>
        </p:spPr>
        <p:txBody>
          <a:bodyPr wrap="square" lIns="0" tIns="0" rIns="0" bIns="0" rtlCol="0" anchor="ctr"/>
          <a:lstStyle/>
          <a:p>
            <a:pPr marL="0" indent="0" algn="ctr">
              <a:buNone/>
            </a:pPr>
            <a:r>
              <a:rPr lang="en-US" sz="850" b="1" kern="0" spc="100" dirty="0">
                <a:solidFill>
                  <a:srgbClr val="F5C400"/>
                </a:solidFill>
              </a:rPr>
              <a:t>SMALLER</a:t>
            </a:r>
            <a:endParaRPr lang="en-US" sz="850" dirty="0"/>
          </a:p>
        </p:txBody>
      </p:sp>
      <p:sp>
        <p:nvSpPr>
          <p:cNvPr id="18" name="Text 16"/>
          <p:cNvSpPr/>
          <p:nvPr/>
        </p:nvSpPr>
        <p:spPr>
          <a:xfrm>
            <a:off x="9191594" y="2245670"/>
            <a:ext cx="2212848" cy="411480"/>
          </a:xfrm>
          <a:prstGeom prst="rect">
            <a:avLst/>
          </a:prstGeom>
          <a:noFill/>
          <a:ln/>
        </p:spPr>
        <p:txBody>
          <a:bodyPr wrap="square" lIns="0" tIns="0" rIns="0" bIns="0" rtlCol="0" anchor="ctr">
            <a:normAutofit/>
          </a:bodyPr>
          <a:lstStyle/>
          <a:p>
            <a:pPr marL="0" indent="0" algn="ctr">
              <a:buNone/>
            </a:pPr>
            <a:r>
              <a:rPr lang="en-US" sz="2000" b="1" dirty="0">
                <a:solidFill>
                  <a:srgbClr val="FFFFFF"/>
                </a:solidFill>
              </a:rPr>
              <a:t>curated cohort</a:t>
            </a:r>
            <a:endParaRPr lang="en-US" sz="2000" dirty="0"/>
          </a:p>
        </p:txBody>
      </p:sp>
      <p:sp>
        <p:nvSpPr>
          <p:cNvPr id="19" name="Text 17"/>
          <p:cNvSpPr/>
          <p:nvPr/>
        </p:nvSpPr>
        <p:spPr>
          <a:xfrm>
            <a:off x="9237314" y="2730302"/>
            <a:ext cx="2121408" cy="347472"/>
          </a:xfrm>
          <a:prstGeom prst="rect">
            <a:avLst/>
          </a:prstGeom>
          <a:noFill/>
          <a:ln/>
        </p:spPr>
        <p:txBody>
          <a:bodyPr wrap="square" lIns="0" tIns="0" rIns="0" bIns="0" rtlCol="0" anchor="ctr">
            <a:normAutofit/>
          </a:bodyPr>
          <a:lstStyle/>
          <a:p>
            <a:pPr marL="0" indent="0" algn="ctr">
              <a:buNone/>
            </a:pPr>
            <a:r>
              <a:rPr lang="en-US" sz="1050" dirty="0">
                <a:solidFill>
                  <a:srgbClr val="E8E8E8"/>
                </a:solidFill>
              </a:rPr>
              <a:t>for exchange or mobility activities</a:t>
            </a:r>
            <a:endParaRPr lang="en-US" sz="1050" dirty="0"/>
          </a:p>
        </p:txBody>
      </p:sp>
      <p:sp>
        <p:nvSpPr>
          <p:cNvPr id="20" name="Text 18"/>
          <p:cNvSpPr/>
          <p:nvPr/>
        </p:nvSpPr>
        <p:spPr>
          <a:xfrm>
            <a:off x="824834" y="3800150"/>
            <a:ext cx="2011680" cy="219456"/>
          </a:xfrm>
          <a:prstGeom prst="rect">
            <a:avLst/>
          </a:prstGeom>
          <a:noFill/>
          <a:ln/>
        </p:spPr>
        <p:txBody>
          <a:bodyPr wrap="square" lIns="0" tIns="0" rIns="0" bIns="0" rtlCol="0" anchor="ctr"/>
          <a:lstStyle/>
          <a:p>
            <a:pPr marL="0" indent="0">
              <a:buNone/>
            </a:pPr>
            <a:r>
              <a:rPr lang="en-US" sz="900" b="1" kern="0" spc="140" dirty="0">
                <a:solidFill>
                  <a:srgbClr val="E32726"/>
                </a:solidFill>
              </a:rPr>
              <a:t>PRIORITY VENTURE AREAS</a:t>
            </a:r>
            <a:endParaRPr lang="en-US" sz="900" dirty="0"/>
          </a:p>
        </p:txBody>
      </p:sp>
      <p:sp>
        <p:nvSpPr>
          <p:cNvPr id="21" name="Shape 19"/>
          <p:cNvSpPr/>
          <p:nvPr/>
        </p:nvSpPr>
        <p:spPr>
          <a:xfrm>
            <a:off x="824834" y="4120190"/>
            <a:ext cx="2496312" cy="457200"/>
          </a:xfrm>
          <a:prstGeom prst="roundRect">
            <a:avLst/>
          </a:prstGeom>
          <a:solidFill>
            <a:srgbClr val="FFF3C4"/>
          </a:solidFill>
          <a:ln w="12700">
            <a:solidFill>
              <a:srgbClr val="EAD16C"/>
            </a:solidFill>
            <a:prstDash val="solid"/>
          </a:ln>
        </p:spPr>
        <p:txBody>
          <a:bodyPr/>
          <a:lstStyle/>
          <a:p>
            <a:endParaRPr lang="en-US"/>
          </a:p>
        </p:txBody>
      </p:sp>
      <p:sp>
        <p:nvSpPr>
          <p:cNvPr id="22" name="Text 20"/>
          <p:cNvSpPr/>
          <p:nvPr/>
        </p:nvSpPr>
        <p:spPr>
          <a:xfrm>
            <a:off x="934562" y="4248206"/>
            <a:ext cx="2276856" cy="182880"/>
          </a:xfrm>
          <a:prstGeom prst="rect">
            <a:avLst/>
          </a:prstGeom>
          <a:noFill/>
          <a:ln/>
        </p:spPr>
        <p:txBody>
          <a:bodyPr wrap="square" lIns="0" tIns="0" rIns="0" bIns="0" rtlCol="0" anchor="ctr">
            <a:normAutofit/>
          </a:bodyPr>
          <a:lstStyle/>
          <a:p>
            <a:pPr marL="0" indent="0" algn="ctr">
              <a:buNone/>
            </a:pPr>
            <a:r>
              <a:rPr lang="en-US" sz="1100" b="1" dirty="0">
                <a:solidFill>
                  <a:srgbClr val="252525"/>
                </a:solidFill>
              </a:rPr>
              <a:t>Digital transformation</a:t>
            </a:r>
            <a:endParaRPr lang="en-US" sz="1100" dirty="0"/>
          </a:p>
        </p:txBody>
      </p:sp>
      <p:sp>
        <p:nvSpPr>
          <p:cNvPr id="23" name="Shape 21"/>
          <p:cNvSpPr/>
          <p:nvPr/>
        </p:nvSpPr>
        <p:spPr>
          <a:xfrm>
            <a:off x="3568034" y="4120190"/>
            <a:ext cx="2496312" cy="457200"/>
          </a:xfrm>
          <a:prstGeom prst="roundRect">
            <a:avLst/>
          </a:prstGeom>
          <a:solidFill>
            <a:srgbClr val="FFF3C4"/>
          </a:solidFill>
          <a:ln w="12700">
            <a:solidFill>
              <a:srgbClr val="EAD16C"/>
            </a:solidFill>
            <a:prstDash val="solid"/>
          </a:ln>
        </p:spPr>
        <p:txBody>
          <a:bodyPr/>
          <a:lstStyle/>
          <a:p>
            <a:endParaRPr lang="en-US"/>
          </a:p>
        </p:txBody>
      </p:sp>
      <p:sp>
        <p:nvSpPr>
          <p:cNvPr id="24" name="Text 22"/>
          <p:cNvSpPr/>
          <p:nvPr/>
        </p:nvSpPr>
        <p:spPr>
          <a:xfrm>
            <a:off x="3677762" y="4248206"/>
            <a:ext cx="2276856" cy="182880"/>
          </a:xfrm>
          <a:prstGeom prst="rect">
            <a:avLst/>
          </a:prstGeom>
          <a:noFill/>
          <a:ln/>
        </p:spPr>
        <p:txBody>
          <a:bodyPr wrap="square" lIns="0" tIns="0" rIns="0" bIns="0" rtlCol="0" anchor="ctr">
            <a:normAutofit/>
          </a:bodyPr>
          <a:lstStyle/>
          <a:p>
            <a:pPr marL="0" indent="0" algn="ctr">
              <a:buNone/>
            </a:pPr>
            <a:r>
              <a:rPr lang="en-US" sz="1100" b="1" dirty="0">
                <a:solidFill>
                  <a:srgbClr val="252525"/>
                </a:solidFill>
              </a:rPr>
              <a:t>Green innovation</a:t>
            </a:r>
            <a:endParaRPr lang="en-US" sz="1100" dirty="0"/>
          </a:p>
        </p:txBody>
      </p:sp>
      <p:sp>
        <p:nvSpPr>
          <p:cNvPr id="25" name="Shape 23"/>
          <p:cNvSpPr/>
          <p:nvPr/>
        </p:nvSpPr>
        <p:spPr>
          <a:xfrm>
            <a:off x="6311234" y="4120190"/>
            <a:ext cx="2496312" cy="457200"/>
          </a:xfrm>
          <a:prstGeom prst="roundRect">
            <a:avLst/>
          </a:prstGeom>
          <a:solidFill>
            <a:srgbClr val="FFF3C4"/>
          </a:solidFill>
          <a:ln w="12700">
            <a:solidFill>
              <a:srgbClr val="EAD16C"/>
            </a:solidFill>
            <a:prstDash val="solid"/>
          </a:ln>
        </p:spPr>
        <p:txBody>
          <a:bodyPr/>
          <a:lstStyle/>
          <a:p>
            <a:endParaRPr lang="en-US"/>
          </a:p>
        </p:txBody>
      </p:sp>
      <p:sp>
        <p:nvSpPr>
          <p:cNvPr id="26" name="Text 24"/>
          <p:cNvSpPr/>
          <p:nvPr/>
        </p:nvSpPr>
        <p:spPr>
          <a:xfrm>
            <a:off x="6420962" y="4248206"/>
            <a:ext cx="2276856" cy="182880"/>
          </a:xfrm>
          <a:prstGeom prst="rect">
            <a:avLst/>
          </a:prstGeom>
          <a:noFill/>
          <a:ln/>
        </p:spPr>
        <p:txBody>
          <a:bodyPr wrap="square" lIns="0" tIns="0" rIns="0" bIns="0" rtlCol="0" anchor="ctr">
            <a:normAutofit/>
          </a:bodyPr>
          <a:lstStyle/>
          <a:p>
            <a:pPr marL="0" indent="0" algn="ctr">
              <a:buNone/>
            </a:pPr>
            <a:r>
              <a:rPr lang="en-US" sz="1100" b="1" dirty="0">
                <a:solidFill>
                  <a:srgbClr val="252525"/>
                </a:solidFill>
              </a:rPr>
              <a:t>Circular economy</a:t>
            </a:r>
            <a:endParaRPr lang="en-US" sz="1100" dirty="0"/>
          </a:p>
        </p:txBody>
      </p:sp>
      <p:sp>
        <p:nvSpPr>
          <p:cNvPr id="27" name="Shape 25"/>
          <p:cNvSpPr/>
          <p:nvPr/>
        </p:nvSpPr>
        <p:spPr>
          <a:xfrm>
            <a:off x="9054434" y="4120190"/>
            <a:ext cx="2496312" cy="457200"/>
          </a:xfrm>
          <a:prstGeom prst="roundRect">
            <a:avLst/>
          </a:prstGeom>
          <a:solidFill>
            <a:srgbClr val="FFF3C4"/>
          </a:solidFill>
          <a:ln w="12700">
            <a:solidFill>
              <a:srgbClr val="EAD16C"/>
            </a:solidFill>
            <a:prstDash val="solid"/>
          </a:ln>
        </p:spPr>
        <p:txBody>
          <a:bodyPr/>
          <a:lstStyle/>
          <a:p>
            <a:endParaRPr lang="en-US"/>
          </a:p>
        </p:txBody>
      </p:sp>
      <p:sp>
        <p:nvSpPr>
          <p:cNvPr id="28" name="Text 26"/>
          <p:cNvSpPr/>
          <p:nvPr/>
        </p:nvSpPr>
        <p:spPr>
          <a:xfrm>
            <a:off x="9164162" y="4248206"/>
            <a:ext cx="2276856" cy="182880"/>
          </a:xfrm>
          <a:prstGeom prst="rect">
            <a:avLst/>
          </a:prstGeom>
          <a:noFill/>
          <a:ln/>
        </p:spPr>
        <p:txBody>
          <a:bodyPr wrap="square" lIns="0" tIns="0" rIns="0" bIns="0" rtlCol="0" anchor="ctr">
            <a:normAutofit/>
          </a:bodyPr>
          <a:lstStyle/>
          <a:p>
            <a:pPr marL="0" indent="0" algn="ctr">
              <a:buNone/>
            </a:pPr>
            <a:r>
              <a:rPr lang="en-US" sz="1100" b="1" dirty="0">
                <a:solidFill>
                  <a:srgbClr val="252525"/>
                </a:solidFill>
              </a:rPr>
              <a:t>Climate technology</a:t>
            </a:r>
            <a:endParaRPr lang="en-US" sz="1100" dirty="0"/>
          </a:p>
        </p:txBody>
      </p:sp>
      <p:sp>
        <p:nvSpPr>
          <p:cNvPr id="29" name="Shape 27"/>
          <p:cNvSpPr/>
          <p:nvPr/>
        </p:nvSpPr>
        <p:spPr>
          <a:xfrm>
            <a:off x="824834" y="4778558"/>
            <a:ext cx="2496312" cy="457200"/>
          </a:xfrm>
          <a:prstGeom prst="roundRect">
            <a:avLst/>
          </a:prstGeom>
          <a:solidFill>
            <a:srgbClr val="FFFFFF"/>
          </a:solidFill>
          <a:ln w="12700">
            <a:solidFill>
              <a:srgbClr val="DCD7CE"/>
            </a:solidFill>
            <a:prstDash val="solid"/>
          </a:ln>
        </p:spPr>
        <p:txBody>
          <a:bodyPr/>
          <a:lstStyle/>
          <a:p>
            <a:endParaRPr lang="en-US"/>
          </a:p>
        </p:txBody>
      </p:sp>
      <p:sp>
        <p:nvSpPr>
          <p:cNvPr id="30" name="Text 28"/>
          <p:cNvSpPr/>
          <p:nvPr/>
        </p:nvSpPr>
        <p:spPr>
          <a:xfrm>
            <a:off x="934562" y="4906574"/>
            <a:ext cx="2276856" cy="182880"/>
          </a:xfrm>
          <a:prstGeom prst="rect">
            <a:avLst/>
          </a:prstGeom>
          <a:noFill/>
          <a:ln/>
        </p:spPr>
        <p:txBody>
          <a:bodyPr wrap="square" lIns="0" tIns="0" rIns="0" bIns="0" rtlCol="0" anchor="ctr">
            <a:normAutofit/>
          </a:bodyPr>
          <a:lstStyle/>
          <a:p>
            <a:pPr marL="0" indent="0" algn="ctr">
              <a:buNone/>
            </a:pPr>
            <a:r>
              <a:rPr lang="en-US" sz="1100" b="1" dirty="0">
                <a:solidFill>
                  <a:srgbClr val="252525"/>
                </a:solidFill>
              </a:rPr>
              <a:t>Artificial intelligence</a:t>
            </a:r>
            <a:endParaRPr lang="en-US" sz="1100" dirty="0"/>
          </a:p>
        </p:txBody>
      </p:sp>
      <p:sp>
        <p:nvSpPr>
          <p:cNvPr id="31" name="Shape 29"/>
          <p:cNvSpPr/>
          <p:nvPr/>
        </p:nvSpPr>
        <p:spPr>
          <a:xfrm>
            <a:off x="3568034" y="4778558"/>
            <a:ext cx="2496312" cy="457200"/>
          </a:xfrm>
          <a:prstGeom prst="roundRect">
            <a:avLst/>
          </a:prstGeom>
          <a:solidFill>
            <a:srgbClr val="FFFFFF"/>
          </a:solidFill>
          <a:ln w="12700">
            <a:solidFill>
              <a:srgbClr val="DCD7CE"/>
            </a:solidFill>
            <a:prstDash val="solid"/>
          </a:ln>
        </p:spPr>
        <p:txBody>
          <a:bodyPr/>
          <a:lstStyle/>
          <a:p>
            <a:endParaRPr lang="en-US"/>
          </a:p>
        </p:txBody>
      </p:sp>
      <p:sp>
        <p:nvSpPr>
          <p:cNvPr id="32" name="Text 30"/>
          <p:cNvSpPr/>
          <p:nvPr/>
        </p:nvSpPr>
        <p:spPr>
          <a:xfrm>
            <a:off x="3677762" y="4906574"/>
            <a:ext cx="2276856" cy="182880"/>
          </a:xfrm>
          <a:prstGeom prst="rect">
            <a:avLst/>
          </a:prstGeom>
          <a:noFill/>
          <a:ln/>
        </p:spPr>
        <p:txBody>
          <a:bodyPr wrap="square" lIns="0" tIns="0" rIns="0" bIns="0" rtlCol="0" anchor="ctr">
            <a:normAutofit/>
          </a:bodyPr>
          <a:lstStyle/>
          <a:p>
            <a:pPr marL="0" indent="0" algn="ctr">
              <a:buNone/>
            </a:pPr>
            <a:r>
              <a:rPr lang="en-US" sz="1100" b="1" dirty="0">
                <a:solidFill>
                  <a:srgbClr val="252525"/>
                </a:solidFill>
              </a:rPr>
              <a:t>Deep technology</a:t>
            </a:r>
            <a:endParaRPr lang="en-US" sz="1100" dirty="0"/>
          </a:p>
        </p:txBody>
      </p:sp>
      <p:sp>
        <p:nvSpPr>
          <p:cNvPr id="33" name="Shape 31"/>
          <p:cNvSpPr/>
          <p:nvPr/>
        </p:nvSpPr>
        <p:spPr>
          <a:xfrm>
            <a:off x="6311234" y="4778558"/>
            <a:ext cx="2496312" cy="457200"/>
          </a:xfrm>
          <a:prstGeom prst="roundRect">
            <a:avLst/>
          </a:prstGeom>
          <a:solidFill>
            <a:srgbClr val="FFFFFF"/>
          </a:solidFill>
          <a:ln w="12700">
            <a:solidFill>
              <a:srgbClr val="DCD7CE"/>
            </a:solidFill>
            <a:prstDash val="solid"/>
          </a:ln>
        </p:spPr>
        <p:txBody>
          <a:bodyPr/>
          <a:lstStyle/>
          <a:p>
            <a:endParaRPr lang="en-US"/>
          </a:p>
        </p:txBody>
      </p:sp>
      <p:sp>
        <p:nvSpPr>
          <p:cNvPr id="34" name="Text 32"/>
          <p:cNvSpPr/>
          <p:nvPr/>
        </p:nvSpPr>
        <p:spPr>
          <a:xfrm>
            <a:off x="6420962" y="4906574"/>
            <a:ext cx="2276856" cy="182880"/>
          </a:xfrm>
          <a:prstGeom prst="rect">
            <a:avLst/>
          </a:prstGeom>
          <a:noFill/>
          <a:ln/>
        </p:spPr>
        <p:txBody>
          <a:bodyPr wrap="square" lIns="0" tIns="0" rIns="0" bIns="0" rtlCol="0" anchor="ctr">
            <a:normAutofit/>
          </a:bodyPr>
          <a:lstStyle/>
          <a:p>
            <a:pPr marL="0" indent="0" algn="ctr">
              <a:buNone/>
            </a:pPr>
            <a:r>
              <a:rPr lang="en-US" sz="1100" b="1" dirty="0">
                <a:solidFill>
                  <a:srgbClr val="252525"/>
                </a:solidFill>
              </a:rPr>
              <a:t>Health technology</a:t>
            </a:r>
            <a:endParaRPr lang="en-US" sz="1100" dirty="0"/>
          </a:p>
        </p:txBody>
      </p:sp>
      <p:sp>
        <p:nvSpPr>
          <p:cNvPr id="35" name="Shape 33"/>
          <p:cNvSpPr/>
          <p:nvPr/>
        </p:nvSpPr>
        <p:spPr>
          <a:xfrm>
            <a:off x="9054434" y="4778558"/>
            <a:ext cx="2496312" cy="457200"/>
          </a:xfrm>
          <a:prstGeom prst="roundRect">
            <a:avLst/>
          </a:prstGeom>
          <a:solidFill>
            <a:srgbClr val="FFFFFF"/>
          </a:solidFill>
          <a:ln w="12700">
            <a:solidFill>
              <a:srgbClr val="DCD7CE"/>
            </a:solidFill>
            <a:prstDash val="solid"/>
          </a:ln>
        </p:spPr>
        <p:txBody>
          <a:bodyPr/>
          <a:lstStyle/>
          <a:p>
            <a:endParaRPr lang="en-US"/>
          </a:p>
        </p:txBody>
      </p:sp>
      <p:sp>
        <p:nvSpPr>
          <p:cNvPr id="36" name="Text 34"/>
          <p:cNvSpPr/>
          <p:nvPr/>
        </p:nvSpPr>
        <p:spPr>
          <a:xfrm>
            <a:off x="9164162" y="4906574"/>
            <a:ext cx="2276856" cy="182880"/>
          </a:xfrm>
          <a:prstGeom prst="rect">
            <a:avLst/>
          </a:prstGeom>
          <a:noFill/>
          <a:ln/>
        </p:spPr>
        <p:txBody>
          <a:bodyPr wrap="square" lIns="0" tIns="0" rIns="0" bIns="0" rtlCol="0" anchor="ctr">
            <a:normAutofit/>
          </a:bodyPr>
          <a:lstStyle/>
          <a:p>
            <a:pPr marL="0" indent="0" algn="ctr">
              <a:buNone/>
            </a:pPr>
            <a:r>
              <a:rPr lang="en-US" sz="1100" b="1" dirty="0">
                <a:solidFill>
                  <a:srgbClr val="252525"/>
                </a:solidFill>
              </a:rPr>
              <a:t>Inclusive digital services</a:t>
            </a:r>
            <a:endParaRPr lang="en-US" sz="1100" dirty="0"/>
          </a:p>
        </p:txBody>
      </p:sp>
      <p:sp>
        <p:nvSpPr>
          <p:cNvPr id="37" name="Text 35"/>
          <p:cNvSpPr/>
          <p:nvPr/>
        </p:nvSpPr>
        <p:spPr>
          <a:xfrm>
            <a:off x="852266" y="5647238"/>
            <a:ext cx="10607040" cy="320040"/>
          </a:xfrm>
          <a:prstGeom prst="rect">
            <a:avLst/>
          </a:prstGeom>
          <a:noFill/>
          <a:ln/>
        </p:spPr>
        <p:txBody>
          <a:bodyPr wrap="square" lIns="0" tIns="0" rIns="0" bIns="0" rtlCol="0" anchor="ctr"/>
          <a:lstStyle/>
          <a:p>
            <a:pPr marL="0" indent="0" algn="ctr">
              <a:buNone/>
            </a:pPr>
            <a:r>
              <a:rPr lang="en-US" sz="1250" b="1" dirty="0">
                <a:solidFill>
                  <a:srgbClr val="E32726"/>
                </a:solidFill>
              </a:rPr>
              <a:t>Women-led and youth-led ventures should be actively considered across outreach, selection and support.</a:t>
            </a:r>
            <a:endParaRPr lang="en-US" sz="1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1965957" y="710885"/>
            <a:ext cx="9464040" cy="438912"/>
          </a:xfrm>
          <a:prstGeom prst="rect">
            <a:avLst/>
          </a:prstGeom>
          <a:noFill/>
          <a:ln/>
        </p:spPr>
        <p:txBody>
          <a:bodyPr wrap="square" lIns="0" tIns="0" rIns="0" bIns="0" rtlCol="0" anchor="ctr">
            <a:normAutofit/>
          </a:bodyPr>
          <a:lstStyle/>
          <a:p>
            <a:pPr marL="0" indent="0">
              <a:buNone/>
            </a:pPr>
            <a:r>
              <a:rPr lang="en-US" sz="2500" b="1" dirty="0">
                <a:solidFill>
                  <a:srgbClr val="252525"/>
                </a:solidFill>
                <a:latin typeface="Calibri Light" pitchFamily="34" charset="0"/>
                <a:ea typeface="Calibri Light" pitchFamily="34" charset="-122"/>
                <a:cs typeface="Calibri Light" pitchFamily="34" charset="-120"/>
              </a:rPr>
              <a:t>Five integrated workstreams</a:t>
            </a:r>
            <a:endParaRPr lang="en-US" sz="2500" dirty="0"/>
          </a:p>
        </p:txBody>
      </p:sp>
      <p:sp>
        <p:nvSpPr>
          <p:cNvPr id="3" name="Text 1"/>
          <p:cNvSpPr/>
          <p:nvPr/>
        </p:nvSpPr>
        <p:spPr>
          <a:xfrm>
            <a:off x="1078989" y="1698437"/>
            <a:ext cx="502920" cy="320040"/>
          </a:xfrm>
          <a:prstGeom prst="rect">
            <a:avLst/>
          </a:prstGeom>
          <a:noFill/>
          <a:ln/>
        </p:spPr>
        <p:txBody>
          <a:bodyPr wrap="square" lIns="0" tIns="0" rIns="0" bIns="0" rtlCol="0" anchor="ctr"/>
          <a:lstStyle/>
          <a:p>
            <a:pPr marL="0" indent="0">
              <a:buNone/>
            </a:pPr>
            <a:r>
              <a:rPr lang="en-US" sz="1900" b="1" dirty="0">
                <a:solidFill>
                  <a:srgbClr val="515151"/>
                </a:solidFill>
              </a:rPr>
              <a:t>01</a:t>
            </a:r>
            <a:endParaRPr lang="en-US" sz="1900" dirty="0"/>
          </a:p>
        </p:txBody>
      </p:sp>
      <p:sp>
        <p:nvSpPr>
          <p:cNvPr id="4" name="Text 2"/>
          <p:cNvSpPr/>
          <p:nvPr/>
        </p:nvSpPr>
        <p:spPr>
          <a:xfrm>
            <a:off x="1755645" y="1661861"/>
            <a:ext cx="2834640" cy="384048"/>
          </a:xfrm>
          <a:prstGeom prst="rect">
            <a:avLst/>
          </a:prstGeom>
          <a:noFill/>
          <a:ln/>
        </p:spPr>
        <p:txBody>
          <a:bodyPr wrap="square" lIns="0" tIns="0" rIns="0" bIns="0" rtlCol="0" anchor="ctr">
            <a:normAutofit/>
          </a:bodyPr>
          <a:lstStyle/>
          <a:p>
            <a:pPr marL="0" indent="0">
              <a:buNone/>
            </a:pPr>
            <a:r>
              <a:rPr lang="en-US" sz="1500" b="1" dirty="0">
                <a:solidFill>
                  <a:srgbClr val="252525"/>
                </a:solidFill>
              </a:rPr>
              <a:t>Programme design and inception</a:t>
            </a:r>
            <a:endParaRPr lang="en-US" sz="1500" dirty="0"/>
          </a:p>
        </p:txBody>
      </p:sp>
      <p:sp>
        <p:nvSpPr>
          <p:cNvPr id="5" name="Text 3"/>
          <p:cNvSpPr/>
          <p:nvPr/>
        </p:nvSpPr>
        <p:spPr>
          <a:xfrm>
            <a:off x="4800597" y="1643573"/>
            <a:ext cx="6537960" cy="502920"/>
          </a:xfrm>
          <a:prstGeom prst="rect">
            <a:avLst/>
          </a:prstGeom>
          <a:noFill/>
          <a:ln/>
        </p:spPr>
        <p:txBody>
          <a:bodyPr wrap="square" lIns="254" tIns="254" rIns="254" bIns="254" rtlCol="0" anchor="ctr">
            <a:normAutofit/>
          </a:bodyPr>
          <a:lstStyle/>
          <a:p>
            <a:pPr marL="0" indent="0">
              <a:buNone/>
            </a:pPr>
            <a:r>
              <a:rPr lang="en-US" sz="1150" dirty="0">
                <a:solidFill>
                  <a:srgbClr val="515151"/>
                </a:solidFill>
              </a:rPr>
              <a:t>Confirm the operating model, target groups, criteria, calendar, safeguards, data protection, MEL and risk register.</a:t>
            </a:r>
            <a:endParaRPr lang="en-US" sz="1150" dirty="0"/>
          </a:p>
        </p:txBody>
      </p:sp>
      <p:sp>
        <p:nvSpPr>
          <p:cNvPr id="6" name="Shape 4"/>
          <p:cNvSpPr/>
          <p:nvPr/>
        </p:nvSpPr>
        <p:spPr>
          <a:xfrm>
            <a:off x="1755645" y="2283653"/>
            <a:ext cx="9601200" cy="0"/>
          </a:xfrm>
          <a:prstGeom prst="line">
            <a:avLst/>
          </a:prstGeom>
          <a:noFill/>
          <a:ln w="12700">
            <a:solidFill>
              <a:srgbClr val="D9D4CA"/>
            </a:solidFill>
            <a:prstDash val="solid"/>
          </a:ln>
        </p:spPr>
        <p:txBody>
          <a:bodyPr/>
          <a:lstStyle/>
          <a:p>
            <a:endParaRPr lang="en-US"/>
          </a:p>
        </p:txBody>
      </p:sp>
      <p:sp>
        <p:nvSpPr>
          <p:cNvPr id="7" name="Text 5"/>
          <p:cNvSpPr/>
          <p:nvPr/>
        </p:nvSpPr>
        <p:spPr>
          <a:xfrm>
            <a:off x="1078989" y="2640269"/>
            <a:ext cx="502920" cy="320040"/>
          </a:xfrm>
          <a:prstGeom prst="rect">
            <a:avLst/>
          </a:prstGeom>
          <a:noFill/>
          <a:ln/>
        </p:spPr>
        <p:txBody>
          <a:bodyPr wrap="square" lIns="0" tIns="0" rIns="0" bIns="0" rtlCol="0" anchor="ctr"/>
          <a:lstStyle/>
          <a:p>
            <a:pPr marL="0" indent="0">
              <a:buNone/>
            </a:pPr>
            <a:r>
              <a:rPr lang="en-US" sz="1900" b="1" dirty="0">
                <a:solidFill>
                  <a:srgbClr val="515151"/>
                </a:solidFill>
              </a:rPr>
              <a:t>02</a:t>
            </a:r>
            <a:endParaRPr lang="en-US" sz="1900" dirty="0"/>
          </a:p>
        </p:txBody>
      </p:sp>
      <p:sp>
        <p:nvSpPr>
          <p:cNvPr id="8" name="Text 6"/>
          <p:cNvSpPr/>
          <p:nvPr/>
        </p:nvSpPr>
        <p:spPr>
          <a:xfrm>
            <a:off x="1755645" y="2603693"/>
            <a:ext cx="2834640" cy="384048"/>
          </a:xfrm>
          <a:prstGeom prst="rect">
            <a:avLst/>
          </a:prstGeom>
          <a:noFill/>
          <a:ln/>
        </p:spPr>
        <p:txBody>
          <a:bodyPr wrap="square" lIns="0" tIns="0" rIns="0" bIns="0" rtlCol="0" anchor="ctr">
            <a:normAutofit/>
          </a:bodyPr>
          <a:lstStyle/>
          <a:p>
            <a:pPr marL="0" indent="0">
              <a:buNone/>
            </a:pPr>
            <a:r>
              <a:rPr lang="en-US" sz="1500" b="1" dirty="0">
                <a:solidFill>
                  <a:srgbClr val="252525"/>
                </a:solidFill>
              </a:rPr>
              <a:t>ISO anchoring and venture pipeline</a:t>
            </a:r>
            <a:endParaRPr lang="en-US" sz="1500" dirty="0"/>
          </a:p>
        </p:txBody>
      </p:sp>
      <p:sp>
        <p:nvSpPr>
          <p:cNvPr id="9" name="Text 7"/>
          <p:cNvSpPr/>
          <p:nvPr/>
        </p:nvSpPr>
        <p:spPr>
          <a:xfrm>
            <a:off x="4800597" y="2585405"/>
            <a:ext cx="6537960" cy="502920"/>
          </a:xfrm>
          <a:prstGeom prst="rect">
            <a:avLst/>
          </a:prstGeom>
          <a:noFill/>
          <a:ln/>
        </p:spPr>
        <p:txBody>
          <a:bodyPr wrap="square" lIns="254" tIns="254" rIns="254" bIns="254" rtlCol="0" anchor="ctr">
            <a:normAutofit/>
          </a:bodyPr>
          <a:lstStyle/>
          <a:p>
            <a:pPr marL="0" indent="0">
              <a:buNone/>
            </a:pPr>
            <a:r>
              <a:rPr lang="en-US" sz="1150" dirty="0">
                <a:solidFill>
                  <a:srgbClr val="515151"/>
                </a:solidFill>
              </a:rPr>
              <a:t>Select quality anchor partners; conduct targeted sourcing, profiling, screening and shortlisting.</a:t>
            </a:r>
            <a:endParaRPr lang="en-US" sz="1150" dirty="0"/>
          </a:p>
        </p:txBody>
      </p:sp>
      <p:sp>
        <p:nvSpPr>
          <p:cNvPr id="10" name="Shape 8"/>
          <p:cNvSpPr/>
          <p:nvPr/>
        </p:nvSpPr>
        <p:spPr>
          <a:xfrm>
            <a:off x="1755645" y="3225485"/>
            <a:ext cx="9601200" cy="0"/>
          </a:xfrm>
          <a:prstGeom prst="line">
            <a:avLst/>
          </a:prstGeom>
          <a:noFill/>
          <a:ln w="12700">
            <a:solidFill>
              <a:srgbClr val="D9D4CA"/>
            </a:solidFill>
            <a:prstDash val="solid"/>
          </a:ln>
        </p:spPr>
        <p:txBody>
          <a:bodyPr/>
          <a:lstStyle/>
          <a:p>
            <a:endParaRPr lang="en-US"/>
          </a:p>
        </p:txBody>
      </p:sp>
      <p:sp>
        <p:nvSpPr>
          <p:cNvPr id="11" name="Text 9"/>
          <p:cNvSpPr/>
          <p:nvPr/>
        </p:nvSpPr>
        <p:spPr>
          <a:xfrm>
            <a:off x="1078989" y="3582101"/>
            <a:ext cx="502920" cy="320040"/>
          </a:xfrm>
          <a:prstGeom prst="rect">
            <a:avLst/>
          </a:prstGeom>
          <a:noFill/>
          <a:ln/>
        </p:spPr>
        <p:txBody>
          <a:bodyPr wrap="square" lIns="0" tIns="0" rIns="0" bIns="0" rtlCol="0" anchor="ctr"/>
          <a:lstStyle/>
          <a:p>
            <a:pPr marL="0" indent="0">
              <a:buNone/>
            </a:pPr>
            <a:r>
              <a:rPr lang="en-US" sz="1900" b="1" dirty="0">
                <a:solidFill>
                  <a:srgbClr val="515151"/>
                </a:solidFill>
              </a:rPr>
              <a:t>03</a:t>
            </a:r>
            <a:endParaRPr lang="en-US" sz="1900" dirty="0"/>
          </a:p>
        </p:txBody>
      </p:sp>
      <p:sp>
        <p:nvSpPr>
          <p:cNvPr id="12" name="Text 10"/>
          <p:cNvSpPr/>
          <p:nvPr/>
        </p:nvSpPr>
        <p:spPr>
          <a:xfrm>
            <a:off x="1755645" y="3545525"/>
            <a:ext cx="2834640" cy="384048"/>
          </a:xfrm>
          <a:prstGeom prst="rect">
            <a:avLst/>
          </a:prstGeom>
          <a:noFill/>
          <a:ln/>
        </p:spPr>
        <p:txBody>
          <a:bodyPr wrap="square" lIns="0" tIns="0" rIns="0" bIns="0" rtlCol="0" anchor="ctr">
            <a:normAutofit/>
          </a:bodyPr>
          <a:lstStyle/>
          <a:p>
            <a:pPr marL="0" indent="0">
              <a:buNone/>
            </a:pPr>
            <a:r>
              <a:rPr lang="en-US" sz="1500" b="1" dirty="0">
                <a:solidFill>
                  <a:srgbClr val="252525"/>
                </a:solidFill>
              </a:rPr>
              <a:t>Diagnostics and readiness</a:t>
            </a:r>
            <a:endParaRPr lang="en-US" sz="1500" dirty="0"/>
          </a:p>
        </p:txBody>
      </p:sp>
      <p:sp>
        <p:nvSpPr>
          <p:cNvPr id="13" name="Text 11"/>
          <p:cNvSpPr/>
          <p:nvPr/>
        </p:nvSpPr>
        <p:spPr>
          <a:xfrm>
            <a:off x="4800597" y="3527237"/>
            <a:ext cx="6537960" cy="502920"/>
          </a:xfrm>
          <a:prstGeom prst="rect">
            <a:avLst/>
          </a:prstGeom>
          <a:noFill/>
          <a:ln/>
        </p:spPr>
        <p:txBody>
          <a:bodyPr wrap="square" lIns="254" tIns="254" rIns="254" bIns="254" rtlCol="0" anchor="ctr">
            <a:normAutofit/>
          </a:bodyPr>
          <a:lstStyle/>
          <a:p>
            <a:pPr marL="0" indent="0">
              <a:buNone/>
            </a:pPr>
            <a:r>
              <a:rPr lang="en-US" sz="1150" dirty="0">
                <a:solidFill>
                  <a:srgbClr val="515151"/>
                </a:solidFill>
              </a:rPr>
              <a:t>Assess market, investment, partnership, operational and mobility readiness; deliver focused preparation.</a:t>
            </a:r>
            <a:endParaRPr lang="en-US" sz="1150" dirty="0"/>
          </a:p>
        </p:txBody>
      </p:sp>
      <p:sp>
        <p:nvSpPr>
          <p:cNvPr id="14" name="Shape 12"/>
          <p:cNvSpPr/>
          <p:nvPr/>
        </p:nvSpPr>
        <p:spPr>
          <a:xfrm>
            <a:off x="1755645" y="4167317"/>
            <a:ext cx="9601200" cy="0"/>
          </a:xfrm>
          <a:prstGeom prst="line">
            <a:avLst/>
          </a:prstGeom>
          <a:noFill/>
          <a:ln w="12700">
            <a:solidFill>
              <a:srgbClr val="D9D4CA"/>
            </a:solidFill>
            <a:prstDash val="solid"/>
          </a:ln>
        </p:spPr>
        <p:txBody>
          <a:bodyPr/>
          <a:lstStyle/>
          <a:p>
            <a:endParaRPr lang="en-US"/>
          </a:p>
        </p:txBody>
      </p:sp>
      <p:sp>
        <p:nvSpPr>
          <p:cNvPr id="15" name="Text 13"/>
          <p:cNvSpPr/>
          <p:nvPr/>
        </p:nvSpPr>
        <p:spPr>
          <a:xfrm>
            <a:off x="1078989" y="4523933"/>
            <a:ext cx="502920" cy="320040"/>
          </a:xfrm>
          <a:prstGeom prst="rect">
            <a:avLst/>
          </a:prstGeom>
          <a:noFill/>
          <a:ln/>
        </p:spPr>
        <p:txBody>
          <a:bodyPr wrap="square" lIns="0" tIns="0" rIns="0" bIns="0" rtlCol="0" anchor="ctr"/>
          <a:lstStyle/>
          <a:p>
            <a:pPr marL="0" indent="0">
              <a:buNone/>
            </a:pPr>
            <a:r>
              <a:rPr lang="en-US" sz="1900" b="1" dirty="0">
                <a:solidFill>
                  <a:srgbClr val="515151"/>
                </a:solidFill>
              </a:rPr>
              <a:t>04</a:t>
            </a:r>
            <a:endParaRPr lang="en-US" sz="1900" dirty="0"/>
          </a:p>
        </p:txBody>
      </p:sp>
      <p:sp>
        <p:nvSpPr>
          <p:cNvPr id="16" name="Text 14"/>
          <p:cNvSpPr/>
          <p:nvPr/>
        </p:nvSpPr>
        <p:spPr>
          <a:xfrm>
            <a:off x="1755645" y="4487357"/>
            <a:ext cx="2834640" cy="384048"/>
          </a:xfrm>
          <a:prstGeom prst="rect">
            <a:avLst/>
          </a:prstGeom>
          <a:noFill/>
          <a:ln/>
        </p:spPr>
        <p:txBody>
          <a:bodyPr wrap="square" lIns="0" tIns="0" rIns="0" bIns="0" rtlCol="0" anchor="ctr">
            <a:normAutofit/>
          </a:bodyPr>
          <a:lstStyle/>
          <a:p>
            <a:pPr marL="0" indent="0">
              <a:buNone/>
            </a:pPr>
            <a:r>
              <a:rPr lang="en-US" sz="1500" b="1" dirty="0">
                <a:solidFill>
                  <a:srgbClr val="252525"/>
                </a:solidFill>
              </a:rPr>
              <a:t>Matchmaking and exchange</a:t>
            </a:r>
            <a:endParaRPr lang="en-US" sz="1500" dirty="0"/>
          </a:p>
        </p:txBody>
      </p:sp>
      <p:sp>
        <p:nvSpPr>
          <p:cNvPr id="17" name="Text 15"/>
          <p:cNvSpPr/>
          <p:nvPr/>
        </p:nvSpPr>
        <p:spPr>
          <a:xfrm>
            <a:off x="4800597" y="4469069"/>
            <a:ext cx="6537960" cy="502920"/>
          </a:xfrm>
          <a:prstGeom prst="rect">
            <a:avLst/>
          </a:prstGeom>
          <a:noFill/>
          <a:ln/>
        </p:spPr>
        <p:txBody>
          <a:bodyPr wrap="square" lIns="254" tIns="254" rIns="254" bIns="254" rtlCol="0" anchor="ctr">
            <a:normAutofit/>
          </a:bodyPr>
          <a:lstStyle/>
          <a:p>
            <a:pPr marL="0" indent="0">
              <a:buNone/>
            </a:pPr>
            <a:r>
              <a:rPr lang="en-US" sz="1150" dirty="0">
                <a:solidFill>
                  <a:srgbClr val="515151"/>
                </a:solidFill>
              </a:rPr>
              <a:t>Develop match rationales, facilitate high-value meetings and implement justified mobility or exchange activities.</a:t>
            </a:r>
            <a:endParaRPr lang="en-US" sz="1150" dirty="0"/>
          </a:p>
        </p:txBody>
      </p:sp>
      <p:sp>
        <p:nvSpPr>
          <p:cNvPr id="18" name="Shape 16"/>
          <p:cNvSpPr/>
          <p:nvPr/>
        </p:nvSpPr>
        <p:spPr>
          <a:xfrm>
            <a:off x="1755645" y="5109149"/>
            <a:ext cx="9601200" cy="0"/>
          </a:xfrm>
          <a:prstGeom prst="line">
            <a:avLst/>
          </a:prstGeom>
          <a:noFill/>
          <a:ln w="12700">
            <a:solidFill>
              <a:srgbClr val="D9D4CA"/>
            </a:solidFill>
            <a:prstDash val="solid"/>
          </a:ln>
        </p:spPr>
        <p:txBody>
          <a:bodyPr/>
          <a:lstStyle/>
          <a:p>
            <a:endParaRPr lang="en-US"/>
          </a:p>
        </p:txBody>
      </p:sp>
      <p:sp>
        <p:nvSpPr>
          <p:cNvPr id="19" name="Text 17"/>
          <p:cNvSpPr/>
          <p:nvPr/>
        </p:nvSpPr>
        <p:spPr>
          <a:xfrm>
            <a:off x="1078989" y="5465765"/>
            <a:ext cx="502920" cy="320040"/>
          </a:xfrm>
          <a:prstGeom prst="rect">
            <a:avLst/>
          </a:prstGeom>
          <a:noFill/>
          <a:ln/>
        </p:spPr>
        <p:txBody>
          <a:bodyPr wrap="square" lIns="0" tIns="0" rIns="0" bIns="0" rtlCol="0" anchor="ctr"/>
          <a:lstStyle/>
          <a:p>
            <a:pPr marL="0" indent="0">
              <a:buNone/>
            </a:pPr>
            <a:r>
              <a:rPr lang="en-US" sz="1900" b="1" dirty="0">
                <a:solidFill>
                  <a:srgbClr val="E32726"/>
                </a:solidFill>
              </a:rPr>
              <a:t>05</a:t>
            </a:r>
            <a:endParaRPr lang="en-US" sz="1900" dirty="0"/>
          </a:p>
        </p:txBody>
      </p:sp>
      <p:sp>
        <p:nvSpPr>
          <p:cNvPr id="20" name="Text 18"/>
          <p:cNvSpPr/>
          <p:nvPr/>
        </p:nvSpPr>
        <p:spPr>
          <a:xfrm>
            <a:off x="1755645" y="5429189"/>
            <a:ext cx="2834640" cy="384048"/>
          </a:xfrm>
          <a:prstGeom prst="rect">
            <a:avLst/>
          </a:prstGeom>
          <a:noFill/>
          <a:ln/>
        </p:spPr>
        <p:txBody>
          <a:bodyPr wrap="square" lIns="0" tIns="0" rIns="0" bIns="0" rtlCol="0" anchor="ctr">
            <a:normAutofit/>
          </a:bodyPr>
          <a:lstStyle/>
          <a:p>
            <a:pPr marL="0" indent="0">
              <a:buNone/>
            </a:pPr>
            <a:r>
              <a:rPr lang="en-US" sz="1500" b="1" dirty="0">
                <a:solidFill>
                  <a:srgbClr val="252525"/>
                </a:solidFill>
              </a:rPr>
              <a:t>Follow-up and knowledge transfer</a:t>
            </a:r>
            <a:endParaRPr lang="en-US" sz="1500" dirty="0"/>
          </a:p>
        </p:txBody>
      </p:sp>
      <p:sp>
        <p:nvSpPr>
          <p:cNvPr id="21" name="Text 19"/>
          <p:cNvSpPr/>
          <p:nvPr/>
        </p:nvSpPr>
        <p:spPr>
          <a:xfrm>
            <a:off x="4800597" y="5410901"/>
            <a:ext cx="6537960" cy="502920"/>
          </a:xfrm>
          <a:prstGeom prst="rect">
            <a:avLst/>
          </a:prstGeom>
          <a:noFill/>
          <a:ln/>
        </p:spPr>
        <p:txBody>
          <a:bodyPr wrap="square" lIns="254" tIns="254" rIns="254" bIns="254" rtlCol="0" anchor="ctr">
            <a:normAutofit/>
          </a:bodyPr>
          <a:lstStyle/>
          <a:p>
            <a:pPr marL="0" indent="0">
              <a:buNone/>
            </a:pPr>
            <a:r>
              <a:rPr lang="en-US" sz="1150" dirty="0">
                <a:solidFill>
                  <a:srgbClr val="515151"/>
                </a:solidFill>
              </a:rPr>
              <a:t>Incubate partnerships, track early outcomes, capture learning and hand over editable tools and datasets.</a:t>
            </a:r>
            <a:endParaRPr lang="en-US" sz="1150" dirty="0"/>
          </a:p>
        </p:txBody>
      </p:sp>
      <p:sp>
        <p:nvSpPr>
          <p:cNvPr id="22" name="Shape 20"/>
          <p:cNvSpPr/>
          <p:nvPr/>
        </p:nvSpPr>
        <p:spPr>
          <a:xfrm>
            <a:off x="1755645" y="6050981"/>
            <a:ext cx="9601200" cy="0"/>
          </a:xfrm>
          <a:prstGeom prst="line">
            <a:avLst/>
          </a:prstGeom>
          <a:noFill/>
          <a:ln w="12700">
            <a:solidFill>
              <a:srgbClr val="D9D4CA"/>
            </a:solidFill>
            <a:prstDash val="solid"/>
          </a:ln>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1825281" y="781223"/>
            <a:ext cx="9464040" cy="438912"/>
          </a:xfrm>
          <a:prstGeom prst="rect">
            <a:avLst/>
          </a:prstGeom>
          <a:noFill/>
          <a:ln/>
        </p:spPr>
        <p:txBody>
          <a:bodyPr wrap="square" lIns="0" tIns="0" rIns="0" bIns="0" rtlCol="0" anchor="ctr">
            <a:normAutofit/>
          </a:bodyPr>
          <a:lstStyle/>
          <a:p>
            <a:pPr marL="0" indent="0">
              <a:buNone/>
            </a:pPr>
            <a:r>
              <a:rPr lang="en-US" sz="2500" b="1" dirty="0">
                <a:solidFill>
                  <a:srgbClr val="252525"/>
                </a:solidFill>
                <a:latin typeface="Calibri Light" pitchFamily="34" charset="0"/>
                <a:ea typeface="Calibri Light" pitchFamily="34" charset="-122"/>
                <a:cs typeface="Calibri Light" pitchFamily="34" charset="-120"/>
              </a:rPr>
              <a:t>What the methodology must demonstrate</a:t>
            </a:r>
            <a:endParaRPr lang="en-US" sz="2500" dirty="0"/>
          </a:p>
        </p:txBody>
      </p:sp>
      <p:sp>
        <p:nvSpPr>
          <p:cNvPr id="3" name="Shape 1"/>
          <p:cNvSpPr/>
          <p:nvPr/>
        </p:nvSpPr>
        <p:spPr>
          <a:xfrm>
            <a:off x="883449" y="1713911"/>
            <a:ext cx="3401568" cy="1828800"/>
          </a:xfrm>
          <a:prstGeom prst="roundRect">
            <a:avLst>
              <a:gd name="adj" fmla="val 2500"/>
            </a:avLst>
          </a:prstGeom>
          <a:solidFill>
            <a:srgbClr val="FFFFFF"/>
          </a:solidFill>
          <a:ln w="12700">
            <a:solidFill>
              <a:srgbClr val="DDD8CF"/>
            </a:solidFill>
            <a:prstDash val="solid"/>
          </a:ln>
        </p:spPr>
        <p:txBody>
          <a:bodyPr/>
          <a:lstStyle/>
          <a:p>
            <a:endParaRPr lang="en-US"/>
          </a:p>
        </p:txBody>
      </p:sp>
      <p:sp>
        <p:nvSpPr>
          <p:cNvPr id="4" name="Shape 2"/>
          <p:cNvSpPr/>
          <p:nvPr/>
        </p:nvSpPr>
        <p:spPr>
          <a:xfrm>
            <a:off x="883449" y="1713911"/>
            <a:ext cx="73152" cy="1828800"/>
          </a:xfrm>
          <a:prstGeom prst="rect">
            <a:avLst/>
          </a:prstGeom>
          <a:solidFill>
            <a:srgbClr val="F5C400"/>
          </a:solidFill>
          <a:ln w="12700">
            <a:solidFill>
              <a:srgbClr val="F5C400"/>
            </a:solidFill>
            <a:prstDash val="solid"/>
          </a:ln>
        </p:spPr>
        <p:txBody>
          <a:bodyPr/>
          <a:lstStyle/>
          <a:p>
            <a:endParaRPr lang="en-US"/>
          </a:p>
        </p:txBody>
      </p:sp>
      <p:sp>
        <p:nvSpPr>
          <p:cNvPr id="5" name="Text 3"/>
          <p:cNvSpPr/>
          <p:nvPr/>
        </p:nvSpPr>
        <p:spPr>
          <a:xfrm>
            <a:off x="1130337" y="1896791"/>
            <a:ext cx="2990088" cy="292608"/>
          </a:xfrm>
          <a:prstGeom prst="rect">
            <a:avLst/>
          </a:prstGeom>
          <a:noFill/>
          <a:ln/>
        </p:spPr>
        <p:txBody>
          <a:bodyPr wrap="square" lIns="0" tIns="0" rIns="0" bIns="0" rtlCol="0" anchor="ctr">
            <a:normAutofit/>
          </a:bodyPr>
          <a:lstStyle/>
          <a:p>
            <a:pPr marL="0" indent="0">
              <a:buNone/>
            </a:pPr>
            <a:r>
              <a:rPr lang="en-US" sz="1500" b="1" dirty="0">
                <a:solidFill>
                  <a:srgbClr val="252525"/>
                </a:solidFill>
              </a:rPr>
              <a:t>Focused sourcing</a:t>
            </a:r>
            <a:endParaRPr lang="en-US" sz="1500" dirty="0"/>
          </a:p>
        </p:txBody>
      </p:sp>
      <p:sp>
        <p:nvSpPr>
          <p:cNvPr id="6" name="Text 4"/>
          <p:cNvSpPr/>
          <p:nvPr/>
        </p:nvSpPr>
        <p:spPr>
          <a:xfrm>
            <a:off x="1130337" y="2299127"/>
            <a:ext cx="2990088" cy="1069848"/>
          </a:xfrm>
          <a:prstGeom prst="rect">
            <a:avLst/>
          </a:prstGeom>
          <a:noFill/>
          <a:ln/>
        </p:spPr>
        <p:txBody>
          <a:bodyPr wrap="square" lIns="0" tIns="0" rIns="0" bIns="0" rtlCol="0" anchor="t">
            <a:normAutofit/>
          </a:bodyPr>
          <a:lstStyle/>
          <a:p>
            <a:pPr marL="0" indent="0">
              <a:buNone/>
            </a:pPr>
            <a:r>
              <a:rPr lang="en-US" sz="1150" dirty="0">
                <a:solidFill>
                  <a:srgbClr val="515151"/>
                </a:solidFill>
              </a:rPr>
              <a:t>Use selected ISO anchors, partner referrals and curated ecosystem networks. The tender explicitly favours targeted sourcing over broad open mobilisation.</a:t>
            </a:r>
            <a:endParaRPr lang="en-US" sz="1150" dirty="0"/>
          </a:p>
        </p:txBody>
      </p:sp>
      <p:sp>
        <p:nvSpPr>
          <p:cNvPr id="7" name="Shape 5"/>
          <p:cNvSpPr/>
          <p:nvPr/>
        </p:nvSpPr>
        <p:spPr>
          <a:xfrm>
            <a:off x="4477041" y="1713911"/>
            <a:ext cx="3401568" cy="1828800"/>
          </a:xfrm>
          <a:prstGeom prst="roundRect">
            <a:avLst>
              <a:gd name="adj" fmla="val 2500"/>
            </a:avLst>
          </a:prstGeom>
          <a:solidFill>
            <a:srgbClr val="FFFFFF"/>
          </a:solidFill>
          <a:ln w="12700">
            <a:solidFill>
              <a:srgbClr val="DDD8CF"/>
            </a:solidFill>
            <a:prstDash val="solid"/>
          </a:ln>
        </p:spPr>
        <p:txBody>
          <a:bodyPr/>
          <a:lstStyle/>
          <a:p>
            <a:endParaRPr lang="en-US"/>
          </a:p>
        </p:txBody>
      </p:sp>
      <p:sp>
        <p:nvSpPr>
          <p:cNvPr id="8" name="Shape 6"/>
          <p:cNvSpPr/>
          <p:nvPr/>
        </p:nvSpPr>
        <p:spPr>
          <a:xfrm>
            <a:off x="4477041" y="1713911"/>
            <a:ext cx="73152" cy="1828800"/>
          </a:xfrm>
          <a:prstGeom prst="rect">
            <a:avLst/>
          </a:prstGeom>
          <a:solidFill>
            <a:srgbClr val="E32726"/>
          </a:solidFill>
          <a:ln w="12700">
            <a:solidFill>
              <a:srgbClr val="E32726"/>
            </a:solidFill>
            <a:prstDash val="solid"/>
          </a:ln>
        </p:spPr>
        <p:txBody>
          <a:bodyPr/>
          <a:lstStyle/>
          <a:p>
            <a:endParaRPr lang="en-US"/>
          </a:p>
        </p:txBody>
      </p:sp>
      <p:sp>
        <p:nvSpPr>
          <p:cNvPr id="9" name="Text 7"/>
          <p:cNvSpPr/>
          <p:nvPr/>
        </p:nvSpPr>
        <p:spPr>
          <a:xfrm>
            <a:off x="4723929" y="1896791"/>
            <a:ext cx="2990088" cy="292608"/>
          </a:xfrm>
          <a:prstGeom prst="rect">
            <a:avLst/>
          </a:prstGeom>
          <a:noFill/>
          <a:ln/>
        </p:spPr>
        <p:txBody>
          <a:bodyPr wrap="square" lIns="0" tIns="0" rIns="0" bIns="0" rtlCol="0" anchor="ctr">
            <a:normAutofit/>
          </a:bodyPr>
          <a:lstStyle/>
          <a:p>
            <a:pPr marL="0" indent="0">
              <a:buNone/>
            </a:pPr>
            <a:r>
              <a:rPr lang="en-US" sz="1500" b="1" dirty="0">
                <a:solidFill>
                  <a:srgbClr val="252525"/>
                </a:solidFill>
              </a:rPr>
              <a:t>Evidence-based preparation</a:t>
            </a:r>
            <a:endParaRPr lang="en-US" sz="1500" dirty="0"/>
          </a:p>
        </p:txBody>
      </p:sp>
      <p:sp>
        <p:nvSpPr>
          <p:cNvPr id="10" name="Text 8"/>
          <p:cNvSpPr/>
          <p:nvPr/>
        </p:nvSpPr>
        <p:spPr>
          <a:xfrm>
            <a:off x="4723929" y="2299127"/>
            <a:ext cx="2990088" cy="1069848"/>
          </a:xfrm>
          <a:prstGeom prst="rect">
            <a:avLst/>
          </a:prstGeom>
          <a:noFill/>
          <a:ln/>
        </p:spPr>
        <p:txBody>
          <a:bodyPr wrap="square" lIns="0" tIns="0" rIns="0" bIns="0" rtlCol="0" anchor="t">
            <a:normAutofit/>
          </a:bodyPr>
          <a:lstStyle/>
          <a:p>
            <a:pPr marL="0" indent="0">
              <a:buNone/>
            </a:pPr>
            <a:r>
              <a:rPr lang="en-US" sz="1150" dirty="0">
                <a:solidFill>
                  <a:srgbClr val="515151"/>
                </a:solidFill>
              </a:rPr>
              <a:t>Profile ventures in depth, test multiple dimensions of readiness and turn gaps into tailored action plans and practical support.</a:t>
            </a:r>
            <a:endParaRPr lang="en-US" sz="1150" dirty="0"/>
          </a:p>
        </p:txBody>
      </p:sp>
      <p:sp>
        <p:nvSpPr>
          <p:cNvPr id="11" name="Shape 9"/>
          <p:cNvSpPr/>
          <p:nvPr/>
        </p:nvSpPr>
        <p:spPr>
          <a:xfrm>
            <a:off x="8070633" y="1713911"/>
            <a:ext cx="3401568" cy="1828800"/>
          </a:xfrm>
          <a:prstGeom prst="roundRect">
            <a:avLst>
              <a:gd name="adj" fmla="val 2500"/>
            </a:avLst>
          </a:prstGeom>
          <a:solidFill>
            <a:srgbClr val="FFFFFF"/>
          </a:solidFill>
          <a:ln w="12700">
            <a:solidFill>
              <a:srgbClr val="DDD8CF"/>
            </a:solidFill>
            <a:prstDash val="solid"/>
          </a:ln>
        </p:spPr>
        <p:txBody>
          <a:bodyPr/>
          <a:lstStyle/>
          <a:p>
            <a:endParaRPr lang="en-US"/>
          </a:p>
        </p:txBody>
      </p:sp>
      <p:sp>
        <p:nvSpPr>
          <p:cNvPr id="12" name="Shape 10"/>
          <p:cNvSpPr/>
          <p:nvPr/>
        </p:nvSpPr>
        <p:spPr>
          <a:xfrm>
            <a:off x="8070633" y="1713911"/>
            <a:ext cx="73152" cy="1828800"/>
          </a:xfrm>
          <a:prstGeom prst="rect">
            <a:avLst/>
          </a:prstGeom>
          <a:solidFill>
            <a:srgbClr val="515151"/>
          </a:solidFill>
          <a:ln w="12700">
            <a:solidFill>
              <a:srgbClr val="515151"/>
            </a:solidFill>
            <a:prstDash val="solid"/>
          </a:ln>
        </p:spPr>
        <p:txBody>
          <a:bodyPr/>
          <a:lstStyle/>
          <a:p>
            <a:endParaRPr lang="en-US"/>
          </a:p>
        </p:txBody>
      </p:sp>
      <p:sp>
        <p:nvSpPr>
          <p:cNvPr id="13" name="Text 11"/>
          <p:cNvSpPr/>
          <p:nvPr/>
        </p:nvSpPr>
        <p:spPr>
          <a:xfrm>
            <a:off x="8317521" y="1896791"/>
            <a:ext cx="2990088" cy="292608"/>
          </a:xfrm>
          <a:prstGeom prst="rect">
            <a:avLst/>
          </a:prstGeom>
          <a:noFill/>
          <a:ln/>
        </p:spPr>
        <p:txBody>
          <a:bodyPr wrap="square" lIns="0" tIns="0" rIns="0" bIns="0" rtlCol="0" anchor="ctr">
            <a:normAutofit/>
          </a:bodyPr>
          <a:lstStyle/>
          <a:p>
            <a:pPr marL="0" indent="0">
              <a:buNone/>
            </a:pPr>
            <a:r>
              <a:rPr lang="en-US" sz="1500" b="1" dirty="0">
                <a:solidFill>
                  <a:srgbClr val="252525"/>
                </a:solidFill>
              </a:rPr>
              <a:t>Match quality</a:t>
            </a:r>
            <a:endParaRPr lang="en-US" sz="1500" dirty="0"/>
          </a:p>
        </p:txBody>
      </p:sp>
      <p:sp>
        <p:nvSpPr>
          <p:cNvPr id="14" name="Text 12"/>
          <p:cNvSpPr/>
          <p:nvPr/>
        </p:nvSpPr>
        <p:spPr>
          <a:xfrm>
            <a:off x="8317521" y="2299127"/>
            <a:ext cx="2990088" cy="1069848"/>
          </a:xfrm>
          <a:prstGeom prst="rect">
            <a:avLst/>
          </a:prstGeom>
          <a:noFill/>
          <a:ln/>
        </p:spPr>
        <p:txBody>
          <a:bodyPr wrap="square" lIns="0" tIns="0" rIns="0" bIns="0" rtlCol="0" anchor="t">
            <a:normAutofit/>
          </a:bodyPr>
          <a:lstStyle/>
          <a:p>
            <a:pPr marL="0" indent="0">
              <a:buNone/>
            </a:pPr>
            <a:r>
              <a:rPr lang="en-US" sz="1150" dirty="0">
                <a:solidFill>
                  <a:srgbClr val="515151"/>
                </a:solidFill>
              </a:rPr>
              <a:t>Explain the rationale for each proposed introduction and connect it to sector fit, geography, stage, partner mandate and realistic follow-up potential.</a:t>
            </a:r>
            <a:endParaRPr lang="en-US" sz="1150" dirty="0"/>
          </a:p>
        </p:txBody>
      </p:sp>
      <p:sp>
        <p:nvSpPr>
          <p:cNvPr id="15" name="Shape 13"/>
          <p:cNvSpPr/>
          <p:nvPr/>
        </p:nvSpPr>
        <p:spPr>
          <a:xfrm>
            <a:off x="883449" y="3835319"/>
            <a:ext cx="3401568" cy="1828800"/>
          </a:xfrm>
          <a:prstGeom prst="roundRect">
            <a:avLst>
              <a:gd name="adj" fmla="val 2500"/>
            </a:avLst>
          </a:prstGeom>
          <a:solidFill>
            <a:srgbClr val="FFFFFF"/>
          </a:solidFill>
          <a:ln w="12700">
            <a:solidFill>
              <a:srgbClr val="DDD8CF"/>
            </a:solidFill>
            <a:prstDash val="solid"/>
          </a:ln>
        </p:spPr>
        <p:txBody>
          <a:bodyPr/>
          <a:lstStyle/>
          <a:p>
            <a:endParaRPr lang="en-US"/>
          </a:p>
        </p:txBody>
      </p:sp>
      <p:sp>
        <p:nvSpPr>
          <p:cNvPr id="16" name="Shape 14"/>
          <p:cNvSpPr/>
          <p:nvPr/>
        </p:nvSpPr>
        <p:spPr>
          <a:xfrm>
            <a:off x="883449" y="3835319"/>
            <a:ext cx="73152" cy="1828800"/>
          </a:xfrm>
          <a:prstGeom prst="rect">
            <a:avLst/>
          </a:prstGeom>
          <a:solidFill>
            <a:srgbClr val="246B9A"/>
          </a:solidFill>
          <a:ln w="12700">
            <a:solidFill>
              <a:srgbClr val="246B9A"/>
            </a:solidFill>
            <a:prstDash val="solid"/>
          </a:ln>
        </p:spPr>
        <p:txBody>
          <a:bodyPr/>
          <a:lstStyle/>
          <a:p>
            <a:endParaRPr lang="en-US"/>
          </a:p>
        </p:txBody>
      </p:sp>
      <p:sp>
        <p:nvSpPr>
          <p:cNvPr id="17" name="Text 15"/>
          <p:cNvSpPr/>
          <p:nvPr/>
        </p:nvSpPr>
        <p:spPr>
          <a:xfrm>
            <a:off x="1130337" y="4018199"/>
            <a:ext cx="2990088" cy="292608"/>
          </a:xfrm>
          <a:prstGeom prst="rect">
            <a:avLst/>
          </a:prstGeom>
          <a:noFill/>
          <a:ln/>
        </p:spPr>
        <p:txBody>
          <a:bodyPr wrap="square" lIns="0" tIns="0" rIns="0" bIns="0" rtlCol="0" anchor="ctr">
            <a:normAutofit/>
          </a:bodyPr>
          <a:lstStyle/>
          <a:p>
            <a:pPr marL="0" indent="0">
              <a:buNone/>
            </a:pPr>
            <a:r>
              <a:rPr lang="en-US" sz="1500" b="1" dirty="0">
                <a:solidFill>
                  <a:srgbClr val="252525"/>
                </a:solidFill>
              </a:rPr>
              <a:t>Justified mobility</a:t>
            </a:r>
            <a:endParaRPr lang="en-US" sz="1500" dirty="0"/>
          </a:p>
        </p:txBody>
      </p:sp>
      <p:sp>
        <p:nvSpPr>
          <p:cNvPr id="18" name="Text 16"/>
          <p:cNvSpPr/>
          <p:nvPr/>
        </p:nvSpPr>
        <p:spPr>
          <a:xfrm>
            <a:off x="1130337" y="4420535"/>
            <a:ext cx="2990088" cy="1069848"/>
          </a:xfrm>
          <a:prstGeom prst="rect">
            <a:avLst/>
          </a:prstGeom>
          <a:noFill/>
          <a:ln/>
        </p:spPr>
        <p:txBody>
          <a:bodyPr wrap="square" lIns="0" tIns="0" rIns="0" bIns="0" rtlCol="0" anchor="t">
            <a:normAutofit/>
          </a:bodyPr>
          <a:lstStyle/>
          <a:p>
            <a:pPr marL="0" indent="0">
              <a:buNone/>
            </a:pPr>
            <a:r>
              <a:rPr lang="en-US" sz="1150" dirty="0">
                <a:solidFill>
                  <a:srgbClr val="515151"/>
                </a:solidFill>
              </a:rPr>
              <a:t>Link each exchange to a clear purpose, selected hosts, an agenda, safeguards, logistics and measurable next steps.</a:t>
            </a:r>
            <a:endParaRPr lang="en-US" sz="1150" dirty="0"/>
          </a:p>
        </p:txBody>
      </p:sp>
      <p:sp>
        <p:nvSpPr>
          <p:cNvPr id="19" name="Shape 17"/>
          <p:cNvSpPr/>
          <p:nvPr/>
        </p:nvSpPr>
        <p:spPr>
          <a:xfrm>
            <a:off x="4477041" y="3835319"/>
            <a:ext cx="3401568" cy="1828800"/>
          </a:xfrm>
          <a:prstGeom prst="roundRect">
            <a:avLst>
              <a:gd name="adj" fmla="val 2500"/>
            </a:avLst>
          </a:prstGeom>
          <a:solidFill>
            <a:srgbClr val="FFFFFF"/>
          </a:solidFill>
          <a:ln w="12700">
            <a:solidFill>
              <a:srgbClr val="DDD8CF"/>
            </a:solidFill>
            <a:prstDash val="solid"/>
          </a:ln>
        </p:spPr>
        <p:txBody>
          <a:bodyPr/>
          <a:lstStyle/>
          <a:p>
            <a:endParaRPr lang="en-US"/>
          </a:p>
        </p:txBody>
      </p:sp>
      <p:sp>
        <p:nvSpPr>
          <p:cNvPr id="20" name="Shape 18"/>
          <p:cNvSpPr/>
          <p:nvPr/>
        </p:nvSpPr>
        <p:spPr>
          <a:xfrm>
            <a:off x="4477041" y="3835319"/>
            <a:ext cx="73152" cy="1828800"/>
          </a:xfrm>
          <a:prstGeom prst="rect">
            <a:avLst/>
          </a:prstGeom>
          <a:solidFill>
            <a:srgbClr val="198754"/>
          </a:solidFill>
          <a:ln w="12700">
            <a:solidFill>
              <a:srgbClr val="198754"/>
            </a:solidFill>
            <a:prstDash val="solid"/>
          </a:ln>
        </p:spPr>
        <p:txBody>
          <a:bodyPr/>
          <a:lstStyle/>
          <a:p>
            <a:endParaRPr lang="en-US"/>
          </a:p>
        </p:txBody>
      </p:sp>
      <p:sp>
        <p:nvSpPr>
          <p:cNvPr id="21" name="Text 19"/>
          <p:cNvSpPr/>
          <p:nvPr/>
        </p:nvSpPr>
        <p:spPr>
          <a:xfrm>
            <a:off x="4723929" y="4018199"/>
            <a:ext cx="2990088" cy="292608"/>
          </a:xfrm>
          <a:prstGeom prst="rect">
            <a:avLst/>
          </a:prstGeom>
          <a:noFill/>
          <a:ln/>
        </p:spPr>
        <p:txBody>
          <a:bodyPr wrap="square" lIns="0" tIns="0" rIns="0" bIns="0" rtlCol="0" anchor="ctr">
            <a:normAutofit/>
          </a:bodyPr>
          <a:lstStyle/>
          <a:p>
            <a:pPr marL="0" indent="0">
              <a:buNone/>
            </a:pPr>
            <a:r>
              <a:rPr lang="en-US" sz="1500" b="1" dirty="0">
                <a:solidFill>
                  <a:srgbClr val="252525"/>
                </a:solidFill>
              </a:rPr>
              <a:t>Country adaptation</a:t>
            </a:r>
            <a:endParaRPr lang="en-US" sz="1500" dirty="0"/>
          </a:p>
        </p:txBody>
      </p:sp>
      <p:sp>
        <p:nvSpPr>
          <p:cNvPr id="22" name="Text 20"/>
          <p:cNvSpPr/>
          <p:nvPr/>
        </p:nvSpPr>
        <p:spPr>
          <a:xfrm>
            <a:off x="4723929" y="4420535"/>
            <a:ext cx="2990088" cy="1069848"/>
          </a:xfrm>
          <a:prstGeom prst="rect">
            <a:avLst/>
          </a:prstGeom>
          <a:noFill/>
          <a:ln/>
        </p:spPr>
        <p:txBody>
          <a:bodyPr wrap="square" lIns="0" tIns="0" rIns="0" bIns="0" rtlCol="0" anchor="t">
            <a:normAutofit/>
          </a:bodyPr>
          <a:lstStyle/>
          <a:p>
            <a:pPr marL="0" indent="0">
              <a:buNone/>
            </a:pPr>
            <a:r>
              <a:rPr lang="en-US" sz="1150" dirty="0">
                <a:solidFill>
                  <a:srgbClr val="515151"/>
                </a:solidFill>
              </a:rPr>
              <a:t>Account for English, French and Swahili, as well as local travel, connectivity, inclusion and operating realities.</a:t>
            </a:r>
            <a:endParaRPr lang="en-US" sz="1150" dirty="0"/>
          </a:p>
        </p:txBody>
      </p:sp>
      <p:sp>
        <p:nvSpPr>
          <p:cNvPr id="23" name="Shape 21"/>
          <p:cNvSpPr/>
          <p:nvPr/>
        </p:nvSpPr>
        <p:spPr>
          <a:xfrm>
            <a:off x="8070633" y="3835319"/>
            <a:ext cx="3401568" cy="1828800"/>
          </a:xfrm>
          <a:prstGeom prst="roundRect">
            <a:avLst>
              <a:gd name="adj" fmla="val 2500"/>
            </a:avLst>
          </a:prstGeom>
          <a:solidFill>
            <a:srgbClr val="FFFFFF"/>
          </a:solidFill>
          <a:ln w="12700">
            <a:solidFill>
              <a:srgbClr val="DDD8CF"/>
            </a:solidFill>
            <a:prstDash val="solid"/>
          </a:ln>
        </p:spPr>
        <p:txBody>
          <a:bodyPr/>
          <a:lstStyle/>
          <a:p>
            <a:endParaRPr lang="en-US"/>
          </a:p>
        </p:txBody>
      </p:sp>
      <p:sp>
        <p:nvSpPr>
          <p:cNvPr id="24" name="Shape 22"/>
          <p:cNvSpPr/>
          <p:nvPr/>
        </p:nvSpPr>
        <p:spPr>
          <a:xfrm>
            <a:off x="8070633" y="3835319"/>
            <a:ext cx="73152" cy="1828800"/>
          </a:xfrm>
          <a:prstGeom prst="rect">
            <a:avLst/>
          </a:prstGeom>
          <a:solidFill>
            <a:srgbClr val="F5C400"/>
          </a:solidFill>
          <a:ln w="12700">
            <a:solidFill>
              <a:srgbClr val="F5C400"/>
            </a:solidFill>
            <a:prstDash val="solid"/>
          </a:ln>
        </p:spPr>
        <p:txBody>
          <a:bodyPr/>
          <a:lstStyle/>
          <a:p>
            <a:endParaRPr lang="en-US"/>
          </a:p>
        </p:txBody>
      </p:sp>
      <p:sp>
        <p:nvSpPr>
          <p:cNvPr id="25" name="Text 23"/>
          <p:cNvSpPr/>
          <p:nvPr/>
        </p:nvSpPr>
        <p:spPr>
          <a:xfrm>
            <a:off x="8317521" y="4018199"/>
            <a:ext cx="2990088" cy="292608"/>
          </a:xfrm>
          <a:prstGeom prst="rect">
            <a:avLst/>
          </a:prstGeom>
          <a:noFill/>
          <a:ln/>
        </p:spPr>
        <p:txBody>
          <a:bodyPr wrap="square" lIns="0" tIns="0" rIns="0" bIns="0" rtlCol="0" anchor="ctr">
            <a:normAutofit/>
          </a:bodyPr>
          <a:lstStyle/>
          <a:p>
            <a:pPr marL="0" indent="0">
              <a:buNone/>
            </a:pPr>
            <a:r>
              <a:rPr lang="en-US" sz="1500" b="1" dirty="0">
                <a:solidFill>
                  <a:srgbClr val="252525"/>
                </a:solidFill>
              </a:rPr>
              <a:t>Reusable systems</a:t>
            </a:r>
            <a:endParaRPr lang="en-US" sz="1500" dirty="0"/>
          </a:p>
        </p:txBody>
      </p:sp>
      <p:sp>
        <p:nvSpPr>
          <p:cNvPr id="26" name="Text 24"/>
          <p:cNvSpPr/>
          <p:nvPr/>
        </p:nvSpPr>
        <p:spPr>
          <a:xfrm>
            <a:off x="8317521" y="4420535"/>
            <a:ext cx="2990088" cy="1069848"/>
          </a:xfrm>
          <a:prstGeom prst="rect">
            <a:avLst/>
          </a:prstGeom>
          <a:noFill/>
          <a:ln/>
        </p:spPr>
        <p:txBody>
          <a:bodyPr wrap="square" lIns="0" tIns="0" rIns="0" bIns="0" rtlCol="0" anchor="t">
            <a:normAutofit/>
          </a:bodyPr>
          <a:lstStyle/>
          <a:p>
            <a:pPr marL="0" indent="0">
              <a:buNone/>
            </a:pPr>
            <a:r>
              <a:rPr lang="en-US" sz="1150" dirty="0">
                <a:solidFill>
                  <a:srgbClr val="515151"/>
                </a:solidFill>
              </a:rPr>
              <a:t>Provide editable criteria, tools, trackers, dashboards, guides, anonymised datasets and practical handover materials.</a:t>
            </a:r>
            <a:endParaRPr lang="en-US" sz="11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1719774" y="687439"/>
            <a:ext cx="9464040" cy="438912"/>
          </a:xfrm>
          <a:prstGeom prst="rect">
            <a:avLst/>
          </a:prstGeom>
          <a:noFill/>
          <a:ln/>
        </p:spPr>
        <p:txBody>
          <a:bodyPr wrap="square" lIns="0" tIns="0" rIns="0" bIns="0" rtlCol="0" anchor="ctr">
            <a:normAutofit/>
          </a:bodyPr>
          <a:lstStyle/>
          <a:p>
            <a:pPr marL="0" indent="0">
              <a:buNone/>
            </a:pPr>
            <a:r>
              <a:rPr lang="en-US" sz="2500" b="1" dirty="0">
                <a:solidFill>
                  <a:srgbClr val="252525"/>
                </a:solidFill>
                <a:latin typeface="Calibri Light" pitchFamily="34" charset="0"/>
                <a:ea typeface="Calibri Light" pitchFamily="34" charset="-122"/>
                <a:cs typeface="Calibri Light" pitchFamily="34" charset="-120"/>
              </a:rPr>
              <a:t>Minimum consultant travel assumptions</a:t>
            </a:r>
            <a:endParaRPr lang="en-US" sz="2500" dirty="0"/>
          </a:p>
        </p:txBody>
      </p:sp>
      <p:sp>
        <p:nvSpPr>
          <p:cNvPr id="3" name="Text 1"/>
          <p:cNvSpPr/>
          <p:nvPr/>
        </p:nvSpPr>
        <p:spPr>
          <a:xfrm>
            <a:off x="1738062" y="1172071"/>
            <a:ext cx="9646920" cy="256032"/>
          </a:xfrm>
          <a:prstGeom prst="rect">
            <a:avLst/>
          </a:prstGeom>
          <a:noFill/>
          <a:ln/>
        </p:spPr>
        <p:txBody>
          <a:bodyPr wrap="square" lIns="0" tIns="0" rIns="0" bIns="0" rtlCol="0" anchor="ctr">
            <a:normAutofit/>
          </a:bodyPr>
          <a:lstStyle/>
          <a:p>
            <a:pPr marL="0" indent="0">
              <a:buNone/>
            </a:pPr>
            <a:r>
              <a:rPr lang="en-US" sz="1150" dirty="0">
                <a:solidFill>
                  <a:srgbClr val="6C6C6C"/>
                </a:solidFill>
                <a:latin typeface="Calibri" pitchFamily="34" charset="0"/>
                <a:ea typeface="Calibri" pitchFamily="34" charset="-122"/>
                <a:cs typeface="Calibri" pitchFamily="34" charset="-120"/>
              </a:rPr>
              <a:t>Tenderers should use these missions as the minimum basis for reimbursable flight, accommodation and visa costs</a:t>
            </a:r>
            <a:endParaRPr lang="en-US" sz="1150" dirty="0"/>
          </a:p>
        </p:txBody>
      </p:sp>
      <p:graphicFrame>
        <p:nvGraphicFramePr>
          <p:cNvPr id="9" name="Table 0"/>
          <p:cNvGraphicFramePr>
            <a:graphicFrameLocks noGrp="1"/>
          </p:cNvGraphicFramePr>
          <p:nvPr>
            <p:extLst>
              <p:ext uri="{D42A27DB-BD31-4B8C-83A1-F6EECF244321}">
                <p14:modId xmlns:p14="http://schemas.microsoft.com/office/powerpoint/2010/main" val="843687676"/>
              </p:ext>
            </p:extLst>
          </p:nvPr>
        </p:nvGraphicFramePr>
        <p:xfrm>
          <a:off x="777942" y="1711567"/>
          <a:ext cx="10149840" cy="3346704"/>
        </p:xfrm>
        <a:graphic>
          <a:graphicData uri="http://schemas.openxmlformats.org/drawingml/2006/table">
            <a:tbl>
              <a:tblPr/>
              <a:tblGrid>
                <a:gridCol w="2880360">
                  <a:extLst>
                    <a:ext uri="{9D8B030D-6E8A-4147-A177-3AD203B41FA5}">
                      <a16:colId xmlns:a16="http://schemas.microsoft.com/office/drawing/2014/main" val="20000"/>
                    </a:ext>
                  </a:extLst>
                </a:gridCol>
                <a:gridCol w="3108960">
                  <a:extLst>
                    <a:ext uri="{9D8B030D-6E8A-4147-A177-3AD203B41FA5}">
                      <a16:colId xmlns:a16="http://schemas.microsoft.com/office/drawing/2014/main" val="20001"/>
                    </a:ext>
                  </a:extLst>
                </a:gridCol>
                <a:gridCol w="2971800">
                  <a:extLst>
                    <a:ext uri="{9D8B030D-6E8A-4147-A177-3AD203B41FA5}">
                      <a16:colId xmlns:a16="http://schemas.microsoft.com/office/drawing/2014/main" val="20002"/>
                    </a:ext>
                  </a:extLst>
                </a:gridCol>
                <a:gridCol w="1188720">
                  <a:extLst>
                    <a:ext uri="{9D8B030D-6E8A-4147-A177-3AD203B41FA5}">
                      <a16:colId xmlns:a16="http://schemas.microsoft.com/office/drawing/2014/main" val="20003"/>
                    </a:ext>
                  </a:extLst>
                </a:gridCol>
              </a:tblGrid>
              <a:tr h="557784">
                <a:tc>
                  <a:txBody>
                    <a:bodyPr/>
                    <a:lstStyle/>
                    <a:p>
                      <a:pPr marL="0" indent="0">
                        <a:buNone/>
                      </a:pPr>
                      <a:r>
                        <a:rPr lang="en-US" sz="1150" b="1" dirty="0">
                          <a:solidFill>
                            <a:srgbClr val="252525"/>
                          </a:solidFill>
                        </a:rPr>
                        <a:t>Expert</a:t>
                      </a:r>
                      <a:endParaRPr lang="en-US" sz="1150" dirty="0"/>
                    </a:p>
                  </a:txBody>
                  <a:tcPr marT="91440" marB="91440">
                    <a:lnL w="12700" cap="flat" cmpd="sng" algn="ctr">
                      <a:solidFill>
                        <a:srgbClr val="D8D3CA"/>
                      </a:solidFill>
                      <a:prstDash val="solid"/>
                      <a:round/>
                      <a:headEnd type="none" w="med" len="med"/>
                      <a:tailEnd type="none" w="med" len="med"/>
                    </a:lnL>
                    <a:lnR w="12700" cap="flat" cmpd="sng" algn="ctr">
                      <a:solidFill>
                        <a:srgbClr val="D8D3CA"/>
                      </a:solidFill>
                      <a:prstDash val="solid"/>
                      <a:round/>
                      <a:headEnd type="none" w="med" len="med"/>
                      <a:tailEnd type="none" w="med" len="med"/>
                    </a:lnR>
                    <a:lnT w="12700" cap="flat" cmpd="sng" algn="ctr">
                      <a:solidFill>
                        <a:srgbClr val="D8D3CA"/>
                      </a:solidFill>
                      <a:prstDash val="solid"/>
                      <a:round/>
                      <a:headEnd type="none" w="med" len="med"/>
                      <a:tailEnd type="none" w="med" len="med"/>
                    </a:lnT>
                    <a:lnB w="12700" cap="flat" cmpd="sng" algn="ctr">
                      <a:solidFill>
                        <a:srgbClr val="D8D3CA"/>
                      </a:solidFill>
                      <a:prstDash val="solid"/>
                      <a:round/>
                      <a:headEnd type="none" w="med" len="med"/>
                      <a:tailEnd type="none" w="med" len="med"/>
                    </a:lnB>
                    <a:solidFill>
                      <a:srgbClr val="FFFFFF"/>
                    </a:solidFill>
                  </a:tcPr>
                </a:tc>
                <a:tc>
                  <a:txBody>
                    <a:bodyPr/>
                    <a:lstStyle/>
                    <a:p>
                      <a:pPr marL="0" indent="0">
                        <a:buNone/>
                      </a:pPr>
                      <a:r>
                        <a:rPr lang="en-US" sz="1150" b="1" dirty="0">
                          <a:solidFill>
                            <a:srgbClr val="252525"/>
                          </a:solidFill>
                        </a:rPr>
                        <a:t>Mission(s)</a:t>
                      </a:r>
                      <a:endParaRPr lang="en-US" sz="1150" dirty="0"/>
                    </a:p>
                  </a:txBody>
                  <a:tcPr marT="91440" marB="91440">
                    <a:lnL w="12700" cap="flat" cmpd="sng" algn="ctr">
                      <a:solidFill>
                        <a:srgbClr val="D8D3CA"/>
                      </a:solidFill>
                      <a:prstDash val="solid"/>
                      <a:round/>
                      <a:headEnd type="none" w="med" len="med"/>
                      <a:tailEnd type="none" w="med" len="med"/>
                    </a:lnL>
                    <a:lnR w="12700" cap="flat" cmpd="sng" algn="ctr">
                      <a:solidFill>
                        <a:srgbClr val="D8D3CA"/>
                      </a:solidFill>
                      <a:prstDash val="solid"/>
                      <a:round/>
                      <a:headEnd type="none" w="med" len="med"/>
                      <a:tailEnd type="none" w="med" len="med"/>
                    </a:lnR>
                    <a:lnT w="12700" cap="flat" cmpd="sng" algn="ctr">
                      <a:solidFill>
                        <a:srgbClr val="D8D3CA"/>
                      </a:solidFill>
                      <a:prstDash val="solid"/>
                      <a:round/>
                      <a:headEnd type="none" w="med" len="med"/>
                      <a:tailEnd type="none" w="med" len="med"/>
                    </a:lnT>
                    <a:lnB w="12700" cap="flat" cmpd="sng" algn="ctr">
                      <a:solidFill>
                        <a:srgbClr val="D8D3CA"/>
                      </a:solidFill>
                      <a:prstDash val="solid"/>
                      <a:round/>
                      <a:headEnd type="none" w="med" len="med"/>
                      <a:tailEnd type="none" w="med" len="med"/>
                    </a:lnB>
                    <a:solidFill>
                      <a:srgbClr val="FFFFFF"/>
                    </a:solidFill>
                  </a:tcPr>
                </a:tc>
                <a:tc>
                  <a:txBody>
                    <a:bodyPr/>
                    <a:lstStyle/>
                    <a:p>
                      <a:pPr marL="0" indent="0">
                        <a:buNone/>
                      </a:pPr>
                      <a:r>
                        <a:rPr lang="en-US" sz="1150" b="1" dirty="0">
                          <a:solidFill>
                            <a:srgbClr val="252525"/>
                          </a:solidFill>
                        </a:rPr>
                        <a:t>Additional mission</a:t>
                      </a:r>
                      <a:endParaRPr lang="en-US" sz="1150" dirty="0"/>
                    </a:p>
                  </a:txBody>
                  <a:tcPr marT="91440" marB="91440">
                    <a:lnL w="12700" cap="flat" cmpd="sng" algn="ctr">
                      <a:solidFill>
                        <a:srgbClr val="D8D3CA"/>
                      </a:solidFill>
                      <a:prstDash val="solid"/>
                      <a:round/>
                      <a:headEnd type="none" w="med" len="med"/>
                      <a:tailEnd type="none" w="med" len="med"/>
                    </a:lnL>
                    <a:lnR w="12700" cap="flat" cmpd="sng" algn="ctr">
                      <a:solidFill>
                        <a:srgbClr val="D8D3CA"/>
                      </a:solidFill>
                      <a:prstDash val="solid"/>
                      <a:round/>
                      <a:headEnd type="none" w="med" len="med"/>
                      <a:tailEnd type="none" w="med" len="med"/>
                    </a:lnR>
                    <a:lnT w="12700" cap="flat" cmpd="sng" algn="ctr">
                      <a:solidFill>
                        <a:srgbClr val="D8D3CA"/>
                      </a:solidFill>
                      <a:prstDash val="solid"/>
                      <a:round/>
                      <a:headEnd type="none" w="med" len="med"/>
                      <a:tailEnd type="none" w="med" len="med"/>
                    </a:lnT>
                    <a:lnB w="12700" cap="flat" cmpd="sng" algn="ctr">
                      <a:solidFill>
                        <a:srgbClr val="D8D3CA"/>
                      </a:solidFill>
                      <a:prstDash val="solid"/>
                      <a:round/>
                      <a:headEnd type="none" w="med" len="med"/>
                      <a:tailEnd type="none" w="med" len="med"/>
                    </a:lnB>
                    <a:solidFill>
                      <a:srgbClr val="FFFFFF"/>
                    </a:solidFill>
                  </a:tcPr>
                </a:tc>
                <a:tc>
                  <a:txBody>
                    <a:bodyPr/>
                    <a:lstStyle/>
                    <a:p>
                      <a:pPr marL="0" indent="0">
                        <a:buNone/>
                      </a:pPr>
                      <a:r>
                        <a:rPr lang="en-US" sz="1150" b="1" dirty="0">
                          <a:solidFill>
                            <a:srgbClr val="252525"/>
                          </a:solidFill>
                        </a:rPr>
                        <a:t>Working days</a:t>
                      </a:r>
                      <a:endParaRPr lang="en-US" sz="1150" dirty="0"/>
                    </a:p>
                  </a:txBody>
                  <a:tcPr marT="91440" marB="91440">
                    <a:lnL w="12700" cap="flat" cmpd="sng" algn="ctr">
                      <a:solidFill>
                        <a:srgbClr val="D8D3CA"/>
                      </a:solidFill>
                      <a:prstDash val="solid"/>
                      <a:round/>
                      <a:headEnd type="none" w="med" len="med"/>
                      <a:tailEnd type="none" w="med" len="med"/>
                    </a:lnL>
                    <a:lnR w="12700" cap="flat" cmpd="sng" algn="ctr">
                      <a:solidFill>
                        <a:srgbClr val="D8D3CA"/>
                      </a:solidFill>
                      <a:prstDash val="solid"/>
                      <a:round/>
                      <a:headEnd type="none" w="med" len="med"/>
                      <a:tailEnd type="none" w="med" len="med"/>
                    </a:lnR>
                    <a:lnT w="12700" cap="flat" cmpd="sng" algn="ctr">
                      <a:solidFill>
                        <a:srgbClr val="D8D3CA"/>
                      </a:solidFill>
                      <a:prstDash val="solid"/>
                      <a:round/>
                      <a:headEnd type="none" w="med" len="med"/>
                      <a:tailEnd type="none" w="med" len="med"/>
                    </a:lnT>
                    <a:lnB w="12700" cap="flat" cmpd="sng" algn="ctr">
                      <a:solidFill>
                        <a:srgbClr val="D8D3CA"/>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557784">
                <a:tc>
                  <a:txBody>
                    <a:bodyPr/>
                    <a:lstStyle/>
                    <a:p>
                      <a:pPr marL="0" indent="0">
                        <a:buNone/>
                      </a:pPr>
                      <a:r>
                        <a:rPr lang="en-US" sz="1150" dirty="0">
                          <a:solidFill>
                            <a:srgbClr val="252525"/>
                          </a:solidFill>
                        </a:rPr>
                        <a:t>Programme Lead</a:t>
                      </a:r>
                      <a:endParaRPr lang="en-US" sz="1150" dirty="0"/>
                    </a:p>
                  </a:txBody>
                  <a:tcPr marT="91440" marB="91440">
                    <a:lnL w="12700" cap="flat" cmpd="sng" algn="ctr">
                      <a:solidFill>
                        <a:srgbClr val="D8D3CA"/>
                      </a:solidFill>
                      <a:prstDash val="solid"/>
                      <a:round/>
                      <a:headEnd type="none" w="med" len="med"/>
                      <a:tailEnd type="none" w="med" len="med"/>
                    </a:lnL>
                    <a:lnR w="12700" cap="flat" cmpd="sng" algn="ctr">
                      <a:solidFill>
                        <a:srgbClr val="D8D3CA"/>
                      </a:solidFill>
                      <a:prstDash val="solid"/>
                      <a:round/>
                      <a:headEnd type="none" w="med" len="med"/>
                      <a:tailEnd type="none" w="med" len="med"/>
                    </a:lnR>
                    <a:lnT w="12700" cap="flat" cmpd="sng" algn="ctr">
                      <a:solidFill>
                        <a:srgbClr val="D8D3CA"/>
                      </a:solidFill>
                      <a:prstDash val="solid"/>
                      <a:round/>
                      <a:headEnd type="none" w="med" len="med"/>
                      <a:tailEnd type="none" w="med" len="med"/>
                    </a:lnT>
                    <a:lnB w="12700" cap="flat" cmpd="sng" algn="ctr">
                      <a:solidFill>
                        <a:srgbClr val="D8D3CA"/>
                      </a:solidFill>
                      <a:prstDash val="solid"/>
                      <a:round/>
                      <a:headEnd type="none" w="med" len="med"/>
                      <a:tailEnd type="none" w="med" len="med"/>
                    </a:lnB>
                    <a:solidFill>
                      <a:srgbClr val="FFFFFF"/>
                    </a:solidFill>
                  </a:tcPr>
                </a:tc>
                <a:tc>
                  <a:txBody>
                    <a:bodyPr/>
                    <a:lstStyle/>
                    <a:p>
                      <a:pPr marL="0" indent="0">
                        <a:buNone/>
                      </a:pPr>
                      <a:r>
                        <a:rPr lang="en-US" sz="1150" dirty="0">
                          <a:solidFill>
                            <a:srgbClr val="252525"/>
                          </a:solidFill>
                        </a:rPr>
                        <a:t>Tanzania 5 days</a:t>
                      </a:r>
                      <a:endParaRPr lang="en-US" sz="1150" dirty="0"/>
                    </a:p>
                  </a:txBody>
                  <a:tcPr marT="91440" marB="91440">
                    <a:lnL w="12700" cap="flat" cmpd="sng" algn="ctr">
                      <a:solidFill>
                        <a:srgbClr val="D8D3CA"/>
                      </a:solidFill>
                      <a:prstDash val="solid"/>
                      <a:round/>
                      <a:headEnd type="none" w="med" len="med"/>
                      <a:tailEnd type="none" w="med" len="med"/>
                    </a:lnL>
                    <a:lnR w="12700" cap="flat" cmpd="sng" algn="ctr">
                      <a:solidFill>
                        <a:srgbClr val="D8D3CA"/>
                      </a:solidFill>
                      <a:prstDash val="solid"/>
                      <a:round/>
                      <a:headEnd type="none" w="med" len="med"/>
                      <a:tailEnd type="none" w="med" len="med"/>
                    </a:lnR>
                    <a:lnT w="12700" cap="flat" cmpd="sng" algn="ctr">
                      <a:solidFill>
                        <a:srgbClr val="D8D3CA"/>
                      </a:solidFill>
                      <a:prstDash val="solid"/>
                      <a:round/>
                      <a:headEnd type="none" w="med" len="med"/>
                      <a:tailEnd type="none" w="med" len="med"/>
                    </a:lnT>
                    <a:lnB w="12700" cap="flat" cmpd="sng" algn="ctr">
                      <a:solidFill>
                        <a:srgbClr val="D8D3CA"/>
                      </a:solidFill>
                      <a:prstDash val="solid"/>
                      <a:round/>
                      <a:headEnd type="none" w="med" len="med"/>
                      <a:tailEnd type="none" w="med" len="med"/>
                    </a:lnB>
                    <a:solidFill>
                      <a:srgbClr val="FFFFFF"/>
                    </a:solidFill>
                  </a:tcPr>
                </a:tc>
                <a:tc>
                  <a:txBody>
                    <a:bodyPr/>
                    <a:lstStyle/>
                    <a:p>
                      <a:pPr marL="0" indent="0">
                        <a:buNone/>
                      </a:pPr>
                      <a:r>
                        <a:rPr lang="en-US" sz="1150" dirty="0">
                          <a:solidFill>
                            <a:srgbClr val="252525"/>
                          </a:solidFill>
                        </a:rPr>
                        <a:t>Senegal 4 days</a:t>
                      </a:r>
                      <a:endParaRPr lang="en-US" sz="1150" dirty="0"/>
                    </a:p>
                  </a:txBody>
                  <a:tcPr marT="91440" marB="91440">
                    <a:lnL w="12700" cap="flat" cmpd="sng" algn="ctr">
                      <a:solidFill>
                        <a:srgbClr val="D8D3CA"/>
                      </a:solidFill>
                      <a:prstDash val="solid"/>
                      <a:round/>
                      <a:headEnd type="none" w="med" len="med"/>
                      <a:tailEnd type="none" w="med" len="med"/>
                    </a:lnL>
                    <a:lnR w="12700" cap="flat" cmpd="sng" algn="ctr">
                      <a:solidFill>
                        <a:srgbClr val="D8D3CA"/>
                      </a:solidFill>
                      <a:prstDash val="solid"/>
                      <a:round/>
                      <a:headEnd type="none" w="med" len="med"/>
                      <a:tailEnd type="none" w="med" len="med"/>
                    </a:lnR>
                    <a:lnT w="12700" cap="flat" cmpd="sng" algn="ctr">
                      <a:solidFill>
                        <a:srgbClr val="D8D3CA"/>
                      </a:solidFill>
                      <a:prstDash val="solid"/>
                      <a:round/>
                      <a:headEnd type="none" w="med" len="med"/>
                      <a:tailEnd type="none" w="med" len="med"/>
                    </a:lnT>
                    <a:lnB w="12700" cap="flat" cmpd="sng" algn="ctr">
                      <a:solidFill>
                        <a:srgbClr val="D8D3CA"/>
                      </a:solidFill>
                      <a:prstDash val="solid"/>
                      <a:round/>
                      <a:headEnd type="none" w="med" len="med"/>
                      <a:tailEnd type="none" w="med" len="med"/>
                    </a:lnB>
                    <a:solidFill>
                      <a:srgbClr val="FFFFFF"/>
                    </a:solidFill>
                  </a:tcPr>
                </a:tc>
                <a:tc>
                  <a:txBody>
                    <a:bodyPr/>
                    <a:lstStyle/>
                    <a:p>
                      <a:pPr marL="0" indent="0">
                        <a:buNone/>
                      </a:pPr>
                      <a:r>
                        <a:rPr lang="en-US" sz="1150" dirty="0">
                          <a:solidFill>
                            <a:srgbClr val="252525"/>
                          </a:solidFill>
                        </a:rPr>
                        <a:t>9</a:t>
                      </a:r>
                      <a:endParaRPr lang="en-US" sz="1150" dirty="0"/>
                    </a:p>
                  </a:txBody>
                  <a:tcPr marT="91440" marB="91440">
                    <a:lnL w="12700" cap="flat" cmpd="sng" algn="ctr">
                      <a:solidFill>
                        <a:srgbClr val="D8D3CA"/>
                      </a:solidFill>
                      <a:prstDash val="solid"/>
                      <a:round/>
                      <a:headEnd type="none" w="med" len="med"/>
                      <a:tailEnd type="none" w="med" len="med"/>
                    </a:lnL>
                    <a:lnR w="12700" cap="flat" cmpd="sng" algn="ctr">
                      <a:solidFill>
                        <a:srgbClr val="D8D3CA"/>
                      </a:solidFill>
                      <a:prstDash val="solid"/>
                      <a:round/>
                      <a:headEnd type="none" w="med" len="med"/>
                      <a:tailEnd type="none" w="med" len="med"/>
                    </a:lnR>
                    <a:lnT w="12700" cap="flat" cmpd="sng" algn="ctr">
                      <a:solidFill>
                        <a:srgbClr val="D8D3CA"/>
                      </a:solidFill>
                      <a:prstDash val="solid"/>
                      <a:round/>
                      <a:headEnd type="none" w="med" len="med"/>
                      <a:tailEnd type="none" w="med" len="med"/>
                    </a:lnT>
                    <a:lnB w="12700" cap="flat" cmpd="sng" algn="ctr">
                      <a:solidFill>
                        <a:srgbClr val="D8D3CA"/>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57784">
                <a:tc>
                  <a:txBody>
                    <a:bodyPr/>
                    <a:lstStyle/>
                    <a:p>
                      <a:pPr marL="0" indent="0">
                        <a:buNone/>
                      </a:pPr>
                      <a:r>
                        <a:rPr lang="en-US" sz="1150" dirty="0">
                          <a:solidFill>
                            <a:srgbClr val="252525"/>
                          </a:solidFill>
                        </a:rPr>
                        <a:t>Venture Sourcing and ISO Partnership Expert</a:t>
                      </a:r>
                      <a:endParaRPr lang="en-US" sz="1150" dirty="0"/>
                    </a:p>
                  </a:txBody>
                  <a:tcPr marT="91440" marB="91440">
                    <a:lnL w="12700" cap="flat" cmpd="sng" algn="ctr">
                      <a:solidFill>
                        <a:srgbClr val="D8D3CA"/>
                      </a:solidFill>
                      <a:prstDash val="solid"/>
                      <a:round/>
                      <a:headEnd type="none" w="med" len="med"/>
                      <a:tailEnd type="none" w="med" len="med"/>
                    </a:lnL>
                    <a:lnR w="12700" cap="flat" cmpd="sng" algn="ctr">
                      <a:solidFill>
                        <a:srgbClr val="D8D3CA"/>
                      </a:solidFill>
                      <a:prstDash val="solid"/>
                      <a:round/>
                      <a:headEnd type="none" w="med" len="med"/>
                      <a:tailEnd type="none" w="med" len="med"/>
                    </a:lnR>
                    <a:lnT w="12700" cap="flat" cmpd="sng" algn="ctr">
                      <a:solidFill>
                        <a:srgbClr val="D8D3CA"/>
                      </a:solidFill>
                      <a:prstDash val="solid"/>
                      <a:round/>
                      <a:headEnd type="none" w="med" len="med"/>
                      <a:tailEnd type="none" w="med" len="med"/>
                    </a:lnT>
                    <a:lnB w="12700" cap="flat" cmpd="sng" algn="ctr">
                      <a:solidFill>
                        <a:srgbClr val="D8D3CA"/>
                      </a:solidFill>
                      <a:prstDash val="solid"/>
                      <a:round/>
                      <a:headEnd type="none" w="med" len="med"/>
                      <a:tailEnd type="none" w="med" len="med"/>
                    </a:lnB>
                    <a:solidFill>
                      <a:srgbClr val="FFFFFF"/>
                    </a:solidFill>
                  </a:tcPr>
                </a:tc>
                <a:tc>
                  <a:txBody>
                    <a:bodyPr/>
                    <a:lstStyle/>
                    <a:p>
                      <a:pPr marL="0" indent="0">
                        <a:buNone/>
                      </a:pPr>
                      <a:r>
                        <a:rPr lang="en-US" sz="1150" dirty="0">
                          <a:solidFill>
                            <a:srgbClr val="252525"/>
                          </a:solidFill>
                        </a:rPr>
                        <a:t>Tanzania 5 • Uganda 5</a:t>
                      </a:r>
                      <a:endParaRPr lang="en-US" sz="1150" dirty="0"/>
                    </a:p>
                  </a:txBody>
                  <a:tcPr marT="91440" marB="91440">
                    <a:lnL w="12700" cap="flat" cmpd="sng" algn="ctr">
                      <a:solidFill>
                        <a:srgbClr val="D8D3CA"/>
                      </a:solidFill>
                      <a:prstDash val="solid"/>
                      <a:round/>
                      <a:headEnd type="none" w="med" len="med"/>
                      <a:tailEnd type="none" w="med" len="med"/>
                    </a:lnL>
                    <a:lnR w="12700" cap="flat" cmpd="sng" algn="ctr">
                      <a:solidFill>
                        <a:srgbClr val="D8D3CA"/>
                      </a:solidFill>
                      <a:prstDash val="solid"/>
                      <a:round/>
                      <a:headEnd type="none" w="med" len="med"/>
                      <a:tailEnd type="none" w="med" len="med"/>
                    </a:lnR>
                    <a:lnT w="12700" cap="flat" cmpd="sng" algn="ctr">
                      <a:solidFill>
                        <a:srgbClr val="D8D3CA"/>
                      </a:solidFill>
                      <a:prstDash val="solid"/>
                      <a:round/>
                      <a:headEnd type="none" w="med" len="med"/>
                      <a:tailEnd type="none" w="med" len="med"/>
                    </a:lnT>
                    <a:lnB w="12700" cap="flat" cmpd="sng" algn="ctr">
                      <a:solidFill>
                        <a:srgbClr val="D8D3CA"/>
                      </a:solidFill>
                      <a:prstDash val="solid"/>
                      <a:round/>
                      <a:headEnd type="none" w="med" len="med"/>
                      <a:tailEnd type="none" w="med" len="med"/>
                    </a:lnB>
                    <a:solidFill>
                      <a:srgbClr val="FFFFFF"/>
                    </a:solidFill>
                  </a:tcPr>
                </a:tc>
                <a:tc>
                  <a:txBody>
                    <a:bodyPr/>
                    <a:lstStyle/>
                    <a:p>
                      <a:pPr marL="0" indent="0">
                        <a:buNone/>
                      </a:pPr>
                      <a:r>
                        <a:rPr lang="en-US" sz="1150" dirty="0">
                          <a:solidFill>
                            <a:srgbClr val="252525"/>
                          </a:solidFill>
                        </a:rPr>
                        <a:t>Senegal 5</a:t>
                      </a:r>
                      <a:endParaRPr lang="en-US" sz="1150" dirty="0"/>
                    </a:p>
                  </a:txBody>
                  <a:tcPr marT="91440" marB="91440">
                    <a:lnL w="12700" cap="flat" cmpd="sng" algn="ctr">
                      <a:solidFill>
                        <a:srgbClr val="D8D3CA"/>
                      </a:solidFill>
                      <a:prstDash val="solid"/>
                      <a:round/>
                      <a:headEnd type="none" w="med" len="med"/>
                      <a:tailEnd type="none" w="med" len="med"/>
                    </a:lnL>
                    <a:lnR w="12700" cap="flat" cmpd="sng" algn="ctr">
                      <a:solidFill>
                        <a:srgbClr val="D8D3CA"/>
                      </a:solidFill>
                      <a:prstDash val="solid"/>
                      <a:round/>
                      <a:headEnd type="none" w="med" len="med"/>
                      <a:tailEnd type="none" w="med" len="med"/>
                    </a:lnR>
                    <a:lnT w="12700" cap="flat" cmpd="sng" algn="ctr">
                      <a:solidFill>
                        <a:srgbClr val="D8D3CA"/>
                      </a:solidFill>
                      <a:prstDash val="solid"/>
                      <a:round/>
                      <a:headEnd type="none" w="med" len="med"/>
                      <a:tailEnd type="none" w="med" len="med"/>
                    </a:lnT>
                    <a:lnB w="12700" cap="flat" cmpd="sng" algn="ctr">
                      <a:solidFill>
                        <a:srgbClr val="D8D3CA"/>
                      </a:solidFill>
                      <a:prstDash val="solid"/>
                      <a:round/>
                      <a:headEnd type="none" w="med" len="med"/>
                      <a:tailEnd type="none" w="med" len="med"/>
                    </a:lnB>
                    <a:solidFill>
                      <a:srgbClr val="FFFFFF"/>
                    </a:solidFill>
                  </a:tcPr>
                </a:tc>
                <a:tc>
                  <a:txBody>
                    <a:bodyPr/>
                    <a:lstStyle/>
                    <a:p>
                      <a:pPr marL="0" indent="0">
                        <a:buNone/>
                      </a:pPr>
                      <a:r>
                        <a:rPr lang="en-US" sz="1150" dirty="0">
                          <a:solidFill>
                            <a:srgbClr val="252525"/>
                          </a:solidFill>
                        </a:rPr>
                        <a:t>15</a:t>
                      </a:r>
                      <a:endParaRPr lang="en-US" sz="1150" dirty="0"/>
                    </a:p>
                  </a:txBody>
                  <a:tcPr marT="91440" marB="91440">
                    <a:lnL w="12700" cap="flat" cmpd="sng" algn="ctr">
                      <a:solidFill>
                        <a:srgbClr val="D8D3CA"/>
                      </a:solidFill>
                      <a:prstDash val="solid"/>
                      <a:round/>
                      <a:headEnd type="none" w="med" len="med"/>
                      <a:tailEnd type="none" w="med" len="med"/>
                    </a:lnL>
                    <a:lnR w="12700" cap="flat" cmpd="sng" algn="ctr">
                      <a:solidFill>
                        <a:srgbClr val="D8D3CA"/>
                      </a:solidFill>
                      <a:prstDash val="solid"/>
                      <a:round/>
                      <a:headEnd type="none" w="med" len="med"/>
                      <a:tailEnd type="none" w="med" len="med"/>
                    </a:lnR>
                    <a:lnT w="12700" cap="flat" cmpd="sng" algn="ctr">
                      <a:solidFill>
                        <a:srgbClr val="D8D3CA"/>
                      </a:solidFill>
                      <a:prstDash val="solid"/>
                      <a:round/>
                      <a:headEnd type="none" w="med" len="med"/>
                      <a:tailEnd type="none" w="med" len="med"/>
                    </a:lnT>
                    <a:lnB w="12700" cap="flat" cmpd="sng" algn="ctr">
                      <a:solidFill>
                        <a:srgbClr val="D8D3CA"/>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57784">
                <a:tc>
                  <a:txBody>
                    <a:bodyPr/>
                    <a:lstStyle/>
                    <a:p>
                      <a:pPr marL="0" indent="0">
                        <a:buNone/>
                      </a:pPr>
                      <a:r>
                        <a:rPr lang="en-US" sz="1150" dirty="0">
                          <a:solidFill>
                            <a:srgbClr val="252525"/>
                          </a:solidFill>
                        </a:rPr>
                        <a:t>Matchmaking Expert</a:t>
                      </a:r>
                      <a:endParaRPr lang="en-US" sz="1150" dirty="0"/>
                    </a:p>
                  </a:txBody>
                  <a:tcPr marT="91440" marB="91440">
                    <a:lnL w="12700" cap="flat" cmpd="sng" algn="ctr">
                      <a:solidFill>
                        <a:srgbClr val="D8D3CA"/>
                      </a:solidFill>
                      <a:prstDash val="solid"/>
                      <a:round/>
                      <a:headEnd type="none" w="med" len="med"/>
                      <a:tailEnd type="none" w="med" len="med"/>
                    </a:lnL>
                    <a:lnR w="12700" cap="flat" cmpd="sng" algn="ctr">
                      <a:solidFill>
                        <a:srgbClr val="D8D3CA"/>
                      </a:solidFill>
                      <a:prstDash val="solid"/>
                      <a:round/>
                      <a:headEnd type="none" w="med" len="med"/>
                      <a:tailEnd type="none" w="med" len="med"/>
                    </a:lnR>
                    <a:lnT w="12700" cap="flat" cmpd="sng" algn="ctr">
                      <a:solidFill>
                        <a:srgbClr val="D8D3CA"/>
                      </a:solidFill>
                      <a:prstDash val="solid"/>
                      <a:round/>
                      <a:headEnd type="none" w="med" len="med"/>
                      <a:tailEnd type="none" w="med" len="med"/>
                    </a:lnT>
                    <a:lnB w="12700" cap="flat" cmpd="sng" algn="ctr">
                      <a:solidFill>
                        <a:srgbClr val="D8D3CA"/>
                      </a:solidFill>
                      <a:prstDash val="solid"/>
                      <a:round/>
                      <a:headEnd type="none" w="med" len="med"/>
                      <a:tailEnd type="none" w="med" len="med"/>
                    </a:lnB>
                    <a:solidFill>
                      <a:srgbClr val="FFFFFF"/>
                    </a:solidFill>
                  </a:tcPr>
                </a:tc>
                <a:tc>
                  <a:txBody>
                    <a:bodyPr/>
                    <a:lstStyle/>
                    <a:p>
                      <a:pPr marL="0" indent="0">
                        <a:buNone/>
                      </a:pPr>
                      <a:r>
                        <a:rPr lang="en-US" sz="1150" dirty="0">
                          <a:solidFill>
                            <a:srgbClr val="252525"/>
                          </a:solidFill>
                        </a:rPr>
                        <a:t>Tanzania 5</a:t>
                      </a:r>
                      <a:endParaRPr lang="en-US" sz="1150" dirty="0"/>
                    </a:p>
                  </a:txBody>
                  <a:tcPr marT="91440" marB="91440">
                    <a:lnL w="12700" cap="flat" cmpd="sng" algn="ctr">
                      <a:solidFill>
                        <a:srgbClr val="D8D3CA"/>
                      </a:solidFill>
                      <a:prstDash val="solid"/>
                      <a:round/>
                      <a:headEnd type="none" w="med" len="med"/>
                      <a:tailEnd type="none" w="med" len="med"/>
                    </a:lnL>
                    <a:lnR w="12700" cap="flat" cmpd="sng" algn="ctr">
                      <a:solidFill>
                        <a:srgbClr val="D8D3CA"/>
                      </a:solidFill>
                      <a:prstDash val="solid"/>
                      <a:round/>
                      <a:headEnd type="none" w="med" len="med"/>
                      <a:tailEnd type="none" w="med" len="med"/>
                    </a:lnR>
                    <a:lnT w="12700" cap="flat" cmpd="sng" algn="ctr">
                      <a:solidFill>
                        <a:srgbClr val="D8D3CA"/>
                      </a:solidFill>
                      <a:prstDash val="solid"/>
                      <a:round/>
                      <a:headEnd type="none" w="med" len="med"/>
                      <a:tailEnd type="none" w="med" len="med"/>
                    </a:lnT>
                    <a:lnB w="12700" cap="flat" cmpd="sng" algn="ctr">
                      <a:solidFill>
                        <a:srgbClr val="D8D3CA"/>
                      </a:solidFill>
                      <a:prstDash val="solid"/>
                      <a:round/>
                      <a:headEnd type="none" w="med" len="med"/>
                      <a:tailEnd type="none" w="med" len="med"/>
                    </a:lnB>
                    <a:solidFill>
                      <a:srgbClr val="FFFFFF"/>
                    </a:solidFill>
                  </a:tcPr>
                </a:tc>
                <a:tc>
                  <a:txBody>
                    <a:bodyPr/>
                    <a:lstStyle/>
                    <a:p>
                      <a:pPr marL="0" indent="0">
                        <a:buNone/>
                      </a:pPr>
                      <a:r>
                        <a:rPr lang="en-US" sz="1150" dirty="0">
                          <a:solidFill>
                            <a:srgbClr val="252525"/>
                          </a:solidFill>
                        </a:rPr>
                        <a:t>Uganda 5</a:t>
                      </a:r>
                      <a:endParaRPr lang="en-US" sz="1150" dirty="0"/>
                    </a:p>
                  </a:txBody>
                  <a:tcPr marT="91440" marB="91440">
                    <a:lnL w="12700" cap="flat" cmpd="sng" algn="ctr">
                      <a:solidFill>
                        <a:srgbClr val="D8D3CA"/>
                      </a:solidFill>
                      <a:prstDash val="solid"/>
                      <a:round/>
                      <a:headEnd type="none" w="med" len="med"/>
                      <a:tailEnd type="none" w="med" len="med"/>
                    </a:lnL>
                    <a:lnR w="12700" cap="flat" cmpd="sng" algn="ctr">
                      <a:solidFill>
                        <a:srgbClr val="D8D3CA"/>
                      </a:solidFill>
                      <a:prstDash val="solid"/>
                      <a:round/>
                      <a:headEnd type="none" w="med" len="med"/>
                      <a:tailEnd type="none" w="med" len="med"/>
                    </a:lnR>
                    <a:lnT w="12700" cap="flat" cmpd="sng" algn="ctr">
                      <a:solidFill>
                        <a:srgbClr val="D8D3CA"/>
                      </a:solidFill>
                      <a:prstDash val="solid"/>
                      <a:round/>
                      <a:headEnd type="none" w="med" len="med"/>
                      <a:tailEnd type="none" w="med" len="med"/>
                    </a:lnT>
                    <a:lnB w="12700" cap="flat" cmpd="sng" algn="ctr">
                      <a:solidFill>
                        <a:srgbClr val="D8D3CA"/>
                      </a:solidFill>
                      <a:prstDash val="solid"/>
                      <a:round/>
                      <a:headEnd type="none" w="med" len="med"/>
                      <a:tailEnd type="none" w="med" len="med"/>
                    </a:lnB>
                    <a:solidFill>
                      <a:srgbClr val="FFFFFF"/>
                    </a:solidFill>
                  </a:tcPr>
                </a:tc>
                <a:tc>
                  <a:txBody>
                    <a:bodyPr/>
                    <a:lstStyle/>
                    <a:p>
                      <a:pPr marL="0" indent="0">
                        <a:buNone/>
                      </a:pPr>
                      <a:r>
                        <a:rPr lang="en-US" sz="1150" dirty="0">
                          <a:solidFill>
                            <a:srgbClr val="252525"/>
                          </a:solidFill>
                        </a:rPr>
                        <a:t>10</a:t>
                      </a:r>
                      <a:endParaRPr lang="en-US" sz="1150" dirty="0"/>
                    </a:p>
                  </a:txBody>
                  <a:tcPr marT="91440" marB="91440">
                    <a:lnL w="12700" cap="flat" cmpd="sng" algn="ctr">
                      <a:solidFill>
                        <a:srgbClr val="D8D3CA"/>
                      </a:solidFill>
                      <a:prstDash val="solid"/>
                      <a:round/>
                      <a:headEnd type="none" w="med" len="med"/>
                      <a:tailEnd type="none" w="med" len="med"/>
                    </a:lnL>
                    <a:lnR w="12700" cap="flat" cmpd="sng" algn="ctr">
                      <a:solidFill>
                        <a:srgbClr val="D8D3CA"/>
                      </a:solidFill>
                      <a:prstDash val="solid"/>
                      <a:round/>
                      <a:headEnd type="none" w="med" len="med"/>
                      <a:tailEnd type="none" w="med" len="med"/>
                    </a:lnR>
                    <a:lnT w="12700" cap="flat" cmpd="sng" algn="ctr">
                      <a:solidFill>
                        <a:srgbClr val="D8D3CA"/>
                      </a:solidFill>
                      <a:prstDash val="solid"/>
                      <a:round/>
                      <a:headEnd type="none" w="med" len="med"/>
                      <a:tailEnd type="none" w="med" len="med"/>
                    </a:lnT>
                    <a:lnB w="12700" cap="flat" cmpd="sng" algn="ctr">
                      <a:solidFill>
                        <a:srgbClr val="D8D3CA"/>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57784">
                <a:tc>
                  <a:txBody>
                    <a:bodyPr/>
                    <a:lstStyle/>
                    <a:p>
                      <a:pPr marL="0" indent="0">
                        <a:buNone/>
                      </a:pPr>
                      <a:r>
                        <a:rPr lang="en-US" sz="1150" dirty="0">
                          <a:solidFill>
                            <a:srgbClr val="252525"/>
                          </a:solidFill>
                        </a:rPr>
                        <a:t>Mobility and Logistics Coordinator</a:t>
                      </a:r>
                      <a:endParaRPr lang="en-US" sz="1150" dirty="0"/>
                    </a:p>
                  </a:txBody>
                  <a:tcPr marT="91440" marB="91440">
                    <a:lnL w="12700" cap="flat" cmpd="sng" algn="ctr">
                      <a:solidFill>
                        <a:srgbClr val="D8D3CA"/>
                      </a:solidFill>
                      <a:prstDash val="solid"/>
                      <a:round/>
                      <a:headEnd type="none" w="med" len="med"/>
                      <a:tailEnd type="none" w="med" len="med"/>
                    </a:lnL>
                    <a:lnR w="12700" cap="flat" cmpd="sng" algn="ctr">
                      <a:solidFill>
                        <a:srgbClr val="D8D3CA"/>
                      </a:solidFill>
                      <a:prstDash val="solid"/>
                      <a:round/>
                      <a:headEnd type="none" w="med" len="med"/>
                      <a:tailEnd type="none" w="med" len="med"/>
                    </a:lnR>
                    <a:lnT w="12700" cap="flat" cmpd="sng" algn="ctr">
                      <a:solidFill>
                        <a:srgbClr val="D8D3CA"/>
                      </a:solidFill>
                      <a:prstDash val="solid"/>
                      <a:round/>
                      <a:headEnd type="none" w="med" len="med"/>
                      <a:tailEnd type="none" w="med" len="med"/>
                    </a:lnT>
                    <a:lnB w="12700" cap="flat" cmpd="sng" algn="ctr">
                      <a:solidFill>
                        <a:srgbClr val="D8D3CA"/>
                      </a:solidFill>
                      <a:prstDash val="solid"/>
                      <a:round/>
                      <a:headEnd type="none" w="med" len="med"/>
                      <a:tailEnd type="none" w="med" len="med"/>
                    </a:lnB>
                    <a:solidFill>
                      <a:srgbClr val="FFFFFF"/>
                    </a:solidFill>
                  </a:tcPr>
                </a:tc>
                <a:tc>
                  <a:txBody>
                    <a:bodyPr/>
                    <a:lstStyle/>
                    <a:p>
                      <a:pPr marL="0" indent="0">
                        <a:buNone/>
                      </a:pPr>
                      <a:r>
                        <a:rPr lang="en-US" sz="1150" dirty="0">
                          <a:solidFill>
                            <a:srgbClr val="252525"/>
                          </a:solidFill>
                        </a:rPr>
                        <a:t>Uganda 6</a:t>
                      </a:r>
                      <a:endParaRPr lang="en-US" sz="1150" dirty="0"/>
                    </a:p>
                  </a:txBody>
                  <a:tcPr marT="91440" marB="91440">
                    <a:lnL w="12700" cap="flat" cmpd="sng" algn="ctr">
                      <a:solidFill>
                        <a:srgbClr val="D8D3CA"/>
                      </a:solidFill>
                      <a:prstDash val="solid"/>
                      <a:round/>
                      <a:headEnd type="none" w="med" len="med"/>
                      <a:tailEnd type="none" w="med" len="med"/>
                    </a:lnL>
                    <a:lnR w="12700" cap="flat" cmpd="sng" algn="ctr">
                      <a:solidFill>
                        <a:srgbClr val="D8D3CA"/>
                      </a:solidFill>
                      <a:prstDash val="solid"/>
                      <a:round/>
                      <a:headEnd type="none" w="med" len="med"/>
                      <a:tailEnd type="none" w="med" len="med"/>
                    </a:lnR>
                    <a:lnT w="12700" cap="flat" cmpd="sng" algn="ctr">
                      <a:solidFill>
                        <a:srgbClr val="D8D3CA"/>
                      </a:solidFill>
                      <a:prstDash val="solid"/>
                      <a:round/>
                      <a:headEnd type="none" w="med" len="med"/>
                      <a:tailEnd type="none" w="med" len="med"/>
                    </a:lnT>
                    <a:lnB w="12700" cap="flat" cmpd="sng" algn="ctr">
                      <a:solidFill>
                        <a:srgbClr val="D8D3CA"/>
                      </a:solidFill>
                      <a:prstDash val="solid"/>
                      <a:round/>
                      <a:headEnd type="none" w="med" len="med"/>
                      <a:tailEnd type="none" w="med" len="med"/>
                    </a:lnB>
                    <a:solidFill>
                      <a:srgbClr val="FFFFFF"/>
                    </a:solidFill>
                  </a:tcPr>
                </a:tc>
                <a:tc>
                  <a:txBody>
                    <a:bodyPr/>
                    <a:lstStyle/>
                    <a:p>
                      <a:pPr marL="0" indent="0">
                        <a:buNone/>
                      </a:pPr>
                      <a:r>
                        <a:rPr lang="en-US" sz="1150" dirty="0">
                          <a:solidFill>
                            <a:srgbClr val="252525"/>
                          </a:solidFill>
                        </a:rPr>
                        <a:t>Senegal 6</a:t>
                      </a:r>
                      <a:endParaRPr lang="en-US" sz="1150" dirty="0"/>
                    </a:p>
                  </a:txBody>
                  <a:tcPr marT="91440" marB="91440">
                    <a:lnL w="12700" cap="flat" cmpd="sng" algn="ctr">
                      <a:solidFill>
                        <a:srgbClr val="D8D3CA"/>
                      </a:solidFill>
                      <a:prstDash val="solid"/>
                      <a:round/>
                      <a:headEnd type="none" w="med" len="med"/>
                      <a:tailEnd type="none" w="med" len="med"/>
                    </a:lnL>
                    <a:lnR w="12700" cap="flat" cmpd="sng" algn="ctr">
                      <a:solidFill>
                        <a:srgbClr val="D8D3CA"/>
                      </a:solidFill>
                      <a:prstDash val="solid"/>
                      <a:round/>
                      <a:headEnd type="none" w="med" len="med"/>
                      <a:tailEnd type="none" w="med" len="med"/>
                    </a:lnR>
                    <a:lnT w="12700" cap="flat" cmpd="sng" algn="ctr">
                      <a:solidFill>
                        <a:srgbClr val="D8D3CA"/>
                      </a:solidFill>
                      <a:prstDash val="solid"/>
                      <a:round/>
                      <a:headEnd type="none" w="med" len="med"/>
                      <a:tailEnd type="none" w="med" len="med"/>
                    </a:lnT>
                    <a:lnB w="12700" cap="flat" cmpd="sng" algn="ctr">
                      <a:solidFill>
                        <a:srgbClr val="D8D3CA"/>
                      </a:solidFill>
                      <a:prstDash val="solid"/>
                      <a:round/>
                      <a:headEnd type="none" w="med" len="med"/>
                      <a:tailEnd type="none" w="med" len="med"/>
                    </a:lnB>
                    <a:solidFill>
                      <a:srgbClr val="FFFFFF"/>
                    </a:solidFill>
                  </a:tcPr>
                </a:tc>
                <a:tc>
                  <a:txBody>
                    <a:bodyPr/>
                    <a:lstStyle/>
                    <a:p>
                      <a:pPr marL="0" indent="0">
                        <a:buNone/>
                      </a:pPr>
                      <a:r>
                        <a:rPr lang="en-US" sz="1150" dirty="0">
                          <a:solidFill>
                            <a:srgbClr val="252525"/>
                          </a:solidFill>
                        </a:rPr>
                        <a:t>12</a:t>
                      </a:r>
                      <a:endParaRPr lang="en-US" sz="1150" dirty="0"/>
                    </a:p>
                  </a:txBody>
                  <a:tcPr marT="91440" marB="91440">
                    <a:lnL w="12700" cap="flat" cmpd="sng" algn="ctr">
                      <a:solidFill>
                        <a:srgbClr val="D8D3CA"/>
                      </a:solidFill>
                      <a:prstDash val="solid"/>
                      <a:round/>
                      <a:headEnd type="none" w="med" len="med"/>
                      <a:tailEnd type="none" w="med" len="med"/>
                    </a:lnL>
                    <a:lnR w="12700" cap="flat" cmpd="sng" algn="ctr">
                      <a:solidFill>
                        <a:srgbClr val="D8D3CA"/>
                      </a:solidFill>
                      <a:prstDash val="solid"/>
                      <a:round/>
                      <a:headEnd type="none" w="med" len="med"/>
                      <a:tailEnd type="none" w="med" len="med"/>
                    </a:lnR>
                    <a:lnT w="12700" cap="flat" cmpd="sng" algn="ctr">
                      <a:solidFill>
                        <a:srgbClr val="D8D3CA"/>
                      </a:solidFill>
                      <a:prstDash val="solid"/>
                      <a:round/>
                      <a:headEnd type="none" w="med" len="med"/>
                      <a:tailEnd type="none" w="med" len="med"/>
                    </a:lnT>
                    <a:lnB w="12700" cap="flat" cmpd="sng" algn="ctr">
                      <a:solidFill>
                        <a:srgbClr val="D8D3CA"/>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57784">
                <a:tc>
                  <a:txBody>
                    <a:bodyPr/>
                    <a:lstStyle/>
                    <a:p>
                      <a:pPr marL="0" indent="0">
                        <a:buNone/>
                      </a:pPr>
                      <a:r>
                        <a:rPr lang="en-US" sz="1150" dirty="0">
                          <a:solidFill>
                            <a:srgbClr val="252525"/>
                          </a:solidFill>
                        </a:rPr>
                        <a:t>MEL, Data and Knowledge Specialist</a:t>
                      </a:r>
                      <a:endParaRPr lang="en-US" sz="1150" dirty="0"/>
                    </a:p>
                  </a:txBody>
                  <a:tcPr marT="91440" marB="91440">
                    <a:lnL w="12700" cap="flat" cmpd="sng" algn="ctr">
                      <a:solidFill>
                        <a:srgbClr val="D8D3CA"/>
                      </a:solidFill>
                      <a:prstDash val="solid"/>
                      <a:round/>
                      <a:headEnd type="none" w="med" len="med"/>
                      <a:tailEnd type="none" w="med" len="med"/>
                    </a:lnL>
                    <a:lnR w="12700" cap="flat" cmpd="sng" algn="ctr">
                      <a:solidFill>
                        <a:srgbClr val="D8D3CA"/>
                      </a:solidFill>
                      <a:prstDash val="solid"/>
                      <a:round/>
                      <a:headEnd type="none" w="med" len="med"/>
                      <a:tailEnd type="none" w="med" len="med"/>
                    </a:lnR>
                    <a:lnT w="12700" cap="flat" cmpd="sng" algn="ctr">
                      <a:solidFill>
                        <a:srgbClr val="D8D3CA"/>
                      </a:solidFill>
                      <a:prstDash val="solid"/>
                      <a:round/>
                      <a:headEnd type="none" w="med" len="med"/>
                      <a:tailEnd type="none" w="med" len="med"/>
                    </a:lnT>
                    <a:lnB w="12700" cap="flat" cmpd="sng" algn="ctr">
                      <a:solidFill>
                        <a:srgbClr val="D8D3CA"/>
                      </a:solidFill>
                      <a:prstDash val="solid"/>
                      <a:round/>
                      <a:headEnd type="none" w="med" len="med"/>
                      <a:tailEnd type="none" w="med" len="med"/>
                    </a:lnB>
                    <a:solidFill>
                      <a:srgbClr val="FFFFFF"/>
                    </a:solidFill>
                  </a:tcPr>
                </a:tc>
                <a:tc>
                  <a:txBody>
                    <a:bodyPr/>
                    <a:lstStyle/>
                    <a:p>
                      <a:pPr marL="0" indent="0">
                        <a:buNone/>
                      </a:pPr>
                      <a:r>
                        <a:rPr lang="en-US" sz="1150" dirty="0">
                          <a:solidFill>
                            <a:srgbClr val="252525"/>
                          </a:solidFill>
                        </a:rPr>
                        <a:t>Tanzania 4</a:t>
                      </a:r>
                      <a:endParaRPr lang="en-US" sz="1150" dirty="0"/>
                    </a:p>
                  </a:txBody>
                  <a:tcPr marT="91440" marB="91440">
                    <a:lnL w="12700" cap="flat" cmpd="sng" algn="ctr">
                      <a:solidFill>
                        <a:srgbClr val="D8D3CA"/>
                      </a:solidFill>
                      <a:prstDash val="solid"/>
                      <a:round/>
                      <a:headEnd type="none" w="med" len="med"/>
                      <a:tailEnd type="none" w="med" len="med"/>
                    </a:lnL>
                    <a:lnR w="12700" cap="flat" cmpd="sng" algn="ctr">
                      <a:solidFill>
                        <a:srgbClr val="D8D3CA"/>
                      </a:solidFill>
                      <a:prstDash val="solid"/>
                      <a:round/>
                      <a:headEnd type="none" w="med" len="med"/>
                      <a:tailEnd type="none" w="med" len="med"/>
                    </a:lnR>
                    <a:lnT w="12700" cap="flat" cmpd="sng" algn="ctr">
                      <a:solidFill>
                        <a:srgbClr val="D8D3CA"/>
                      </a:solidFill>
                      <a:prstDash val="solid"/>
                      <a:round/>
                      <a:headEnd type="none" w="med" len="med"/>
                      <a:tailEnd type="none" w="med" len="med"/>
                    </a:lnT>
                    <a:lnB w="12700" cap="flat" cmpd="sng" algn="ctr">
                      <a:solidFill>
                        <a:srgbClr val="D8D3CA"/>
                      </a:solidFill>
                      <a:prstDash val="solid"/>
                      <a:round/>
                      <a:headEnd type="none" w="med" len="med"/>
                      <a:tailEnd type="none" w="med" len="med"/>
                    </a:lnB>
                    <a:solidFill>
                      <a:srgbClr val="FFFFFF"/>
                    </a:solidFill>
                  </a:tcPr>
                </a:tc>
                <a:tc>
                  <a:txBody>
                    <a:bodyPr/>
                    <a:lstStyle/>
                    <a:p>
                      <a:pPr marL="0" indent="0">
                        <a:buNone/>
                      </a:pPr>
                      <a:r>
                        <a:rPr lang="en-US" sz="1150" dirty="0">
                          <a:solidFill>
                            <a:srgbClr val="252525"/>
                          </a:solidFill>
                        </a:rPr>
                        <a:t>—</a:t>
                      </a:r>
                      <a:endParaRPr lang="en-US" sz="1150" dirty="0"/>
                    </a:p>
                  </a:txBody>
                  <a:tcPr marT="91440" marB="91440">
                    <a:lnL w="12700" cap="flat" cmpd="sng" algn="ctr">
                      <a:solidFill>
                        <a:srgbClr val="D8D3CA"/>
                      </a:solidFill>
                      <a:prstDash val="solid"/>
                      <a:round/>
                      <a:headEnd type="none" w="med" len="med"/>
                      <a:tailEnd type="none" w="med" len="med"/>
                    </a:lnL>
                    <a:lnR w="12700" cap="flat" cmpd="sng" algn="ctr">
                      <a:solidFill>
                        <a:srgbClr val="D8D3CA"/>
                      </a:solidFill>
                      <a:prstDash val="solid"/>
                      <a:round/>
                      <a:headEnd type="none" w="med" len="med"/>
                      <a:tailEnd type="none" w="med" len="med"/>
                    </a:lnR>
                    <a:lnT w="12700" cap="flat" cmpd="sng" algn="ctr">
                      <a:solidFill>
                        <a:srgbClr val="D8D3CA"/>
                      </a:solidFill>
                      <a:prstDash val="solid"/>
                      <a:round/>
                      <a:headEnd type="none" w="med" len="med"/>
                      <a:tailEnd type="none" w="med" len="med"/>
                    </a:lnT>
                    <a:lnB w="12700" cap="flat" cmpd="sng" algn="ctr">
                      <a:solidFill>
                        <a:srgbClr val="D8D3CA"/>
                      </a:solidFill>
                      <a:prstDash val="solid"/>
                      <a:round/>
                      <a:headEnd type="none" w="med" len="med"/>
                      <a:tailEnd type="none" w="med" len="med"/>
                    </a:lnB>
                    <a:solidFill>
                      <a:srgbClr val="FFFFFF"/>
                    </a:solidFill>
                  </a:tcPr>
                </a:tc>
                <a:tc>
                  <a:txBody>
                    <a:bodyPr/>
                    <a:lstStyle/>
                    <a:p>
                      <a:pPr marL="0" indent="0">
                        <a:buNone/>
                      </a:pPr>
                      <a:r>
                        <a:rPr lang="en-US" sz="1150" dirty="0">
                          <a:solidFill>
                            <a:srgbClr val="252525"/>
                          </a:solidFill>
                        </a:rPr>
                        <a:t>4</a:t>
                      </a:r>
                      <a:endParaRPr lang="en-US" sz="1150" dirty="0"/>
                    </a:p>
                  </a:txBody>
                  <a:tcPr marT="91440" marB="91440">
                    <a:lnL w="12700" cap="flat" cmpd="sng" algn="ctr">
                      <a:solidFill>
                        <a:srgbClr val="D8D3CA"/>
                      </a:solidFill>
                      <a:prstDash val="solid"/>
                      <a:round/>
                      <a:headEnd type="none" w="med" len="med"/>
                      <a:tailEnd type="none" w="med" len="med"/>
                    </a:lnL>
                    <a:lnR w="12700" cap="flat" cmpd="sng" algn="ctr">
                      <a:solidFill>
                        <a:srgbClr val="D8D3CA"/>
                      </a:solidFill>
                      <a:prstDash val="solid"/>
                      <a:round/>
                      <a:headEnd type="none" w="med" len="med"/>
                      <a:tailEnd type="none" w="med" len="med"/>
                    </a:lnR>
                    <a:lnT w="12700" cap="flat" cmpd="sng" algn="ctr">
                      <a:solidFill>
                        <a:srgbClr val="D8D3CA"/>
                      </a:solidFill>
                      <a:prstDash val="solid"/>
                      <a:round/>
                      <a:headEnd type="none" w="med" len="med"/>
                      <a:tailEnd type="none" w="med" len="med"/>
                    </a:lnT>
                    <a:lnB w="12700" cap="flat" cmpd="sng" algn="ctr">
                      <a:solidFill>
                        <a:srgbClr val="D8D3CA"/>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5" name="Shape 2"/>
          <p:cNvSpPr/>
          <p:nvPr/>
        </p:nvSpPr>
        <p:spPr>
          <a:xfrm>
            <a:off x="777942" y="1711567"/>
            <a:ext cx="10698480" cy="530352"/>
          </a:xfrm>
          <a:prstGeom prst="rect">
            <a:avLst/>
          </a:prstGeom>
          <a:solidFill>
            <a:srgbClr val="515151"/>
          </a:solidFill>
          <a:ln w="12700">
            <a:solidFill>
              <a:srgbClr val="515151"/>
            </a:solidFill>
            <a:prstDash val="solid"/>
          </a:ln>
        </p:spPr>
        <p:txBody>
          <a:bodyPr/>
          <a:lstStyle/>
          <a:p>
            <a:endParaRPr lang="en-US"/>
          </a:p>
        </p:txBody>
      </p:sp>
      <p:sp>
        <p:nvSpPr>
          <p:cNvPr id="6" name="Text 3"/>
          <p:cNvSpPr/>
          <p:nvPr/>
        </p:nvSpPr>
        <p:spPr>
          <a:xfrm>
            <a:off x="915102" y="1876159"/>
            <a:ext cx="2560320" cy="201168"/>
          </a:xfrm>
          <a:prstGeom prst="rect">
            <a:avLst/>
          </a:prstGeom>
          <a:noFill/>
          <a:ln/>
        </p:spPr>
        <p:txBody>
          <a:bodyPr wrap="square" lIns="0" tIns="0" rIns="0" bIns="0" rtlCol="0" anchor="ctr"/>
          <a:lstStyle/>
          <a:p>
            <a:pPr marL="0" indent="0" algn="l">
              <a:buNone/>
            </a:pPr>
            <a:r>
              <a:rPr lang="en-US" sz="1100" b="1" dirty="0">
                <a:solidFill>
                  <a:srgbClr val="FFFFFF"/>
                </a:solidFill>
              </a:rPr>
              <a:t>Expert</a:t>
            </a:r>
            <a:endParaRPr lang="en-US" sz="1100" dirty="0"/>
          </a:p>
        </p:txBody>
      </p:sp>
      <p:sp>
        <p:nvSpPr>
          <p:cNvPr id="7" name="Text 4"/>
          <p:cNvSpPr/>
          <p:nvPr/>
        </p:nvSpPr>
        <p:spPr>
          <a:xfrm>
            <a:off x="3795462" y="1876159"/>
            <a:ext cx="2743200" cy="201168"/>
          </a:xfrm>
          <a:prstGeom prst="rect">
            <a:avLst/>
          </a:prstGeom>
          <a:noFill/>
          <a:ln/>
        </p:spPr>
        <p:txBody>
          <a:bodyPr wrap="square" lIns="0" tIns="0" rIns="0" bIns="0" rtlCol="0" anchor="ctr"/>
          <a:lstStyle/>
          <a:p>
            <a:pPr marL="0" indent="0" algn="l">
              <a:buNone/>
            </a:pPr>
            <a:r>
              <a:rPr lang="en-US" sz="1100" b="1" dirty="0">
                <a:solidFill>
                  <a:srgbClr val="FFFFFF"/>
                </a:solidFill>
              </a:rPr>
              <a:t>Mission(s)</a:t>
            </a:r>
            <a:endParaRPr lang="en-US" sz="1100" dirty="0"/>
          </a:p>
        </p:txBody>
      </p:sp>
      <p:sp>
        <p:nvSpPr>
          <p:cNvPr id="8" name="Text 5"/>
          <p:cNvSpPr/>
          <p:nvPr/>
        </p:nvSpPr>
        <p:spPr>
          <a:xfrm>
            <a:off x="6904422" y="1876159"/>
            <a:ext cx="2651760" cy="201168"/>
          </a:xfrm>
          <a:prstGeom prst="rect">
            <a:avLst/>
          </a:prstGeom>
          <a:noFill/>
          <a:ln/>
        </p:spPr>
        <p:txBody>
          <a:bodyPr wrap="square" lIns="0" tIns="0" rIns="0" bIns="0" rtlCol="0" anchor="ctr"/>
          <a:lstStyle/>
          <a:p>
            <a:pPr marL="0" indent="0" algn="l">
              <a:buNone/>
            </a:pPr>
            <a:r>
              <a:rPr lang="en-US" sz="1100" b="1" dirty="0">
                <a:solidFill>
                  <a:srgbClr val="FFFFFF"/>
                </a:solidFill>
              </a:rPr>
              <a:t>Additional mission</a:t>
            </a:r>
            <a:endParaRPr lang="en-US" sz="1100" dirty="0"/>
          </a:p>
        </p:txBody>
      </p:sp>
      <p:sp>
        <p:nvSpPr>
          <p:cNvPr id="4" name="Text 6"/>
          <p:cNvSpPr/>
          <p:nvPr/>
        </p:nvSpPr>
        <p:spPr>
          <a:xfrm>
            <a:off x="9876222" y="1876159"/>
            <a:ext cx="1371600" cy="201168"/>
          </a:xfrm>
          <a:prstGeom prst="rect">
            <a:avLst/>
          </a:prstGeom>
          <a:noFill/>
          <a:ln/>
        </p:spPr>
        <p:txBody>
          <a:bodyPr wrap="square" lIns="0" tIns="0" rIns="0" bIns="0" rtlCol="0" anchor="ctr"/>
          <a:lstStyle/>
          <a:p>
            <a:pPr marL="0" indent="0" algn="ctr">
              <a:buNone/>
            </a:pPr>
            <a:r>
              <a:rPr lang="en-US" sz="1100" b="1" dirty="0">
                <a:solidFill>
                  <a:srgbClr val="FFFFFF"/>
                </a:solidFill>
              </a:rPr>
              <a:t>Working days</a:t>
            </a:r>
            <a:endParaRPr lang="en-US" sz="1100" dirty="0"/>
          </a:p>
        </p:txBody>
      </p:sp>
      <p:sp>
        <p:nvSpPr>
          <p:cNvPr id="10" name="Shape 7"/>
          <p:cNvSpPr/>
          <p:nvPr/>
        </p:nvSpPr>
        <p:spPr>
          <a:xfrm>
            <a:off x="777942" y="5570335"/>
            <a:ext cx="10698480" cy="594360"/>
          </a:xfrm>
          <a:prstGeom prst="roundRect">
            <a:avLst/>
          </a:prstGeom>
          <a:solidFill>
            <a:srgbClr val="FFF3C4"/>
          </a:solidFill>
          <a:ln w="12700">
            <a:solidFill>
              <a:srgbClr val="E8CD55"/>
            </a:solidFill>
            <a:prstDash val="solid"/>
          </a:ln>
        </p:spPr>
        <p:txBody>
          <a:bodyPr/>
          <a:lstStyle/>
          <a:p>
            <a:endParaRPr lang="en-US"/>
          </a:p>
        </p:txBody>
      </p:sp>
      <p:sp>
        <p:nvSpPr>
          <p:cNvPr id="11" name="Text 8"/>
          <p:cNvSpPr/>
          <p:nvPr/>
        </p:nvSpPr>
        <p:spPr>
          <a:xfrm>
            <a:off x="1033974" y="5753215"/>
            <a:ext cx="10149840" cy="219456"/>
          </a:xfrm>
          <a:prstGeom prst="rect">
            <a:avLst/>
          </a:prstGeom>
          <a:noFill/>
          <a:ln/>
        </p:spPr>
        <p:txBody>
          <a:bodyPr wrap="square" lIns="0" tIns="0" rIns="0" bIns="0" rtlCol="0" anchor="ctr"/>
          <a:lstStyle/>
          <a:p>
            <a:pPr marL="0" indent="0" algn="ctr">
              <a:buNone/>
            </a:pPr>
            <a:r>
              <a:rPr lang="en-US" sz="1250" b="1" dirty="0">
                <a:solidFill>
                  <a:srgbClr val="252525"/>
                </a:solidFill>
              </a:rPr>
              <a:t>Published minimum: 10 missions and 50 mission working days. Travel to other countries may also be required.</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1590821" y="710885"/>
            <a:ext cx="9464040" cy="438912"/>
          </a:xfrm>
          <a:prstGeom prst="rect">
            <a:avLst/>
          </a:prstGeom>
          <a:noFill/>
          <a:ln/>
        </p:spPr>
        <p:txBody>
          <a:bodyPr wrap="square" lIns="0" tIns="0" rIns="0" bIns="0" rtlCol="0" anchor="ctr">
            <a:normAutofit/>
          </a:bodyPr>
          <a:lstStyle/>
          <a:p>
            <a:pPr marL="0" indent="0">
              <a:buNone/>
            </a:pPr>
            <a:r>
              <a:rPr lang="en-US" sz="2500" b="1" dirty="0">
                <a:solidFill>
                  <a:srgbClr val="252525"/>
                </a:solidFill>
                <a:latin typeface="Calibri Light" pitchFamily="34" charset="0"/>
                <a:ea typeface="Calibri Light" pitchFamily="34" charset="-122"/>
                <a:cs typeface="Calibri Light" pitchFamily="34" charset="-120"/>
              </a:rPr>
              <a:t>Deliverables, effort and payment schedule</a:t>
            </a:r>
            <a:endParaRPr lang="en-US" sz="2500" dirty="0"/>
          </a:p>
        </p:txBody>
      </p:sp>
      <p:sp>
        <p:nvSpPr>
          <p:cNvPr id="3" name="Shape 1"/>
          <p:cNvSpPr/>
          <p:nvPr/>
        </p:nvSpPr>
        <p:spPr>
          <a:xfrm>
            <a:off x="836557" y="1527515"/>
            <a:ext cx="10698480" cy="475488"/>
          </a:xfrm>
          <a:prstGeom prst="rect">
            <a:avLst/>
          </a:prstGeom>
          <a:solidFill>
            <a:srgbClr val="515151"/>
          </a:solidFill>
          <a:ln w="12700">
            <a:solidFill>
              <a:srgbClr val="515151"/>
            </a:solidFill>
            <a:prstDash val="solid"/>
          </a:ln>
        </p:spPr>
        <p:txBody>
          <a:bodyPr/>
          <a:lstStyle/>
          <a:p>
            <a:endParaRPr lang="en-US"/>
          </a:p>
        </p:txBody>
      </p:sp>
      <p:sp>
        <p:nvSpPr>
          <p:cNvPr id="4" name="Text 2"/>
          <p:cNvSpPr/>
          <p:nvPr/>
        </p:nvSpPr>
        <p:spPr>
          <a:xfrm>
            <a:off x="955429" y="1682963"/>
            <a:ext cx="594360" cy="182880"/>
          </a:xfrm>
          <a:prstGeom prst="rect">
            <a:avLst/>
          </a:prstGeom>
          <a:noFill/>
          <a:ln/>
        </p:spPr>
        <p:txBody>
          <a:bodyPr wrap="square" lIns="0" tIns="0" rIns="0" bIns="0" rtlCol="0" anchor="ctr"/>
          <a:lstStyle/>
          <a:p>
            <a:pPr marL="0" indent="0" algn="l">
              <a:buNone/>
            </a:pPr>
            <a:r>
              <a:rPr lang="en-US" sz="1050" b="1" dirty="0">
                <a:solidFill>
                  <a:srgbClr val="FFFFFF"/>
                </a:solidFill>
              </a:rPr>
              <a:t>Phase</a:t>
            </a:r>
            <a:endParaRPr lang="en-US" sz="1050" dirty="0"/>
          </a:p>
        </p:txBody>
      </p:sp>
      <p:sp>
        <p:nvSpPr>
          <p:cNvPr id="5" name="Text 3"/>
          <p:cNvSpPr/>
          <p:nvPr/>
        </p:nvSpPr>
        <p:spPr>
          <a:xfrm>
            <a:off x="1641229" y="1682963"/>
            <a:ext cx="5166360" cy="182880"/>
          </a:xfrm>
          <a:prstGeom prst="rect">
            <a:avLst/>
          </a:prstGeom>
          <a:noFill/>
          <a:ln/>
        </p:spPr>
        <p:txBody>
          <a:bodyPr wrap="square" lIns="0" tIns="0" rIns="0" bIns="0" rtlCol="0" anchor="ctr"/>
          <a:lstStyle/>
          <a:p>
            <a:pPr marL="0" indent="0" algn="l">
              <a:buNone/>
            </a:pPr>
            <a:r>
              <a:rPr lang="en-US" sz="1050" b="1" dirty="0">
                <a:solidFill>
                  <a:srgbClr val="FFFFFF"/>
                </a:solidFill>
              </a:rPr>
              <a:t>Main deliverable</a:t>
            </a:r>
            <a:endParaRPr lang="en-US" sz="1050" dirty="0"/>
          </a:p>
        </p:txBody>
      </p:sp>
      <p:sp>
        <p:nvSpPr>
          <p:cNvPr id="6" name="Text 4"/>
          <p:cNvSpPr/>
          <p:nvPr/>
        </p:nvSpPr>
        <p:spPr>
          <a:xfrm>
            <a:off x="6990469" y="1682963"/>
            <a:ext cx="1325880" cy="182880"/>
          </a:xfrm>
          <a:prstGeom prst="rect">
            <a:avLst/>
          </a:prstGeom>
          <a:noFill/>
          <a:ln/>
        </p:spPr>
        <p:txBody>
          <a:bodyPr wrap="square" lIns="0" tIns="0" rIns="0" bIns="0" rtlCol="0" anchor="ctr"/>
          <a:lstStyle/>
          <a:p>
            <a:pPr marL="0" indent="0" algn="l">
              <a:buNone/>
            </a:pPr>
            <a:r>
              <a:rPr lang="en-US" sz="1050" b="1" dirty="0">
                <a:solidFill>
                  <a:srgbClr val="FFFFFF"/>
                </a:solidFill>
              </a:rPr>
              <a:t>Timing</a:t>
            </a:r>
            <a:endParaRPr lang="en-US" sz="1050" dirty="0"/>
          </a:p>
        </p:txBody>
      </p:sp>
      <p:sp>
        <p:nvSpPr>
          <p:cNvPr id="7" name="Text 5"/>
          <p:cNvSpPr/>
          <p:nvPr/>
        </p:nvSpPr>
        <p:spPr>
          <a:xfrm>
            <a:off x="8453509" y="1682963"/>
            <a:ext cx="914400" cy="182880"/>
          </a:xfrm>
          <a:prstGeom prst="rect">
            <a:avLst/>
          </a:prstGeom>
          <a:noFill/>
          <a:ln/>
        </p:spPr>
        <p:txBody>
          <a:bodyPr wrap="square" lIns="0" tIns="0" rIns="0" bIns="0" rtlCol="0" anchor="ctr"/>
          <a:lstStyle/>
          <a:p>
            <a:pPr marL="0" indent="0" algn="ctr">
              <a:buNone/>
            </a:pPr>
            <a:r>
              <a:rPr lang="en-US" sz="1050" b="1" dirty="0">
                <a:solidFill>
                  <a:srgbClr val="FFFFFF"/>
                </a:solidFill>
              </a:rPr>
              <a:t>Days</a:t>
            </a:r>
            <a:endParaRPr lang="en-US" sz="1050" dirty="0"/>
          </a:p>
        </p:txBody>
      </p:sp>
      <p:sp>
        <p:nvSpPr>
          <p:cNvPr id="8" name="Text 6"/>
          <p:cNvSpPr/>
          <p:nvPr/>
        </p:nvSpPr>
        <p:spPr>
          <a:xfrm>
            <a:off x="9505069" y="1682963"/>
            <a:ext cx="1572768" cy="182880"/>
          </a:xfrm>
          <a:prstGeom prst="rect">
            <a:avLst/>
          </a:prstGeom>
          <a:noFill/>
          <a:ln/>
        </p:spPr>
        <p:txBody>
          <a:bodyPr wrap="square" lIns="0" tIns="0" rIns="0" bIns="0" rtlCol="0" anchor="ctr"/>
          <a:lstStyle/>
          <a:p>
            <a:pPr marL="0" indent="0" algn="ctr">
              <a:buNone/>
            </a:pPr>
            <a:r>
              <a:rPr lang="en-US" sz="1050" b="1" dirty="0">
                <a:solidFill>
                  <a:srgbClr val="FFFFFF"/>
                </a:solidFill>
              </a:rPr>
              <a:t>Payment</a:t>
            </a:r>
            <a:endParaRPr lang="en-US" sz="1050" dirty="0"/>
          </a:p>
        </p:txBody>
      </p:sp>
      <p:sp>
        <p:nvSpPr>
          <p:cNvPr id="9" name="Shape 7"/>
          <p:cNvSpPr/>
          <p:nvPr/>
        </p:nvSpPr>
        <p:spPr>
          <a:xfrm>
            <a:off x="836557" y="2003003"/>
            <a:ext cx="10698480" cy="685800"/>
          </a:xfrm>
          <a:prstGeom prst="rect">
            <a:avLst/>
          </a:prstGeom>
          <a:solidFill>
            <a:srgbClr val="FFFFFF"/>
          </a:solidFill>
          <a:ln w="7620">
            <a:solidFill>
              <a:srgbClr val="DCD7CE"/>
            </a:solidFill>
            <a:prstDash val="solid"/>
          </a:ln>
        </p:spPr>
        <p:txBody>
          <a:bodyPr/>
          <a:lstStyle/>
          <a:p>
            <a:endParaRPr lang="en-US"/>
          </a:p>
        </p:txBody>
      </p:sp>
      <p:sp>
        <p:nvSpPr>
          <p:cNvPr id="10" name="Text 8"/>
          <p:cNvSpPr/>
          <p:nvPr/>
        </p:nvSpPr>
        <p:spPr>
          <a:xfrm>
            <a:off x="982861" y="2204171"/>
            <a:ext cx="320040" cy="182880"/>
          </a:xfrm>
          <a:prstGeom prst="rect">
            <a:avLst/>
          </a:prstGeom>
          <a:noFill/>
          <a:ln/>
        </p:spPr>
        <p:txBody>
          <a:bodyPr wrap="square" lIns="0" tIns="0" rIns="0" bIns="0" rtlCol="0" anchor="ctr"/>
          <a:lstStyle/>
          <a:p>
            <a:pPr marL="0" indent="0" algn="ctr">
              <a:buNone/>
            </a:pPr>
            <a:r>
              <a:rPr lang="en-US" sz="1150" b="1" dirty="0">
                <a:solidFill>
                  <a:srgbClr val="E32726"/>
                </a:solidFill>
              </a:rPr>
              <a:t>1</a:t>
            </a:r>
            <a:endParaRPr lang="en-US" sz="1150" dirty="0"/>
          </a:p>
        </p:txBody>
      </p:sp>
      <p:sp>
        <p:nvSpPr>
          <p:cNvPr id="11" name="Text 9"/>
          <p:cNvSpPr/>
          <p:nvPr/>
        </p:nvSpPr>
        <p:spPr>
          <a:xfrm>
            <a:off x="1641229" y="2103587"/>
            <a:ext cx="5029200" cy="393192"/>
          </a:xfrm>
          <a:prstGeom prst="rect">
            <a:avLst/>
          </a:prstGeom>
          <a:noFill/>
          <a:ln/>
        </p:spPr>
        <p:txBody>
          <a:bodyPr wrap="square" lIns="0" tIns="0" rIns="0" bIns="0" rtlCol="0" anchor="ctr">
            <a:normAutofit/>
          </a:bodyPr>
          <a:lstStyle/>
          <a:p>
            <a:pPr marL="0" indent="0">
              <a:buNone/>
            </a:pPr>
            <a:r>
              <a:rPr lang="en-US" sz="1100" dirty="0">
                <a:solidFill>
                  <a:srgbClr val="252525"/>
                </a:solidFill>
              </a:rPr>
              <a:t>Inception report and detailed workplan</a:t>
            </a:r>
            <a:endParaRPr lang="en-US" sz="1100" dirty="0"/>
          </a:p>
        </p:txBody>
      </p:sp>
      <p:sp>
        <p:nvSpPr>
          <p:cNvPr id="12" name="Text 10"/>
          <p:cNvSpPr/>
          <p:nvPr/>
        </p:nvSpPr>
        <p:spPr>
          <a:xfrm>
            <a:off x="6990469" y="2204171"/>
            <a:ext cx="1234440" cy="182880"/>
          </a:xfrm>
          <a:prstGeom prst="rect">
            <a:avLst/>
          </a:prstGeom>
          <a:noFill/>
          <a:ln/>
        </p:spPr>
        <p:txBody>
          <a:bodyPr wrap="square" lIns="0" tIns="0" rIns="0" bIns="0" rtlCol="0" anchor="ctr"/>
          <a:lstStyle/>
          <a:p>
            <a:pPr marL="0" indent="0">
              <a:buNone/>
            </a:pPr>
            <a:r>
              <a:rPr lang="en-US" sz="1100" dirty="0">
                <a:solidFill>
                  <a:srgbClr val="515151"/>
                </a:solidFill>
              </a:rPr>
              <a:t>0.5 month</a:t>
            </a:r>
            <a:endParaRPr lang="en-US" sz="1100" dirty="0"/>
          </a:p>
        </p:txBody>
      </p:sp>
      <p:sp>
        <p:nvSpPr>
          <p:cNvPr id="13" name="Text 11"/>
          <p:cNvSpPr/>
          <p:nvPr/>
        </p:nvSpPr>
        <p:spPr>
          <a:xfrm>
            <a:off x="8453509" y="2204171"/>
            <a:ext cx="731520" cy="182880"/>
          </a:xfrm>
          <a:prstGeom prst="rect">
            <a:avLst/>
          </a:prstGeom>
          <a:noFill/>
          <a:ln/>
        </p:spPr>
        <p:txBody>
          <a:bodyPr wrap="square" lIns="0" tIns="0" rIns="0" bIns="0" rtlCol="0" anchor="ctr"/>
          <a:lstStyle/>
          <a:p>
            <a:pPr marL="0" indent="0" algn="ctr">
              <a:buNone/>
            </a:pPr>
            <a:r>
              <a:rPr lang="en-US" sz="1200" b="1" dirty="0">
                <a:solidFill>
                  <a:srgbClr val="252525"/>
                </a:solidFill>
              </a:rPr>
              <a:t>15</a:t>
            </a:r>
            <a:endParaRPr lang="en-US" sz="1200" dirty="0"/>
          </a:p>
        </p:txBody>
      </p:sp>
      <p:sp>
        <p:nvSpPr>
          <p:cNvPr id="14" name="Text 12"/>
          <p:cNvSpPr/>
          <p:nvPr/>
        </p:nvSpPr>
        <p:spPr>
          <a:xfrm>
            <a:off x="9505069" y="2167595"/>
            <a:ext cx="1417320" cy="228600"/>
          </a:xfrm>
          <a:prstGeom prst="rect">
            <a:avLst/>
          </a:prstGeom>
          <a:noFill/>
          <a:ln/>
        </p:spPr>
        <p:txBody>
          <a:bodyPr wrap="square" lIns="0" tIns="0" rIns="0" bIns="0" rtlCol="0" anchor="ctr"/>
          <a:lstStyle/>
          <a:p>
            <a:pPr marL="0" indent="0" algn="ctr">
              <a:buNone/>
            </a:pPr>
            <a:r>
              <a:rPr lang="en-US" sz="1300" b="1" dirty="0">
                <a:solidFill>
                  <a:srgbClr val="252525"/>
                </a:solidFill>
              </a:rPr>
              <a:t>10%</a:t>
            </a:r>
            <a:endParaRPr lang="en-US" sz="1300" dirty="0"/>
          </a:p>
        </p:txBody>
      </p:sp>
      <p:sp>
        <p:nvSpPr>
          <p:cNvPr id="15" name="Shape 13"/>
          <p:cNvSpPr/>
          <p:nvPr/>
        </p:nvSpPr>
        <p:spPr>
          <a:xfrm>
            <a:off x="836557" y="2761955"/>
            <a:ext cx="10698480" cy="685800"/>
          </a:xfrm>
          <a:prstGeom prst="rect">
            <a:avLst/>
          </a:prstGeom>
          <a:solidFill>
            <a:srgbClr val="F0EDE7"/>
          </a:solidFill>
          <a:ln w="7620">
            <a:solidFill>
              <a:srgbClr val="DCD7CE"/>
            </a:solidFill>
            <a:prstDash val="solid"/>
          </a:ln>
        </p:spPr>
        <p:txBody>
          <a:bodyPr/>
          <a:lstStyle/>
          <a:p>
            <a:endParaRPr lang="en-US"/>
          </a:p>
        </p:txBody>
      </p:sp>
      <p:sp>
        <p:nvSpPr>
          <p:cNvPr id="16" name="Text 14"/>
          <p:cNvSpPr/>
          <p:nvPr/>
        </p:nvSpPr>
        <p:spPr>
          <a:xfrm>
            <a:off x="982861" y="2963123"/>
            <a:ext cx="320040" cy="182880"/>
          </a:xfrm>
          <a:prstGeom prst="rect">
            <a:avLst/>
          </a:prstGeom>
          <a:noFill/>
          <a:ln/>
        </p:spPr>
        <p:txBody>
          <a:bodyPr wrap="square" lIns="0" tIns="0" rIns="0" bIns="0" rtlCol="0" anchor="ctr"/>
          <a:lstStyle/>
          <a:p>
            <a:pPr marL="0" indent="0" algn="ctr">
              <a:buNone/>
            </a:pPr>
            <a:r>
              <a:rPr lang="en-US" sz="1150" b="1" dirty="0">
                <a:solidFill>
                  <a:srgbClr val="E32726"/>
                </a:solidFill>
              </a:rPr>
              <a:t>2</a:t>
            </a:r>
            <a:endParaRPr lang="en-US" sz="1150" dirty="0"/>
          </a:p>
        </p:txBody>
      </p:sp>
      <p:sp>
        <p:nvSpPr>
          <p:cNvPr id="17" name="Text 15"/>
          <p:cNvSpPr/>
          <p:nvPr/>
        </p:nvSpPr>
        <p:spPr>
          <a:xfrm>
            <a:off x="1641229" y="2862539"/>
            <a:ext cx="5029200" cy="393192"/>
          </a:xfrm>
          <a:prstGeom prst="rect">
            <a:avLst/>
          </a:prstGeom>
          <a:noFill/>
          <a:ln/>
        </p:spPr>
        <p:txBody>
          <a:bodyPr wrap="square" lIns="0" tIns="0" rIns="0" bIns="0" rtlCol="0" anchor="ctr">
            <a:normAutofit/>
          </a:bodyPr>
          <a:lstStyle/>
          <a:p>
            <a:pPr marL="0" indent="0">
              <a:buNone/>
            </a:pPr>
            <a:r>
              <a:rPr lang="en-US" sz="1100" dirty="0">
                <a:solidFill>
                  <a:srgbClr val="252525"/>
                </a:solidFill>
              </a:rPr>
              <a:t>ISO criteria, sourcing tools, pipeline tracker and shortlist</a:t>
            </a:r>
            <a:endParaRPr lang="en-US" sz="1100" dirty="0"/>
          </a:p>
        </p:txBody>
      </p:sp>
      <p:sp>
        <p:nvSpPr>
          <p:cNvPr id="18" name="Text 16"/>
          <p:cNvSpPr/>
          <p:nvPr/>
        </p:nvSpPr>
        <p:spPr>
          <a:xfrm>
            <a:off x="6990469" y="2963123"/>
            <a:ext cx="1234440" cy="182880"/>
          </a:xfrm>
          <a:prstGeom prst="rect">
            <a:avLst/>
          </a:prstGeom>
          <a:noFill/>
          <a:ln/>
        </p:spPr>
        <p:txBody>
          <a:bodyPr wrap="square" lIns="0" tIns="0" rIns="0" bIns="0" rtlCol="0" anchor="ctr"/>
          <a:lstStyle/>
          <a:p>
            <a:pPr marL="0" indent="0">
              <a:buNone/>
            </a:pPr>
            <a:r>
              <a:rPr lang="en-US" sz="1100" dirty="0">
                <a:solidFill>
                  <a:srgbClr val="515151"/>
                </a:solidFill>
              </a:rPr>
              <a:t>Months 1–3</a:t>
            </a:r>
            <a:endParaRPr lang="en-US" sz="1100" dirty="0"/>
          </a:p>
        </p:txBody>
      </p:sp>
      <p:sp>
        <p:nvSpPr>
          <p:cNvPr id="19" name="Text 17"/>
          <p:cNvSpPr/>
          <p:nvPr/>
        </p:nvSpPr>
        <p:spPr>
          <a:xfrm>
            <a:off x="8453509" y="2963123"/>
            <a:ext cx="731520" cy="182880"/>
          </a:xfrm>
          <a:prstGeom prst="rect">
            <a:avLst/>
          </a:prstGeom>
          <a:noFill/>
          <a:ln/>
        </p:spPr>
        <p:txBody>
          <a:bodyPr wrap="square" lIns="0" tIns="0" rIns="0" bIns="0" rtlCol="0" anchor="ctr"/>
          <a:lstStyle/>
          <a:p>
            <a:pPr marL="0" indent="0" algn="ctr">
              <a:buNone/>
            </a:pPr>
            <a:r>
              <a:rPr lang="en-US" sz="1200" b="1" dirty="0">
                <a:solidFill>
                  <a:srgbClr val="252525"/>
                </a:solidFill>
              </a:rPr>
              <a:t>35</a:t>
            </a:r>
            <a:endParaRPr lang="en-US" sz="1200" dirty="0"/>
          </a:p>
        </p:txBody>
      </p:sp>
      <p:sp>
        <p:nvSpPr>
          <p:cNvPr id="20" name="Text 18"/>
          <p:cNvSpPr/>
          <p:nvPr/>
        </p:nvSpPr>
        <p:spPr>
          <a:xfrm>
            <a:off x="9505069" y="2926547"/>
            <a:ext cx="1417320" cy="228600"/>
          </a:xfrm>
          <a:prstGeom prst="rect">
            <a:avLst/>
          </a:prstGeom>
          <a:noFill/>
          <a:ln/>
        </p:spPr>
        <p:txBody>
          <a:bodyPr wrap="square" lIns="0" tIns="0" rIns="0" bIns="0" rtlCol="0" anchor="ctr"/>
          <a:lstStyle/>
          <a:p>
            <a:pPr marL="0" indent="0" algn="ctr">
              <a:buNone/>
            </a:pPr>
            <a:r>
              <a:rPr lang="en-US" sz="1300" b="1" dirty="0">
                <a:solidFill>
                  <a:srgbClr val="252525"/>
                </a:solidFill>
              </a:rPr>
              <a:t>20%</a:t>
            </a:r>
            <a:endParaRPr lang="en-US" sz="1300" dirty="0"/>
          </a:p>
        </p:txBody>
      </p:sp>
      <p:sp>
        <p:nvSpPr>
          <p:cNvPr id="21" name="Shape 19"/>
          <p:cNvSpPr/>
          <p:nvPr/>
        </p:nvSpPr>
        <p:spPr>
          <a:xfrm>
            <a:off x="836557" y="3520907"/>
            <a:ext cx="10698480" cy="685800"/>
          </a:xfrm>
          <a:prstGeom prst="rect">
            <a:avLst/>
          </a:prstGeom>
          <a:solidFill>
            <a:srgbClr val="FFFFFF"/>
          </a:solidFill>
          <a:ln w="7620">
            <a:solidFill>
              <a:srgbClr val="DCD7CE"/>
            </a:solidFill>
            <a:prstDash val="solid"/>
          </a:ln>
        </p:spPr>
        <p:txBody>
          <a:bodyPr/>
          <a:lstStyle/>
          <a:p>
            <a:endParaRPr lang="en-US"/>
          </a:p>
        </p:txBody>
      </p:sp>
      <p:sp>
        <p:nvSpPr>
          <p:cNvPr id="22" name="Text 20"/>
          <p:cNvSpPr/>
          <p:nvPr/>
        </p:nvSpPr>
        <p:spPr>
          <a:xfrm>
            <a:off x="982861" y="3722075"/>
            <a:ext cx="320040" cy="182880"/>
          </a:xfrm>
          <a:prstGeom prst="rect">
            <a:avLst/>
          </a:prstGeom>
          <a:noFill/>
          <a:ln/>
        </p:spPr>
        <p:txBody>
          <a:bodyPr wrap="square" lIns="0" tIns="0" rIns="0" bIns="0" rtlCol="0" anchor="ctr"/>
          <a:lstStyle/>
          <a:p>
            <a:pPr marL="0" indent="0" algn="ctr">
              <a:buNone/>
            </a:pPr>
            <a:r>
              <a:rPr lang="en-US" sz="1150" b="1" dirty="0">
                <a:solidFill>
                  <a:srgbClr val="E32726"/>
                </a:solidFill>
              </a:rPr>
              <a:t>3</a:t>
            </a:r>
            <a:endParaRPr lang="en-US" sz="1150" dirty="0"/>
          </a:p>
        </p:txBody>
      </p:sp>
      <p:sp>
        <p:nvSpPr>
          <p:cNvPr id="23" name="Text 21"/>
          <p:cNvSpPr/>
          <p:nvPr/>
        </p:nvSpPr>
        <p:spPr>
          <a:xfrm>
            <a:off x="1641229" y="3621491"/>
            <a:ext cx="5029200" cy="393192"/>
          </a:xfrm>
          <a:prstGeom prst="rect">
            <a:avLst/>
          </a:prstGeom>
          <a:noFill/>
          <a:ln/>
        </p:spPr>
        <p:txBody>
          <a:bodyPr wrap="square" lIns="0" tIns="0" rIns="0" bIns="0" rtlCol="0" anchor="ctr">
            <a:normAutofit/>
          </a:bodyPr>
          <a:lstStyle/>
          <a:p>
            <a:pPr marL="0" indent="0">
              <a:buNone/>
            </a:pPr>
            <a:r>
              <a:rPr lang="en-US" sz="1100" dirty="0">
                <a:solidFill>
                  <a:srgbClr val="252525"/>
                </a:solidFill>
              </a:rPr>
              <a:t>Diagnostics, readiness package and matchmaking framework</a:t>
            </a:r>
            <a:endParaRPr lang="en-US" sz="1100" dirty="0"/>
          </a:p>
        </p:txBody>
      </p:sp>
      <p:sp>
        <p:nvSpPr>
          <p:cNvPr id="24" name="Text 22"/>
          <p:cNvSpPr/>
          <p:nvPr/>
        </p:nvSpPr>
        <p:spPr>
          <a:xfrm>
            <a:off x="6990469" y="3722075"/>
            <a:ext cx="1234440" cy="182880"/>
          </a:xfrm>
          <a:prstGeom prst="rect">
            <a:avLst/>
          </a:prstGeom>
          <a:noFill/>
          <a:ln/>
        </p:spPr>
        <p:txBody>
          <a:bodyPr wrap="square" lIns="0" tIns="0" rIns="0" bIns="0" rtlCol="0" anchor="ctr"/>
          <a:lstStyle/>
          <a:p>
            <a:pPr marL="0" indent="0">
              <a:buNone/>
            </a:pPr>
            <a:r>
              <a:rPr lang="en-US" sz="1100" dirty="0">
                <a:solidFill>
                  <a:srgbClr val="515151"/>
                </a:solidFill>
              </a:rPr>
              <a:t>Months 3–5</a:t>
            </a:r>
            <a:endParaRPr lang="en-US" sz="1100" dirty="0"/>
          </a:p>
        </p:txBody>
      </p:sp>
      <p:sp>
        <p:nvSpPr>
          <p:cNvPr id="25" name="Text 23"/>
          <p:cNvSpPr/>
          <p:nvPr/>
        </p:nvSpPr>
        <p:spPr>
          <a:xfrm>
            <a:off x="8453509" y="3722075"/>
            <a:ext cx="731520" cy="182880"/>
          </a:xfrm>
          <a:prstGeom prst="rect">
            <a:avLst/>
          </a:prstGeom>
          <a:noFill/>
          <a:ln/>
        </p:spPr>
        <p:txBody>
          <a:bodyPr wrap="square" lIns="0" tIns="0" rIns="0" bIns="0" rtlCol="0" anchor="ctr"/>
          <a:lstStyle/>
          <a:p>
            <a:pPr marL="0" indent="0" algn="ctr">
              <a:buNone/>
            </a:pPr>
            <a:r>
              <a:rPr lang="en-US" sz="1200" b="1" dirty="0">
                <a:solidFill>
                  <a:srgbClr val="252525"/>
                </a:solidFill>
              </a:rPr>
              <a:t>45</a:t>
            </a:r>
            <a:endParaRPr lang="en-US" sz="1200" dirty="0"/>
          </a:p>
        </p:txBody>
      </p:sp>
      <p:sp>
        <p:nvSpPr>
          <p:cNvPr id="26" name="Text 24"/>
          <p:cNvSpPr/>
          <p:nvPr/>
        </p:nvSpPr>
        <p:spPr>
          <a:xfrm>
            <a:off x="9505069" y="3685499"/>
            <a:ext cx="1417320" cy="228600"/>
          </a:xfrm>
          <a:prstGeom prst="rect">
            <a:avLst/>
          </a:prstGeom>
          <a:noFill/>
          <a:ln/>
        </p:spPr>
        <p:txBody>
          <a:bodyPr wrap="square" lIns="0" tIns="0" rIns="0" bIns="0" rtlCol="0" anchor="ctr"/>
          <a:lstStyle/>
          <a:p>
            <a:pPr marL="0" indent="0" algn="ctr">
              <a:buNone/>
            </a:pPr>
            <a:r>
              <a:rPr lang="en-US" sz="1300" b="1" dirty="0">
                <a:solidFill>
                  <a:srgbClr val="252525"/>
                </a:solidFill>
              </a:rPr>
              <a:t>20%</a:t>
            </a:r>
            <a:endParaRPr lang="en-US" sz="1300" dirty="0"/>
          </a:p>
        </p:txBody>
      </p:sp>
      <p:sp>
        <p:nvSpPr>
          <p:cNvPr id="27" name="Shape 25"/>
          <p:cNvSpPr/>
          <p:nvPr/>
        </p:nvSpPr>
        <p:spPr>
          <a:xfrm>
            <a:off x="836557" y="4279859"/>
            <a:ext cx="10698480" cy="685800"/>
          </a:xfrm>
          <a:prstGeom prst="rect">
            <a:avLst/>
          </a:prstGeom>
          <a:solidFill>
            <a:srgbClr val="F0EDE7"/>
          </a:solidFill>
          <a:ln w="7620">
            <a:solidFill>
              <a:srgbClr val="DCD7CE"/>
            </a:solidFill>
            <a:prstDash val="solid"/>
          </a:ln>
        </p:spPr>
        <p:txBody>
          <a:bodyPr/>
          <a:lstStyle/>
          <a:p>
            <a:endParaRPr lang="en-US"/>
          </a:p>
        </p:txBody>
      </p:sp>
      <p:sp>
        <p:nvSpPr>
          <p:cNvPr id="28" name="Text 26"/>
          <p:cNvSpPr/>
          <p:nvPr/>
        </p:nvSpPr>
        <p:spPr>
          <a:xfrm>
            <a:off x="982861" y="4481027"/>
            <a:ext cx="320040" cy="182880"/>
          </a:xfrm>
          <a:prstGeom prst="rect">
            <a:avLst/>
          </a:prstGeom>
          <a:noFill/>
          <a:ln/>
        </p:spPr>
        <p:txBody>
          <a:bodyPr wrap="square" lIns="0" tIns="0" rIns="0" bIns="0" rtlCol="0" anchor="ctr"/>
          <a:lstStyle/>
          <a:p>
            <a:pPr marL="0" indent="0" algn="ctr">
              <a:buNone/>
            </a:pPr>
            <a:r>
              <a:rPr lang="en-US" sz="1150" b="1" dirty="0">
                <a:solidFill>
                  <a:srgbClr val="E32726"/>
                </a:solidFill>
              </a:rPr>
              <a:t>4</a:t>
            </a:r>
            <a:endParaRPr lang="en-US" sz="1150" dirty="0"/>
          </a:p>
        </p:txBody>
      </p:sp>
      <p:sp>
        <p:nvSpPr>
          <p:cNvPr id="29" name="Text 27"/>
          <p:cNvSpPr/>
          <p:nvPr/>
        </p:nvSpPr>
        <p:spPr>
          <a:xfrm>
            <a:off x="1641229" y="4380443"/>
            <a:ext cx="5029200" cy="393192"/>
          </a:xfrm>
          <a:prstGeom prst="rect">
            <a:avLst/>
          </a:prstGeom>
          <a:noFill/>
          <a:ln/>
        </p:spPr>
        <p:txBody>
          <a:bodyPr wrap="square" lIns="0" tIns="0" rIns="0" bIns="0" rtlCol="0" anchor="ctr">
            <a:normAutofit/>
          </a:bodyPr>
          <a:lstStyle/>
          <a:p>
            <a:pPr marL="0" indent="0">
              <a:buNone/>
            </a:pPr>
            <a:r>
              <a:rPr lang="en-US" sz="1100" dirty="0">
                <a:solidFill>
                  <a:srgbClr val="252525"/>
                </a:solidFill>
              </a:rPr>
              <a:t>Exchange implementation report and matchmaking outputs</a:t>
            </a:r>
            <a:endParaRPr lang="en-US" sz="1100" dirty="0"/>
          </a:p>
        </p:txBody>
      </p:sp>
      <p:sp>
        <p:nvSpPr>
          <p:cNvPr id="30" name="Text 28"/>
          <p:cNvSpPr/>
          <p:nvPr/>
        </p:nvSpPr>
        <p:spPr>
          <a:xfrm>
            <a:off x="6990469" y="4481027"/>
            <a:ext cx="1234440" cy="182880"/>
          </a:xfrm>
          <a:prstGeom prst="rect">
            <a:avLst/>
          </a:prstGeom>
          <a:noFill/>
          <a:ln/>
        </p:spPr>
        <p:txBody>
          <a:bodyPr wrap="square" lIns="0" tIns="0" rIns="0" bIns="0" rtlCol="0" anchor="ctr"/>
          <a:lstStyle/>
          <a:p>
            <a:pPr marL="0" indent="0">
              <a:buNone/>
            </a:pPr>
            <a:r>
              <a:rPr lang="en-US" sz="1100" dirty="0">
                <a:solidFill>
                  <a:srgbClr val="515151"/>
                </a:solidFill>
              </a:rPr>
              <a:t>Months 5–9</a:t>
            </a:r>
            <a:endParaRPr lang="en-US" sz="1100" dirty="0"/>
          </a:p>
        </p:txBody>
      </p:sp>
      <p:sp>
        <p:nvSpPr>
          <p:cNvPr id="31" name="Text 29"/>
          <p:cNvSpPr/>
          <p:nvPr/>
        </p:nvSpPr>
        <p:spPr>
          <a:xfrm>
            <a:off x="8453509" y="4481027"/>
            <a:ext cx="731520" cy="182880"/>
          </a:xfrm>
          <a:prstGeom prst="rect">
            <a:avLst/>
          </a:prstGeom>
          <a:noFill/>
          <a:ln/>
        </p:spPr>
        <p:txBody>
          <a:bodyPr wrap="square" lIns="0" tIns="0" rIns="0" bIns="0" rtlCol="0" anchor="ctr"/>
          <a:lstStyle/>
          <a:p>
            <a:pPr marL="0" indent="0" algn="ctr">
              <a:buNone/>
            </a:pPr>
            <a:r>
              <a:rPr lang="en-US" sz="1200" b="1" dirty="0">
                <a:solidFill>
                  <a:srgbClr val="252525"/>
                </a:solidFill>
              </a:rPr>
              <a:t>50</a:t>
            </a:r>
            <a:endParaRPr lang="en-US" sz="1200" dirty="0"/>
          </a:p>
        </p:txBody>
      </p:sp>
      <p:sp>
        <p:nvSpPr>
          <p:cNvPr id="32" name="Text 30"/>
          <p:cNvSpPr/>
          <p:nvPr/>
        </p:nvSpPr>
        <p:spPr>
          <a:xfrm>
            <a:off x="9505069" y="4444451"/>
            <a:ext cx="1417320" cy="228600"/>
          </a:xfrm>
          <a:prstGeom prst="rect">
            <a:avLst/>
          </a:prstGeom>
          <a:noFill/>
          <a:ln/>
        </p:spPr>
        <p:txBody>
          <a:bodyPr wrap="square" lIns="0" tIns="0" rIns="0" bIns="0" rtlCol="0" anchor="ctr"/>
          <a:lstStyle/>
          <a:p>
            <a:pPr marL="0" indent="0" algn="ctr">
              <a:buNone/>
            </a:pPr>
            <a:r>
              <a:rPr lang="en-US" sz="1300" b="1" dirty="0">
                <a:solidFill>
                  <a:srgbClr val="E32726"/>
                </a:solidFill>
              </a:rPr>
              <a:t>30%</a:t>
            </a:r>
            <a:endParaRPr lang="en-US" sz="1300" dirty="0"/>
          </a:p>
        </p:txBody>
      </p:sp>
      <p:sp>
        <p:nvSpPr>
          <p:cNvPr id="33" name="Shape 31"/>
          <p:cNvSpPr/>
          <p:nvPr/>
        </p:nvSpPr>
        <p:spPr>
          <a:xfrm>
            <a:off x="836557" y="5038811"/>
            <a:ext cx="10698480" cy="685800"/>
          </a:xfrm>
          <a:prstGeom prst="rect">
            <a:avLst/>
          </a:prstGeom>
          <a:solidFill>
            <a:srgbClr val="FFFFFF"/>
          </a:solidFill>
          <a:ln w="7620">
            <a:solidFill>
              <a:srgbClr val="DCD7CE"/>
            </a:solidFill>
            <a:prstDash val="solid"/>
          </a:ln>
        </p:spPr>
        <p:txBody>
          <a:bodyPr/>
          <a:lstStyle/>
          <a:p>
            <a:endParaRPr lang="en-US"/>
          </a:p>
        </p:txBody>
      </p:sp>
      <p:sp>
        <p:nvSpPr>
          <p:cNvPr id="34" name="Text 32"/>
          <p:cNvSpPr/>
          <p:nvPr/>
        </p:nvSpPr>
        <p:spPr>
          <a:xfrm>
            <a:off x="982861" y="5239979"/>
            <a:ext cx="320040" cy="182880"/>
          </a:xfrm>
          <a:prstGeom prst="rect">
            <a:avLst/>
          </a:prstGeom>
          <a:noFill/>
          <a:ln/>
        </p:spPr>
        <p:txBody>
          <a:bodyPr wrap="square" lIns="0" tIns="0" rIns="0" bIns="0" rtlCol="0" anchor="ctr"/>
          <a:lstStyle/>
          <a:p>
            <a:pPr marL="0" indent="0" algn="ctr">
              <a:buNone/>
            </a:pPr>
            <a:r>
              <a:rPr lang="en-US" sz="1150" b="1" dirty="0">
                <a:solidFill>
                  <a:srgbClr val="E32726"/>
                </a:solidFill>
              </a:rPr>
              <a:t>5</a:t>
            </a:r>
            <a:endParaRPr lang="en-US" sz="1150" dirty="0"/>
          </a:p>
        </p:txBody>
      </p:sp>
      <p:sp>
        <p:nvSpPr>
          <p:cNvPr id="35" name="Text 33"/>
          <p:cNvSpPr/>
          <p:nvPr/>
        </p:nvSpPr>
        <p:spPr>
          <a:xfrm>
            <a:off x="1641229" y="5139395"/>
            <a:ext cx="5029200" cy="393192"/>
          </a:xfrm>
          <a:prstGeom prst="rect">
            <a:avLst/>
          </a:prstGeom>
          <a:noFill/>
          <a:ln/>
        </p:spPr>
        <p:txBody>
          <a:bodyPr wrap="square" lIns="0" tIns="0" rIns="0" bIns="0" rtlCol="0" anchor="ctr">
            <a:normAutofit/>
          </a:bodyPr>
          <a:lstStyle/>
          <a:p>
            <a:pPr marL="0" indent="0">
              <a:buNone/>
            </a:pPr>
            <a:r>
              <a:rPr lang="en-US" sz="1100" dirty="0">
                <a:solidFill>
                  <a:srgbClr val="252525"/>
                </a:solidFill>
              </a:rPr>
              <a:t>Final report, MEL dashboard, partnership tracker and knowledge products</a:t>
            </a:r>
            <a:endParaRPr lang="en-US" sz="1100" dirty="0"/>
          </a:p>
        </p:txBody>
      </p:sp>
      <p:sp>
        <p:nvSpPr>
          <p:cNvPr id="36" name="Text 34"/>
          <p:cNvSpPr/>
          <p:nvPr/>
        </p:nvSpPr>
        <p:spPr>
          <a:xfrm>
            <a:off x="6990469" y="5239979"/>
            <a:ext cx="1234440" cy="182880"/>
          </a:xfrm>
          <a:prstGeom prst="rect">
            <a:avLst/>
          </a:prstGeom>
          <a:noFill/>
          <a:ln/>
        </p:spPr>
        <p:txBody>
          <a:bodyPr wrap="square" lIns="0" tIns="0" rIns="0" bIns="0" rtlCol="0" anchor="ctr"/>
          <a:lstStyle/>
          <a:p>
            <a:pPr marL="0" indent="0">
              <a:buNone/>
            </a:pPr>
            <a:r>
              <a:rPr lang="en-US" sz="1100" dirty="0">
                <a:solidFill>
                  <a:srgbClr val="515151"/>
                </a:solidFill>
              </a:rPr>
              <a:t>Months 9–12</a:t>
            </a:r>
            <a:endParaRPr lang="en-US" sz="1100" dirty="0"/>
          </a:p>
        </p:txBody>
      </p:sp>
      <p:sp>
        <p:nvSpPr>
          <p:cNvPr id="37" name="Text 35"/>
          <p:cNvSpPr/>
          <p:nvPr/>
        </p:nvSpPr>
        <p:spPr>
          <a:xfrm>
            <a:off x="8453509" y="5239979"/>
            <a:ext cx="731520" cy="182880"/>
          </a:xfrm>
          <a:prstGeom prst="rect">
            <a:avLst/>
          </a:prstGeom>
          <a:noFill/>
          <a:ln/>
        </p:spPr>
        <p:txBody>
          <a:bodyPr wrap="square" lIns="0" tIns="0" rIns="0" bIns="0" rtlCol="0" anchor="ctr"/>
          <a:lstStyle/>
          <a:p>
            <a:pPr marL="0" indent="0" algn="ctr">
              <a:buNone/>
            </a:pPr>
            <a:r>
              <a:rPr lang="en-US" sz="1200" b="1" dirty="0">
                <a:solidFill>
                  <a:srgbClr val="252525"/>
                </a:solidFill>
              </a:rPr>
              <a:t>35</a:t>
            </a:r>
            <a:endParaRPr lang="en-US" sz="1200" dirty="0"/>
          </a:p>
        </p:txBody>
      </p:sp>
      <p:sp>
        <p:nvSpPr>
          <p:cNvPr id="38" name="Text 36"/>
          <p:cNvSpPr/>
          <p:nvPr/>
        </p:nvSpPr>
        <p:spPr>
          <a:xfrm>
            <a:off x="9505069" y="5203403"/>
            <a:ext cx="1417320" cy="228600"/>
          </a:xfrm>
          <a:prstGeom prst="rect">
            <a:avLst/>
          </a:prstGeom>
          <a:noFill/>
          <a:ln/>
        </p:spPr>
        <p:txBody>
          <a:bodyPr wrap="square" lIns="0" tIns="0" rIns="0" bIns="0" rtlCol="0" anchor="ctr"/>
          <a:lstStyle/>
          <a:p>
            <a:pPr marL="0" indent="0" algn="ctr">
              <a:buNone/>
            </a:pPr>
            <a:r>
              <a:rPr lang="en-US" sz="1300" b="1" dirty="0">
                <a:solidFill>
                  <a:srgbClr val="252525"/>
                </a:solidFill>
              </a:rPr>
              <a:t>20%</a:t>
            </a:r>
            <a:endParaRPr lang="en-US" sz="1300" dirty="0"/>
          </a:p>
        </p:txBody>
      </p:sp>
      <p:sp>
        <p:nvSpPr>
          <p:cNvPr id="39" name="Text 37"/>
          <p:cNvSpPr/>
          <p:nvPr/>
        </p:nvSpPr>
        <p:spPr>
          <a:xfrm>
            <a:off x="873133" y="5980643"/>
            <a:ext cx="5852160" cy="256032"/>
          </a:xfrm>
          <a:prstGeom prst="rect">
            <a:avLst/>
          </a:prstGeom>
          <a:noFill/>
          <a:ln/>
        </p:spPr>
        <p:txBody>
          <a:bodyPr wrap="square" lIns="0" tIns="0" rIns="0" bIns="0" rtlCol="0" anchor="ctr">
            <a:normAutofit/>
          </a:bodyPr>
          <a:lstStyle/>
          <a:p>
            <a:pPr marL="0" indent="0">
              <a:buNone/>
            </a:pPr>
            <a:r>
              <a:rPr lang="en-US" sz="1080" b="1" dirty="0">
                <a:solidFill>
                  <a:srgbClr val="E32726"/>
                </a:solidFill>
              </a:rPr>
              <a:t>Use the latest formally published clarification when applying the overall person-day ceiling.</a:t>
            </a:r>
            <a:endParaRPr lang="en-US" sz="1080" dirty="0"/>
          </a:p>
        </p:txBody>
      </p:sp>
      <p:sp>
        <p:nvSpPr>
          <p:cNvPr id="40" name="Text 38"/>
          <p:cNvSpPr/>
          <p:nvPr/>
        </p:nvSpPr>
        <p:spPr>
          <a:xfrm>
            <a:off x="6030349" y="5980643"/>
            <a:ext cx="5440680" cy="256032"/>
          </a:xfrm>
          <a:prstGeom prst="rect">
            <a:avLst/>
          </a:prstGeom>
          <a:noFill/>
          <a:ln/>
        </p:spPr>
        <p:txBody>
          <a:bodyPr wrap="square" lIns="0" tIns="0" rIns="0" bIns="0" rtlCol="0" anchor="ctr"/>
          <a:lstStyle/>
          <a:p>
            <a:pPr marL="0" indent="0" algn="r">
              <a:buNone/>
            </a:pPr>
            <a:r>
              <a:rPr lang="en-US" sz="1150" i="1" dirty="0">
                <a:solidFill>
                  <a:srgbClr val="6C6C6C"/>
                </a:solidFill>
              </a:rPr>
              <a:t>Payment follows formal acceptance of each deliverable.</a:t>
            </a:r>
            <a:endParaRPr lang="en-US" sz="11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1649436" y="241965"/>
            <a:ext cx="9464040" cy="438912"/>
          </a:xfrm>
          <a:prstGeom prst="rect">
            <a:avLst/>
          </a:prstGeom>
          <a:noFill/>
          <a:ln/>
        </p:spPr>
        <p:txBody>
          <a:bodyPr wrap="square" lIns="0" tIns="0" rIns="0" bIns="0" rtlCol="0" anchor="ctr">
            <a:normAutofit/>
          </a:bodyPr>
          <a:lstStyle/>
          <a:p>
            <a:pPr marL="0" indent="0">
              <a:buNone/>
            </a:pPr>
            <a:r>
              <a:rPr lang="en-US" sz="2500" b="1" dirty="0">
                <a:solidFill>
                  <a:srgbClr val="252525"/>
                </a:solidFill>
                <a:latin typeface="Calibri Light" pitchFamily="34" charset="0"/>
                <a:ea typeface="Calibri Light" pitchFamily="34" charset="-122"/>
                <a:cs typeface="Calibri Light" pitchFamily="34" charset="-120"/>
              </a:rPr>
              <a:t>Minimum multidisciplinary team</a:t>
            </a:r>
            <a:endParaRPr lang="en-US" sz="2500" dirty="0"/>
          </a:p>
        </p:txBody>
      </p:sp>
      <p:sp>
        <p:nvSpPr>
          <p:cNvPr id="3" name="Shape 1"/>
          <p:cNvSpPr/>
          <p:nvPr/>
        </p:nvSpPr>
        <p:spPr>
          <a:xfrm>
            <a:off x="735036" y="1138077"/>
            <a:ext cx="10588752" cy="749808"/>
          </a:xfrm>
          <a:prstGeom prst="roundRect">
            <a:avLst/>
          </a:prstGeom>
          <a:solidFill>
            <a:srgbClr val="FFF3C4"/>
          </a:solidFill>
          <a:ln w="12700">
            <a:solidFill>
              <a:srgbClr val="E6CA4B"/>
            </a:solidFill>
            <a:prstDash val="solid"/>
          </a:ln>
        </p:spPr>
        <p:txBody>
          <a:bodyPr/>
          <a:lstStyle/>
          <a:p>
            <a:endParaRPr lang="en-US"/>
          </a:p>
        </p:txBody>
      </p:sp>
      <p:sp>
        <p:nvSpPr>
          <p:cNvPr id="4" name="Text 2"/>
          <p:cNvSpPr/>
          <p:nvPr/>
        </p:nvSpPr>
        <p:spPr>
          <a:xfrm>
            <a:off x="945348" y="1366677"/>
            <a:ext cx="384048" cy="201168"/>
          </a:xfrm>
          <a:prstGeom prst="rect">
            <a:avLst/>
          </a:prstGeom>
          <a:noFill/>
          <a:ln/>
        </p:spPr>
        <p:txBody>
          <a:bodyPr wrap="square" lIns="0" tIns="0" rIns="0" bIns="0" rtlCol="0" anchor="ctr"/>
          <a:lstStyle/>
          <a:p>
            <a:pPr marL="0" indent="0">
              <a:buNone/>
            </a:pPr>
            <a:r>
              <a:rPr lang="en-US" sz="1100" b="1" dirty="0">
                <a:solidFill>
                  <a:srgbClr val="E32726"/>
                </a:solidFill>
              </a:rPr>
              <a:t>01</a:t>
            </a:r>
            <a:endParaRPr lang="en-US" sz="1100" dirty="0"/>
          </a:p>
        </p:txBody>
      </p:sp>
      <p:sp>
        <p:nvSpPr>
          <p:cNvPr id="5" name="Text 3"/>
          <p:cNvSpPr/>
          <p:nvPr/>
        </p:nvSpPr>
        <p:spPr>
          <a:xfrm>
            <a:off x="1466556" y="1266093"/>
            <a:ext cx="3657600" cy="384048"/>
          </a:xfrm>
          <a:prstGeom prst="rect">
            <a:avLst/>
          </a:prstGeom>
          <a:noFill/>
          <a:ln/>
        </p:spPr>
        <p:txBody>
          <a:bodyPr wrap="square" lIns="0" tIns="0" rIns="0" bIns="0" rtlCol="0" anchor="ctr">
            <a:normAutofit/>
          </a:bodyPr>
          <a:lstStyle/>
          <a:p>
            <a:pPr marL="0" indent="0">
              <a:buNone/>
            </a:pPr>
            <a:r>
              <a:rPr lang="en-US" sz="1320" b="1" dirty="0">
                <a:solidFill>
                  <a:srgbClr val="252525"/>
                </a:solidFill>
              </a:rPr>
              <a:t>Programme Lead / Cross-Border Exchange Expert</a:t>
            </a:r>
            <a:endParaRPr lang="en-US" sz="1320" dirty="0"/>
          </a:p>
        </p:txBody>
      </p:sp>
      <p:sp>
        <p:nvSpPr>
          <p:cNvPr id="6" name="Text 4"/>
          <p:cNvSpPr/>
          <p:nvPr/>
        </p:nvSpPr>
        <p:spPr>
          <a:xfrm>
            <a:off x="5334468" y="1238661"/>
            <a:ext cx="5623560" cy="438912"/>
          </a:xfrm>
          <a:prstGeom prst="rect">
            <a:avLst/>
          </a:prstGeom>
          <a:noFill/>
          <a:ln/>
        </p:spPr>
        <p:txBody>
          <a:bodyPr wrap="square" lIns="254" tIns="254" rIns="254" bIns="254" rtlCol="0" anchor="ctr">
            <a:normAutofit/>
          </a:bodyPr>
          <a:lstStyle/>
          <a:p>
            <a:pPr marL="0" indent="0">
              <a:buNone/>
            </a:pPr>
            <a:r>
              <a:rPr lang="en-US" sz="1070" dirty="0">
                <a:solidFill>
                  <a:srgbClr val="515151"/>
                </a:solidFill>
              </a:rPr>
              <a:t>Bachelor’s degree or higher; at least 5 years in relevant entrepreneurship, ecosystem or cross-border work.</a:t>
            </a:r>
            <a:endParaRPr lang="en-US" sz="1070" dirty="0"/>
          </a:p>
        </p:txBody>
      </p:sp>
      <p:sp>
        <p:nvSpPr>
          <p:cNvPr id="7" name="Shape 5"/>
          <p:cNvSpPr/>
          <p:nvPr/>
        </p:nvSpPr>
        <p:spPr>
          <a:xfrm>
            <a:off x="735036" y="2061621"/>
            <a:ext cx="10588752" cy="749808"/>
          </a:xfrm>
          <a:prstGeom prst="roundRect">
            <a:avLst/>
          </a:prstGeom>
          <a:solidFill>
            <a:srgbClr val="FFFFFF"/>
          </a:solidFill>
          <a:ln w="12700">
            <a:solidFill>
              <a:srgbClr val="DDD8CF"/>
            </a:solidFill>
            <a:prstDash val="solid"/>
          </a:ln>
        </p:spPr>
        <p:txBody>
          <a:bodyPr/>
          <a:lstStyle/>
          <a:p>
            <a:endParaRPr lang="en-US"/>
          </a:p>
        </p:txBody>
      </p:sp>
      <p:sp>
        <p:nvSpPr>
          <p:cNvPr id="8" name="Text 6"/>
          <p:cNvSpPr/>
          <p:nvPr/>
        </p:nvSpPr>
        <p:spPr>
          <a:xfrm>
            <a:off x="945348" y="2290221"/>
            <a:ext cx="384048" cy="201168"/>
          </a:xfrm>
          <a:prstGeom prst="rect">
            <a:avLst/>
          </a:prstGeom>
          <a:noFill/>
          <a:ln/>
        </p:spPr>
        <p:txBody>
          <a:bodyPr wrap="square" lIns="0" tIns="0" rIns="0" bIns="0" rtlCol="0" anchor="ctr"/>
          <a:lstStyle/>
          <a:p>
            <a:pPr marL="0" indent="0">
              <a:buNone/>
            </a:pPr>
            <a:r>
              <a:rPr lang="en-US" sz="1100" b="1" dirty="0">
                <a:solidFill>
                  <a:srgbClr val="E32726"/>
                </a:solidFill>
              </a:rPr>
              <a:t>02</a:t>
            </a:r>
            <a:endParaRPr lang="en-US" sz="1100" dirty="0"/>
          </a:p>
        </p:txBody>
      </p:sp>
      <p:sp>
        <p:nvSpPr>
          <p:cNvPr id="9" name="Text 7"/>
          <p:cNvSpPr/>
          <p:nvPr/>
        </p:nvSpPr>
        <p:spPr>
          <a:xfrm>
            <a:off x="1466556" y="2189637"/>
            <a:ext cx="3657600" cy="384048"/>
          </a:xfrm>
          <a:prstGeom prst="rect">
            <a:avLst/>
          </a:prstGeom>
          <a:noFill/>
          <a:ln/>
        </p:spPr>
        <p:txBody>
          <a:bodyPr wrap="square" lIns="0" tIns="0" rIns="0" bIns="0" rtlCol="0" anchor="ctr">
            <a:normAutofit/>
          </a:bodyPr>
          <a:lstStyle/>
          <a:p>
            <a:pPr marL="0" indent="0">
              <a:buNone/>
            </a:pPr>
            <a:r>
              <a:rPr lang="en-US" sz="1320" b="1" dirty="0">
                <a:solidFill>
                  <a:srgbClr val="252525"/>
                </a:solidFill>
              </a:rPr>
              <a:t>Venture Sourcing and ISO Partnership Expert</a:t>
            </a:r>
            <a:endParaRPr lang="en-US" sz="1320" dirty="0"/>
          </a:p>
        </p:txBody>
      </p:sp>
      <p:sp>
        <p:nvSpPr>
          <p:cNvPr id="10" name="Text 8"/>
          <p:cNvSpPr/>
          <p:nvPr/>
        </p:nvSpPr>
        <p:spPr>
          <a:xfrm>
            <a:off x="5334468" y="2162205"/>
            <a:ext cx="5623560" cy="438912"/>
          </a:xfrm>
          <a:prstGeom prst="rect">
            <a:avLst/>
          </a:prstGeom>
          <a:noFill/>
          <a:ln/>
        </p:spPr>
        <p:txBody>
          <a:bodyPr wrap="square" lIns="254" tIns="254" rIns="254" bIns="254" rtlCol="0" anchor="ctr">
            <a:normAutofit/>
          </a:bodyPr>
          <a:lstStyle/>
          <a:p>
            <a:pPr marL="0" indent="0">
              <a:buNone/>
            </a:pPr>
            <a:r>
              <a:rPr lang="en-US" sz="1070" dirty="0">
                <a:solidFill>
                  <a:srgbClr val="515151"/>
                </a:solidFill>
              </a:rPr>
              <a:t>At least 4 years in sourcing, acceleration, ecosystem mapping or ISO support; experience with screening tools.</a:t>
            </a:r>
            <a:endParaRPr lang="en-US" sz="1070" dirty="0"/>
          </a:p>
        </p:txBody>
      </p:sp>
      <p:sp>
        <p:nvSpPr>
          <p:cNvPr id="11" name="Shape 9"/>
          <p:cNvSpPr/>
          <p:nvPr/>
        </p:nvSpPr>
        <p:spPr>
          <a:xfrm>
            <a:off x="735036" y="2985165"/>
            <a:ext cx="10588752" cy="749808"/>
          </a:xfrm>
          <a:prstGeom prst="roundRect">
            <a:avLst/>
          </a:prstGeom>
          <a:solidFill>
            <a:srgbClr val="FFFFFF"/>
          </a:solidFill>
          <a:ln w="12700">
            <a:solidFill>
              <a:srgbClr val="DDD8CF"/>
            </a:solidFill>
            <a:prstDash val="solid"/>
          </a:ln>
        </p:spPr>
        <p:txBody>
          <a:bodyPr/>
          <a:lstStyle/>
          <a:p>
            <a:endParaRPr lang="en-US"/>
          </a:p>
        </p:txBody>
      </p:sp>
      <p:sp>
        <p:nvSpPr>
          <p:cNvPr id="12" name="Text 10"/>
          <p:cNvSpPr/>
          <p:nvPr/>
        </p:nvSpPr>
        <p:spPr>
          <a:xfrm>
            <a:off x="945348" y="3213765"/>
            <a:ext cx="384048" cy="201168"/>
          </a:xfrm>
          <a:prstGeom prst="rect">
            <a:avLst/>
          </a:prstGeom>
          <a:noFill/>
          <a:ln/>
        </p:spPr>
        <p:txBody>
          <a:bodyPr wrap="square" lIns="0" tIns="0" rIns="0" bIns="0" rtlCol="0" anchor="ctr"/>
          <a:lstStyle/>
          <a:p>
            <a:pPr marL="0" indent="0">
              <a:buNone/>
            </a:pPr>
            <a:r>
              <a:rPr lang="en-US" sz="1100" b="1" dirty="0">
                <a:solidFill>
                  <a:srgbClr val="E32726"/>
                </a:solidFill>
              </a:rPr>
              <a:t>03</a:t>
            </a:r>
            <a:endParaRPr lang="en-US" sz="1100" dirty="0"/>
          </a:p>
        </p:txBody>
      </p:sp>
      <p:sp>
        <p:nvSpPr>
          <p:cNvPr id="13" name="Text 11"/>
          <p:cNvSpPr/>
          <p:nvPr/>
        </p:nvSpPr>
        <p:spPr>
          <a:xfrm>
            <a:off x="1466556" y="3113181"/>
            <a:ext cx="3657600" cy="384048"/>
          </a:xfrm>
          <a:prstGeom prst="rect">
            <a:avLst/>
          </a:prstGeom>
          <a:noFill/>
          <a:ln/>
        </p:spPr>
        <p:txBody>
          <a:bodyPr wrap="square" lIns="0" tIns="0" rIns="0" bIns="0" rtlCol="0" anchor="ctr">
            <a:normAutofit lnSpcReduction="10000"/>
          </a:bodyPr>
          <a:lstStyle/>
          <a:p>
            <a:pPr marL="0" indent="0">
              <a:buNone/>
            </a:pPr>
            <a:r>
              <a:rPr lang="en-US" sz="1320" b="1" dirty="0">
                <a:solidFill>
                  <a:srgbClr val="252525"/>
                </a:solidFill>
              </a:rPr>
              <a:t>Matchmaking, Investment Readiness and Market Access Expert</a:t>
            </a:r>
            <a:endParaRPr lang="en-US" sz="1320" dirty="0"/>
          </a:p>
        </p:txBody>
      </p:sp>
      <p:sp>
        <p:nvSpPr>
          <p:cNvPr id="14" name="Text 12"/>
          <p:cNvSpPr/>
          <p:nvPr/>
        </p:nvSpPr>
        <p:spPr>
          <a:xfrm>
            <a:off x="5334468" y="3085749"/>
            <a:ext cx="5623560" cy="438912"/>
          </a:xfrm>
          <a:prstGeom prst="rect">
            <a:avLst/>
          </a:prstGeom>
          <a:noFill/>
          <a:ln/>
        </p:spPr>
        <p:txBody>
          <a:bodyPr wrap="square" lIns="254" tIns="254" rIns="254" bIns="254" rtlCol="0" anchor="ctr">
            <a:normAutofit/>
          </a:bodyPr>
          <a:lstStyle/>
          <a:p>
            <a:pPr marL="0" indent="0">
              <a:buNone/>
            </a:pPr>
            <a:r>
              <a:rPr lang="en-US" sz="1070" dirty="0">
                <a:solidFill>
                  <a:srgbClr val="515151"/>
                </a:solidFill>
              </a:rPr>
              <a:t>At least 4 years in relevant market, investor or partnership work; practical preparation experience.</a:t>
            </a:r>
            <a:endParaRPr lang="en-US" sz="1070" dirty="0"/>
          </a:p>
        </p:txBody>
      </p:sp>
      <p:sp>
        <p:nvSpPr>
          <p:cNvPr id="15" name="Shape 13"/>
          <p:cNvSpPr/>
          <p:nvPr/>
        </p:nvSpPr>
        <p:spPr>
          <a:xfrm>
            <a:off x="735036" y="3908709"/>
            <a:ext cx="10588752" cy="749808"/>
          </a:xfrm>
          <a:prstGeom prst="roundRect">
            <a:avLst/>
          </a:prstGeom>
          <a:solidFill>
            <a:srgbClr val="FFFFFF"/>
          </a:solidFill>
          <a:ln w="12700">
            <a:solidFill>
              <a:srgbClr val="DDD8CF"/>
            </a:solidFill>
            <a:prstDash val="solid"/>
          </a:ln>
        </p:spPr>
        <p:txBody>
          <a:bodyPr/>
          <a:lstStyle/>
          <a:p>
            <a:endParaRPr lang="en-US"/>
          </a:p>
        </p:txBody>
      </p:sp>
      <p:sp>
        <p:nvSpPr>
          <p:cNvPr id="16" name="Text 14"/>
          <p:cNvSpPr/>
          <p:nvPr/>
        </p:nvSpPr>
        <p:spPr>
          <a:xfrm>
            <a:off x="945348" y="4137309"/>
            <a:ext cx="384048" cy="201168"/>
          </a:xfrm>
          <a:prstGeom prst="rect">
            <a:avLst/>
          </a:prstGeom>
          <a:noFill/>
          <a:ln/>
        </p:spPr>
        <p:txBody>
          <a:bodyPr wrap="square" lIns="0" tIns="0" rIns="0" bIns="0" rtlCol="0" anchor="ctr"/>
          <a:lstStyle/>
          <a:p>
            <a:pPr marL="0" indent="0">
              <a:buNone/>
            </a:pPr>
            <a:r>
              <a:rPr lang="en-US" sz="1100" b="1" dirty="0">
                <a:solidFill>
                  <a:srgbClr val="E32726"/>
                </a:solidFill>
              </a:rPr>
              <a:t>04</a:t>
            </a:r>
            <a:endParaRPr lang="en-US" sz="1100" dirty="0"/>
          </a:p>
        </p:txBody>
      </p:sp>
      <p:sp>
        <p:nvSpPr>
          <p:cNvPr id="17" name="Text 15"/>
          <p:cNvSpPr/>
          <p:nvPr/>
        </p:nvSpPr>
        <p:spPr>
          <a:xfrm>
            <a:off x="1466556" y="4036725"/>
            <a:ext cx="3657600" cy="384048"/>
          </a:xfrm>
          <a:prstGeom prst="rect">
            <a:avLst/>
          </a:prstGeom>
          <a:noFill/>
          <a:ln/>
        </p:spPr>
        <p:txBody>
          <a:bodyPr wrap="square" lIns="0" tIns="0" rIns="0" bIns="0" rtlCol="0" anchor="ctr">
            <a:normAutofit/>
          </a:bodyPr>
          <a:lstStyle/>
          <a:p>
            <a:pPr marL="0" indent="0">
              <a:buNone/>
            </a:pPr>
            <a:r>
              <a:rPr lang="en-US" sz="1320" b="1" dirty="0">
                <a:solidFill>
                  <a:srgbClr val="252525"/>
                </a:solidFill>
              </a:rPr>
              <a:t>Entrepreneur Mobility and Logistics Coordinator</a:t>
            </a:r>
            <a:endParaRPr lang="en-US" sz="1320" dirty="0"/>
          </a:p>
        </p:txBody>
      </p:sp>
      <p:sp>
        <p:nvSpPr>
          <p:cNvPr id="18" name="Text 16"/>
          <p:cNvSpPr/>
          <p:nvPr/>
        </p:nvSpPr>
        <p:spPr>
          <a:xfrm>
            <a:off x="5334468" y="4009293"/>
            <a:ext cx="5623560" cy="438912"/>
          </a:xfrm>
          <a:prstGeom prst="rect">
            <a:avLst/>
          </a:prstGeom>
          <a:noFill/>
          <a:ln/>
        </p:spPr>
        <p:txBody>
          <a:bodyPr wrap="square" lIns="254" tIns="254" rIns="254" bIns="254" rtlCol="0" anchor="ctr">
            <a:normAutofit/>
          </a:bodyPr>
          <a:lstStyle/>
          <a:p>
            <a:pPr marL="0" indent="0">
              <a:buNone/>
            </a:pPr>
            <a:r>
              <a:rPr lang="en-US" sz="1070" dirty="0">
                <a:solidFill>
                  <a:srgbClr val="515151"/>
                </a:solidFill>
              </a:rPr>
              <a:t>At least 2 years managing visits, exchanges, delegations or mobility programmes.</a:t>
            </a:r>
            <a:endParaRPr lang="en-US" sz="1070" dirty="0"/>
          </a:p>
        </p:txBody>
      </p:sp>
      <p:sp>
        <p:nvSpPr>
          <p:cNvPr id="19" name="Shape 17"/>
          <p:cNvSpPr/>
          <p:nvPr/>
        </p:nvSpPr>
        <p:spPr>
          <a:xfrm>
            <a:off x="735036" y="4832253"/>
            <a:ext cx="10588752" cy="749808"/>
          </a:xfrm>
          <a:prstGeom prst="roundRect">
            <a:avLst/>
          </a:prstGeom>
          <a:solidFill>
            <a:srgbClr val="FFFFFF"/>
          </a:solidFill>
          <a:ln w="12700">
            <a:solidFill>
              <a:srgbClr val="DDD8CF"/>
            </a:solidFill>
            <a:prstDash val="solid"/>
          </a:ln>
        </p:spPr>
        <p:txBody>
          <a:bodyPr/>
          <a:lstStyle/>
          <a:p>
            <a:endParaRPr lang="en-US"/>
          </a:p>
        </p:txBody>
      </p:sp>
      <p:sp>
        <p:nvSpPr>
          <p:cNvPr id="20" name="Text 18"/>
          <p:cNvSpPr/>
          <p:nvPr/>
        </p:nvSpPr>
        <p:spPr>
          <a:xfrm>
            <a:off x="945348" y="5060853"/>
            <a:ext cx="384048" cy="201168"/>
          </a:xfrm>
          <a:prstGeom prst="rect">
            <a:avLst/>
          </a:prstGeom>
          <a:noFill/>
          <a:ln/>
        </p:spPr>
        <p:txBody>
          <a:bodyPr wrap="square" lIns="0" tIns="0" rIns="0" bIns="0" rtlCol="0" anchor="ctr"/>
          <a:lstStyle/>
          <a:p>
            <a:pPr marL="0" indent="0">
              <a:buNone/>
            </a:pPr>
            <a:r>
              <a:rPr lang="en-US" sz="1100" b="1" dirty="0">
                <a:solidFill>
                  <a:srgbClr val="E32726"/>
                </a:solidFill>
              </a:rPr>
              <a:t>05</a:t>
            </a:r>
            <a:endParaRPr lang="en-US" sz="1100" dirty="0"/>
          </a:p>
        </p:txBody>
      </p:sp>
      <p:sp>
        <p:nvSpPr>
          <p:cNvPr id="21" name="Text 19"/>
          <p:cNvSpPr/>
          <p:nvPr/>
        </p:nvSpPr>
        <p:spPr>
          <a:xfrm>
            <a:off x="1466556" y="4960269"/>
            <a:ext cx="3657600" cy="384048"/>
          </a:xfrm>
          <a:prstGeom prst="rect">
            <a:avLst/>
          </a:prstGeom>
          <a:noFill/>
          <a:ln/>
        </p:spPr>
        <p:txBody>
          <a:bodyPr wrap="square" lIns="0" tIns="0" rIns="0" bIns="0" rtlCol="0" anchor="ctr">
            <a:normAutofit/>
          </a:bodyPr>
          <a:lstStyle/>
          <a:p>
            <a:pPr marL="0" indent="0">
              <a:buNone/>
            </a:pPr>
            <a:r>
              <a:rPr lang="en-US" sz="1320" b="1" dirty="0">
                <a:solidFill>
                  <a:srgbClr val="252525"/>
                </a:solidFill>
              </a:rPr>
              <a:t>MEL, Data and Knowledge Management Specialist</a:t>
            </a:r>
            <a:endParaRPr lang="en-US" sz="1320" dirty="0"/>
          </a:p>
        </p:txBody>
      </p:sp>
      <p:sp>
        <p:nvSpPr>
          <p:cNvPr id="22" name="Text 20"/>
          <p:cNvSpPr/>
          <p:nvPr/>
        </p:nvSpPr>
        <p:spPr>
          <a:xfrm>
            <a:off x="5334468" y="4932837"/>
            <a:ext cx="5623560" cy="438912"/>
          </a:xfrm>
          <a:prstGeom prst="rect">
            <a:avLst/>
          </a:prstGeom>
          <a:noFill/>
          <a:ln/>
        </p:spPr>
        <p:txBody>
          <a:bodyPr wrap="square" lIns="254" tIns="254" rIns="254" bIns="254" rtlCol="0" anchor="ctr">
            <a:normAutofit/>
          </a:bodyPr>
          <a:lstStyle/>
          <a:p>
            <a:pPr marL="0" indent="0">
              <a:buNone/>
            </a:pPr>
            <a:r>
              <a:rPr lang="en-US" sz="1070" dirty="0">
                <a:solidFill>
                  <a:srgbClr val="515151"/>
                </a:solidFill>
              </a:rPr>
              <a:t>At least 4 years in MEL, programme data or knowledge management, with innovation-programme experience.</a:t>
            </a:r>
            <a:endParaRPr lang="en-US" sz="1070" dirty="0"/>
          </a:p>
        </p:txBody>
      </p:sp>
      <p:sp>
        <p:nvSpPr>
          <p:cNvPr id="23" name="Shape 21"/>
          <p:cNvSpPr/>
          <p:nvPr/>
        </p:nvSpPr>
        <p:spPr>
          <a:xfrm>
            <a:off x="735036" y="5892957"/>
            <a:ext cx="10588752" cy="402336"/>
          </a:xfrm>
          <a:prstGeom prst="roundRect">
            <a:avLst/>
          </a:prstGeom>
          <a:solidFill>
            <a:srgbClr val="515151"/>
          </a:solidFill>
          <a:ln w="12700">
            <a:solidFill>
              <a:srgbClr val="515151"/>
            </a:solidFill>
            <a:prstDash val="solid"/>
          </a:ln>
        </p:spPr>
        <p:txBody>
          <a:bodyPr/>
          <a:lstStyle/>
          <a:p>
            <a:endParaRPr lang="en-US"/>
          </a:p>
        </p:txBody>
      </p:sp>
      <p:sp>
        <p:nvSpPr>
          <p:cNvPr id="24" name="Text 22"/>
          <p:cNvSpPr/>
          <p:nvPr/>
        </p:nvSpPr>
        <p:spPr>
          <a:xfrm>
            <a:off x="963636" y="6002685"/>
            <a:ext cx="10104120" cy="182880"/>
          </a:xfrm>
          <a:prstGeom prst="rect">
            <a:avLst/>
          </a:prstGeom>
          <a:noFill/>
          <a:ln/>
        </p:spPr>
        <p:txBody>
          <a:bodyPr wrap="square" lIns="0" tIns="0" rIns="0" bIns="0" rtlCol="0" anchor="ctr"/>
          <a:lstStyle/>
          <a:p>
            <a:pPr marL="0" indent="0" algn="ctr">
              <a:buNone/>
            </a:pPr>
            <a:r>
              <a:rPr lang="en-US" sz="1100" b="1" dirty="0">
                <a:solidFill>
                  <a:srgbClr val="FFFFFF"/>
                </a:solidFill>
              </a:rPr>
              <a:t>At least one named key expert must have professional working proficiency in French and support Senegal activities.</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1754943" y="722608"/>
            <a:ext cx="9464040" cy="438912"/>
          </a:xfrm>
          <a:prstGeom prst="rect">
            <a:avLst/>
          </a:prstGeom>
          <a:noFill/>
          <a:ln/>
        </p:spPr>
        <p:txBody>
          <a:bodyPr wrap="square" lIns="0" tIns="0" rIns="0" bIns="0" rtlCol="0" anchor="ctr">
            <a:normAutofit/>
          </a:bodyPr>
          <a:lstStyle/>
          <a:p>
            <a:pPr marL="0" indent="0">
              <a:buNone/>
            </a:pPr>
            <a:r>
              <a:rPr lang="en-US" sz="2500" b="1" dirty="0">
                <a:solidFill>
                  <a:srgbClr val="252525"/>
                </a:solidFill>
                <a:latin typeface="Calibri Light" pitchFamily="34" charset="0"/>
                <a:ea typeface="Calibri Light" pitchFamily="34" charset="-122"/>
                <a:cs typeface="Calibri Light" pitchFamily="34" charset="-120"/>
              </a:rPr>
              <a:t>Selection requirements are pass-or-fail gateways</a:t>
            </a:r>
            <a:endParaRPr lang="en-US" sz="2500" dirty="0"/>
          </a:p>
        </p:txBody>
      </p:sp>
      <p:sp>
        <p:nvSpPr>
          <p:cNvPr id="3" name="Shape 1"/>
          <p:cNvSpPr/>
          <p:nvPr/>
        </p:nvSpPr>
        <p:spPr>
          <a:xfrm>
            <a:off x="813111" y="1673584"/>
            <a:ext cx="3419856" cy="1874520"/>
          </a:xfrm>
          <a:prstGeom prst="roundRect">
            <a:avLst>
              <a:gd name="adj" fmla="val 2439"/>
            </a:avLst>
          </a:prstGeom>
          <a:solidFill>
            <a:srgbClr val="FFFFFF"/>
          </a:solidFill>
          <a:ln w="12700">
            <a:solidFill>
              <a:srgbClr val="DDD8CF"/>
            </a:solidFill>
            <a:prstDash val="solid"/>
          </a:ln>
        </p:spPr>
        <p:txBody>
          <a:bodyPr/>
          <a:lstStyle/>
          <a:p>
            <a:endParaRPr lang="en-US"/>
          </a:p>
        </p:txBody>
      </p:sp>
      <p:sp>
        <p:nvSpPr>
          <p:cNvPr id="4" name="Shape 2"/>
          <p:cNvSpPr/>
          <p:nvPr/>
        </p:nvSpPr>
        <p:spPr>
          <a:xfrm>
            <a:off x="813111" y="1673584"/>
            <a:ext cx="73152" cy="1874520"/>
          </a:xfrm>
          <a:prstGeom prst="rect">
            <a:avLst/>
          </a:prstGeom>
          <a:solidFill>
            <a:srgbClr val="F5C400"/>
          </a:solidFill>
          <a:ln w="12700">
            <a:solidFill>
              <a:srgbClr val="F5C400"/>
            </a:solidFill>
            <a:prstDash val="solid"/>
          </a:ln>
        </p:spPr>
        <p:txBody>
          <a:bodyPr/>
          <a:lstStyle/>
          <a:p>
            <a:endParaRPr lang="en-US"/>
          </a:p>
        </p:txBody>
      </p:sp>
      <p:sp>
        <p:nvSpPr>
          <p:cNvPr id="5" name="Text 3"/>
          <p:cNvSpPr/>
          <p:nvPr/>
        </p:nvSpPr>
        <p:spPr>
          <a:xfrm>
            <a:off x="1059999" y="1856464"/>
            <a:ext cx="3008376" cy="292608"/>
          </a:xfrm>
          <a:prstGeom prst="rect">
            <a:avLst/>
          </a:prstGeom>
          <a:noFill/>
          <a:ln/>
        </p:spPr>
        <p:txBody>
          <a:bodyPr wrap="square" lIns="0" tIns="0" rIns="0" bIns="0" rtlCol="0" anchor="ctr">
            <a:normAutofit/>
          </a:bodyPr>
          <a:lstStyle/>
          <a:p>
            <a:pPr marL="0" indent="0">
              <a:buNone/>
            </a:pPr>
            <a:r>
              <a:rPr lang="en-US" sz="1500" b="1" dirty="0">
                <a:solidFill>
                  <a:srgbClr val="252525"/>
                </a:solidFill>
              </a:rPr>
              <a:t>Financial capacity</a:t>
            </a:r>
            <a:endParaRPr lang="en-US" sz="1500" dirty="0"/>
          </a:p>
        </p:txBody>
      </p:sp>
      <p:sp>
        <p:nvSpPr>
          <p:cNvPr id="6" name="Text 4"/>
          <p:cNvSpPr/>
          <p:nvPr/>
        </p:nvSpPr>
        <p:spPr>
          <a:xfrm>
            <a:off x="1059999" y="2258800"/>
            <a:ext cx="3008376" cy="1115568"/>
          </a:xfrm>
          <a:prstGeom prst="rect">
            <a:avLst/>
          </a:prstGeom>
          <a:noFill/>
          <a:ln/>
        </p:spPr>
        <p:txBody>
          <a:bodyPr wrap="square" lIns="0" tIns="0" rIns="0" bIns="0" rtlCol="0" anchor="t">
            <a:normAutofit/>
          </a:bodyPr>
          <a:lstStyle/>
          <a:p>
            <a:pPr marL="0" indent="0">
              <a:buNone/>
            </a:pPr>
            <a:r>
              <a:rPr lang="en-US" sz="1150" dirty="0">
                <a:solidFill>
                  <a:srgbClr val="515151"/>
                </a:solidFill>
              </a:rPr>
              <a:t>Submit financial statements for 2023, 2024 and 2025. The average annual turnover across the three years must be at least EUR 200,000.</a:t>
            </a:r>
            <a:endParaRPr lang="en-US" sz="1150" dirty="0"/>
          </a:p>
        </p:txBody>
      </p:sp>
      <p:sp>
        <p:nvSpPr>
          <p:cNvPr id="7" name="Shape 5"/>
          <p:cNvSpPr/>
          <p:nvPr/>
        </p:nvSpPr>
        <p:spPr>
          <a:xfrm>
            <a:off x="4406703" y="1673584"/>
            <a:ext cx="3419856" cy="1874520"/>
          </a:xfrm>
          <a:prstGeom prst="roundRect">
            <a:avLst>
              <a:gd name="adj" fmla="val 2439"/>
            </a:avLst>
          </a:prstGeom>
          <a:solidFill>
            <a:srgbClr val="FFFFFF"/>
          </a:solidFill>
          <a:ln w="12700">
            <a:solidFill>
              <a:srgbClr val="DDD8CF"/>
            </a:solidFill>
            <a:prstDash val="solid"/>
          </a:ln>
        </p:spPr>
        <p:txBody>
          <a:bodyPr/>
          <a:lstStyle/>
          <a:p>
            <a:endParaRPr lang="en-US"/>
          </a:p>
        </p:txBody>
      </p:sp>
      <p:sp>
        <p:nvSpPr>
          <p:cNvPr id="8" name="Shape 6"/>
          <p:cNvSpPr/>
          <p:nvPr/>
        </p:nvSpPr>
        <p:spPr>
          <a:xfrm>
            <a:off x="4406703" y="1673584"/>
            <a:ext cx="73152" cy="1874520"/>
          </a:xfrm>
          <a:prstGeom prst="rect">
            <a:avLst/>
          </a:prstGeom>
          <a:solidFill>
            <a:srgbClr val="E32726"/>
          </a:solidFill>
          <a:ln w="12700">
            <a:solidFill>
              <a:srgbClr val="E32726"/>
            </a:solidFill>
            <a:prstDash val="solid"/>
          </a:ln>
        </p:spPr>
        <p:txBody>
          <a:bodyPr/>
          <a:lstStyle/>
          <a:p>
            <a:endParaRPr lang="en-US"/>
          </a:p>
        </p:txBody>
      </p:sp>
      <p:sp>
        <p:nvSpPr>
          <p:cNvPr id="9" name="Text 7"/>
          <p:cNvSpPr/>
          <p:nvPr/>
        </p:nvSpPr>
        <p:spPr>
          <a:xfrm>
            <a:off x="4653591" y="1856464"/>
            <a:ext cx="3008376" cy="292608"/>
          </a:xfrm>
          <a:prstGeom prst="rect">
            <a:avLst/>
          </a:prstGeom>
          <a:noFill/>
          <a:ln/>
        </p:spPr>
        <p:txBody>
          <a:bodyPr wrap="square" lIns="0" tIns="0" rIns="0" bIns="0" rtlCol="0" anchor="ctr">
            <a:normAutofit/>
          </a:bodyPr>
          <a:lstStyle/>
          <a:p>
            <a:pPr marL="0" indent="0">
              <a:buNone/>
            </a:pPr>
            <a:r>
              <a:rPr lang="en-US" sz="1500" b="1" dirty="0">
                <a:solidFill>
                  <a:srgbClr val="252525"/>
                </a:solidFill>
              </a:rPr>
              <a:t>Audit status</a:t>
            </a:r>
            <a:endParaRPr lang="en-US" sz="1500" dirty="0"/>
          </a:p>
        </p:txBody>
      </p:sp>
      <p:sp>
        <p:nvSpPr>
          <p:cNvPr id="10" name="Text 8"/>
          <p:cNvSpPr/>
          <p:nvPr/>
        </p:nvSpPr>
        <p:spPr>
          <a:xfrm>
            <a:off x="4653591" y="2258800"/>
            <a:ext cx="3008376" cy="1115568"/>
          </a:xfrm>
          <a:prstGeom prst="rect">
            <a:avLst/>
          </a:prstGeom>
          <a:noFill/>
          <a:ln/>
        </p:spPr>
        <p:txBody>
          <a:bodyPr wrap="square" lIns="0" tIns="0" rIns="0" bIns="0" rtlCol="0" anchor="t">
            <a:normAutofit/>
          </a:bodyPr>
          <a:lstStyle/>
          <a:p>
            <a:pPr marL="0" indent="0">
              <a:buNone/>
            </a:pPr>
            <a:r>
              <a:rPr lang="en-US" sz="1150" dirty="0">
                <a:solidFill>
                  <a:srgbClr val="515151"/>
                </a:solidFill>
              </a:rPr>
              <a:t>The 2023 and 2024 statements must be audited and certified. Management accounts or unaudited statements are permitted for 2025 if audited statements are unavailable.</a:t>
            </a:r>
            <a:endParaRPr lang="en-US" sz="1150" dirty="0"/>
          </a:p>
        </p:txBody>
      </p:sp>
      <p:sp>
        <p:nvSpPr>
          <p:cNvPr id="11" name="Shape 9"/>
          <p:cNvSpPr/>
          <p:nvPr/>
        </p:nvSpPr>
        <p:spPr>
          <a:xfrm>
            <a:off x="8000295" y="1673584"/>
            <a:ext cx="3419856" cy="1874520"/>
          </a:xfrm>
          <a:prstGeom prst="roundRect">
            <a:avLst>
              <a:gd name="adj" fmla="val 2439"/>
            </a:avLst>
          </a:prstGeom>
          <a:solidFill>
            <a:srgbClr val="FFFFFF"/>
          </a:solidFill>
          <a:ln w="12700">
            <a:solidFill>
              <a:srgbClr val="DDD8CF"/>
            </a:solidFill>
            <a:prstDash val="solid"/>
          </a:ln>
        </p:spPr>
        <p:txBody>
          <a:bodyPr/>
          <a:lstStyle/>
          <a:p>
            <a:endParaRPr lang="en-US"/>
          </a:p>
        </p:txBody>
      </p:sp>
      <p:sp>
        <p:nvSpPr>
          <p:cNvPr id="12" name="Shape 10"/>
          <p:cNvSpPr/>
          <p:nvPr/>
        </p:nvSpPr>
        <p:spPr>
          <a:xfrm>
            <a:off x="8000295" y="1673584"/>
            <a:ext cx="73152" cy="1874520"/>
          </a:xfrm>
          <a:prstGeom prst="rect">
            <a:avLst/>
          </a:prstGeom>
          <a:solidFill>
            <a:srgbClr val="515151"/>
          </a:solidFill>
          <a:ln w="12700">
            <a:solidFill>
              <a:srgbClr val="515151"/>
            </a:solidFill>
            <a:prstDash val="solid"/>
          </a:ln>
        </p:spPr>
        <p:txBody>
          <a:bodyPr/>
          <a:lstStyle/>
          <a:p>
            <a:endParaRPr lang="en-US"/>
          </a:p>
        </p:txBody>
      </p:sp>
      <p:sp>
        <p:nvSpPr>
          <p:cNvPr id="13" name="Text 11"/>
          <p:cNvSpPr/>
          <p:nvPr/>
        </p:nvSpPr>
        <p:spPr>
          <a:xfrm>
            <a:off x="8247183" y="1856464"/>
            <a:ext cx="3008376" cy="292608"/>
          </a:xfrm>
          <a:prstGeom prst="rect">
            <a:avLst/>
          </a:prstGeom>
          <a:noFill/>
          <a:ln/>
        </p:spPr>
        <p:txBody>
          <a:bodyPr wrap="square" lIns="0" tIns="0" rIns="0" bIns="0" rtlCol="0" anchor="ctr">
            <a:normAutofit/>
          </a:bodyPr>
          <a:lstStyle/>
          <a:p>
            <a:pPr marL="0" indent="0">
              <a:buNone/>
            </a:pPr>
            <a:r>
              <a:rPr lang="en-US" sz="1500" b="1" dirty="0">
                <a:solidFill>
                  <a:srgbClr val="252525"/>
                </a:solidFill>
              </a:rPr>
              <a:t>Comparable references</a:t>
            </a:r>
            <a:endParaRPr lang="en-US" sz="1500" dirty="0"/>
          </a:p>
        </p:txBody>
      </p:sp>
      <p:sp>
        <p:nvSpPr>
          <p:cNvPr id="14" name="Text 12"/>
          <p:cNvSpPr/>
          <p:nvPr/>
        </p:nvSpPr>
        <p:spPr>
          <a:xfrm>
            <a:off x="8247183" y="2258800"/>
            <a:ext cx="3008376" cy="1115568"/>
          </a:xfrm>
          <a:prstGeom prst="rect">
            <a:avLst/>
          </a:prstGeom>
          <a:noFill/>
          <a:ln/>
        </p:spPr>
        <p:txBody>
          <a:bodyPr wrap="square" lIns="0" tIns="0" rIns="0" bIns="0" rtlCol="0" anchor="t">
            <a:normAutofit/>
          </a:bodyPr>
          <a:lstStyle/>
          <a:p>
            <a:pPr marL="0" indent="0">
              <a:buNone/>
            </a:pPr>
            <a:r>
              <a:rPr lang="en-US" sz="1150" dirty="0">
                <a:solidFill>
                  <a:srgbClr val="515151"/>
                </a:solidFill>
              </a:rPr>
              <a:t>Provide at least two relevant assignments completed within the last five years, supported by certificates, letters or contracts.</a:t>
            </a:r>
            <a:endParaRPr lang="en-US" sz="1150" dirty="0"/>
          </a:p>
        </p:txBody>
      </p:sp>
      <p:sp>
        <p:nvSpPr>
          <p:cNvPr id="15" name="Shape 13"/>
          <p:cNvSpPr/>
          <p:nvPr/>
        </p:nvSpPr>
        <p:spPr>
          <a:xfrm>
            <a:off x="813111" y="4060168"/>
            <a:ext cx="10607040" cy="1280160"/>
          </a:xfrm>
          <a:prstGeom prst="roundRect">
            <a:avLst/>
          </a:prstGeom>
          <a:solidFill>
            <a:srgbClr val="E4EFF6"/>
          </a:solidFill>
          <a:ln w="12700">
            <a:solidFill>
              <a:srgbClr val="B9D3E4"/>
            </a:solidFill>
            <a:prstDash val="solid"/>
          </a:ln>
        </p:spPr>
        <p:txBody>
          <a:bodyPr/>
          <a:lstStyle/>
          <a:p>
            <a:endParaRPr lang="en-US"/>
          </a:p>
        </p:txBody>
      </p:sp>
      <p:sp>
        <p:nvSpPr>
          <p:cNvPr id="16" name="Text 14"/>
          <p:cNvSpPr/>
          <p:nvPr/>
        </p:nvSpPr>
        <p:spPr>
          <a:xfrm>
            <a:off x="1087431" y="4307056"/>
            <a:ext cx="3200400" cy="274320"/>
          </a:xfrm>
          <a:prstGeom prst="rect">
            <a:avLst/>
          </a:prstGeom>
          <a:noFill/>
          <a:ln/>
        </p:spPr>
        <p:txBody>
          <a:bodyPr wrap="square" lIns="0" tIns="0" rIns="0" bIns="0" rtlCol="0" anchor="ctr"/>
          <a:lstStyle/>
          <a:p>
            <a:pPr marL="0" indent="0">
              <a:buNone/>
            </a:pPr>
            <a:r>
              <a:rPr lang="en-US" sz="1500" b="1" dirty="0">
                <a:solidFill>
                  <a:srgbClr val="246B9A"/>
                </a:solidFill>
              </a:rPr>
              <a:t>Consortia and reliance on other entities</a:t>
            </a:r>
            <a:endParaRPr lang="en-US" sz="1500" dirty="0"/>
          </a:p>
        </p:txBody>
      </p:sp>
      <p:sp>
        <p:nvSpPr>
          <p:cNvPr id="17" name="Text 15"/>
          <p:cNvSpPr/>
          <p:nvPr/>
        </p:nvSpPr>
        <p:spPr>
          <a:xfrm>
            <a:off x="4040943" y="4233904"/>
            <a:ext cx="6903720" cy="594360"/>
          </a:xfrm>
          <a:prstGeom prst="rect">
            <a:avLst/>
          </a:prstGeom>
          <a:noFill/>
          <a:ln/>
        </p:spPr>
        <p:txBody>
          <a:bodyPr wrap="square" lIns="254" tIns="254" rIns="254" bIns="254" rtlCol="0" anchor="ctr">
            <a:normAutofit/>
          </a:bodyPr>
          <a:lstStyle/>
          <a:p>
            <a:pPr marL="0" indent="0">
              <a:buNone/>
            </a:pPr>
            <a:r>
              <a:rPr lang="en-US" sz="1200" dirty="0">
                <a:solidFill>
                  <a:srgbClr val="515151"/>
                </a:solidFill>
              </a:rPr>
              <a:t>A consortium may combine financial and technical capacity, but must identify the lead firm and representative. When relying on another entity’s capacity, the tenderer must prove that the necessary resources will be available and submit the required exclusion documentation.</a:t>
            </a:r>
            <a:endParaRPr lang="en-US" sz="1200" dirty="0"/>
          </a:p>
        </p:txBody>
      </p:sp>
      <p:sp>
        <p:nvSpPr>
          <p:cNvPr id="18" name="Text 16"/>
          <p:cNvSpPr/>
          <p:nvPr/>
        </p:nvSpPr>
        <p:spPr>
          <a:xfrm>
            <a:off x="886263" y="5815816"/>
            <a:ext cx="10469880" cy="310896"/>
          </a:xfrm>
          <a:prstGeom prst="rect">
            <a:avLst/>
          </a:prstGeom>
          <a:noFill/>
          <a:ln/>
        </p:spPr>
        <p:txBody>
          <a:bodyPr wrap="square" lIns="0" tIns="0" rIns="0" bIns="0" rtlCol="0" anchor="ctr"/>
          <a:lstStyle/>
          <a:p>
            <a:pPr marL="0" indent="0" algn="ctr">
              <a:buNone/>
            </a:pPr>
            <a:r>
              <a:rPr lang="en-US" sz="1400" b="1" dirty="0">
                <a:solidFill>
                  <a:srgbClr val="E32726"/>
                </a:solidFill>
              </a:rPr>
              <a:t>Only tenderers that pass exclusion, qualitative selection and regularity checks proceed to award evaluation.</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1508760" y="347472"/>
            <a:ext cx="9464040" cy="438912"/>
          </a:xfrm>
          <a:prstGeom prst="rect">
            <a:avLst/>
          </a:prstGeom>
          <a:noFill/>
          <a:ln/>
        </p:spPr>
        <p:txBody>
          <a:bodyPr wrap="square" lIns="0" tIns="0" rIns="0" bIns="0" rtlCol="0" anchor="ctr">
            <a:normAutofit/>
          </a:bodyPr>
          <a:lstStyle/>
          <a:p>
            <a:pPr marL="0" indent="0">
              <a:buNone/>
            </a:pPr>
            <a:r>
              <a:rPr lang="en-US" sz="2500" b="1" dirty="0">
                <a:solidFill>
                  <a:srgbClr val="252525"/>
                </a:solidFill>
                <a:latin typeface="Calibri Light" pitchFamily="34" charset="0"/>
                <a:ea typeface="Calibri Light" pitchFamily="34" charset="-122"/>
                <a:cs typeface="Calibri Light" pitchFamily="34" charset="-120"/>
              </a:rPr>
              <a:t>Award evaluation: 60% technical and 40% price</a:t>
            </a:r>
            <a:endParaRPr lang="en-US" sz="2500" dirty="0"/>
          </a:p>
        </p:txBody>
      </p:sp>
      <p:sp>
        <p:nvSpPr>
          <p:cNvPr id="3" name="Text 1"/>
          <p:cNvSpPr/>
          <p:nvPr/>
        </p:nvSpPr>
        <p:spPr>
          <a:xfrm>
            <a:off x="1527048" y="832104"/>
            <a:ext cx="9646920" cy="256032"/>
          </a:xfrm>
          <a:prstGeom prst="rect">
            <a:avLst/>
          </a:prstGeom>
          <a:noFill/>
          <a:ln/>
        </p:spPr>
        <p:txBody>
          <a:bodyPr wrap="square" lIns="0" tIns="0" rIns="0" bIns="0" rtlCol="0" anchor="ctr">
            <a:normAutofit/>
          </a:bodyPr>
          <a:lstStyle/>
          <a:p>
            <a:pPr marL="0" indent="0">
              <a:buNone/>
            </a:pPr>
            <a:r>
              <a:rPr lang="en-US" sz="1150" dirty="0">
                <a:solidFill>
                  <a:srgbClr val="6C6C6C"/>
                </a:solidFill>
                <a:latin typeface="Calibri" pitchFamily="34" charset="0"/>
                <a:ea typeface="Calibri" pitchFamily="34" charset="-122"/>
                <a:cs typeface="Calibri" pitchFamily="34" charset="-120"/>
              </a:rPr>
              <a:t>Technical offers must score at least 45 out of 60 to reach the financial evaluation</a:t>
            </a:r>
            <a:endParaRPr lang="en-US" sz="1150" dirty="0"/>
          </a:p>
        </p:txBody>
      </p:sp>
      <p:sp>
        <p:nvSpPr>
          <p:cNvPr id="4" name="Text 2"/>
          <p:cNvSpPr/>
          <p:nvPr/>
        </p:nvSpPr>
        <p:spPr>
          <a:xfrm>
            <a:off x="612648" y="1408176"/>
            <a:ext cx="3063240" cy="219456"/>
          </a:xfrm>
          <a:prstGeom prst="rect">
            <a:avLst/>
          </a:prstGeom>
          <a:noFill/>
          <a:ln/>
        </p:spPr>
        <p:txBody>
          <a:bodyPr wrap="square" lIns="0" tIns="0" rIns="0" bIns="0" rtlCol="0" anchor="ctr"/>
          <a:lstStyle/>
          <a:p>
            <a:pPr marL="0" indent="0">
              <a:buNone/>
            </a:pPr>
            <a:r>
              <a:rPr lang="en-US" sz="1150" b="1" dirty="0">
                <a:solidFill>
                  <a:srgbClr val="252525"/>
                </a:solidFill>
              </a:rPr>
              <a:t>Understanding and methodology</a:t>
            </a:r>
            <a:endParaRPr lang="en-US" sz="1150" dirty="0"/>
          </a:p>
        </p:txBody>
      </p:sp>
      <p:sp>
        <p:nvSpPr>
          <p:cNvPr id="5" name="Shape 3"/>
          <p:cNvSpPr/>
          <p:nvPr/>
        </p:nvSpPr>
        <p:spPr>
          <a:xfrm>
            <a:off x="3703320" y="1353312"/>
            <a:ext cx="5212080" cy="329184"/>
          </a:xfrm>
          <a:prstGeom prst="rect">
            <a:avLst/>
          </a:prstGeom>
          <a:solidFill>
            <a:srgbClr val="F5C400"/>
          </a:solidFill>
          <a:ln w="12700">
            <a:solidFill>
              <a:srgbClr val="F5C400"/>
            </a:solidFill>
            <a:prstDash val="solid"/>
          </a:ln>
        </p:spPr>
        <p:txBody>
          <a:bodyPr/>
          <a:lstStyle/>
          <a:p>
            <a:endParaRPr lang="en-US"/>
          </a:p>
        </p:txBody>
      </p:sp>
      <p:sp>
        <p:nvSpPr>
          <p:cNvPr id="6" name="Text 4"/>
          <p:cNvSpPr/>
          <p:nvPr/>
        </p:nvSpPr>
        <p:spPr>
          <a:xfrm>
            <a:off x="8961120" y="1417320"/>
            <a:ext cx="777240" cy="182880"/>
          </a:xfrm>
          <a:prstGeom prst="rect">
            <a:avLst/>
          </a:prstGeom>
          <a:noFill/>
          <a:ln/>
        </p:spPr>
        <p:txBody>
          <a:bodyPr wrap="square" lIns="0" tIns="0" rIns="0" bIns="0" rtlCol="0" anchor="ctr"/>
          <a:lstStyle/>
          <a:p>
            <a:pPr marL="0" indent="0">
              <a:buNone/>
            </a:pPr>
            <a:r>
              <a:rPr lang="en-US" sz="1050" b="1" dirty="0">
                <a:solidFill>
                  <a:srgbClr val="515151"/>
                </a:solidFill>
              </a:rPr>
              <a:t>15 pts</a:t>
            </a:r>
            <a:endParaRPr lang="en-US" sz="1050" dirty="0"/>
          </a:p>
        </p:txBody>
      </p:sp>
      <p:sp>
        <p:nvSpPr>
          <p:cNvPr id="7" name="Text 5"/>
          <p:cNvSpPr/>
          <p:nvPr/>
        </p:nvSpPr>
        <p:spPr>
          <a:xfrm>
            <a:off x="612648" y="2048256"/>
            <a:ext cx="3063240" cy="219456"/>
          </a:xfrm>
          <a:prstGeom prst="rect">
            <a:avLst/>
          </a:prstGeom>
          <a:noFill/>
          <a:ln/>
        </p:spPr>
        <p:txBody>
          <a:bodyPr wrap="square" lIns="0" tIns="0" rIns="0" bIns="0" rtlCol="0" anchor="ctr"/>
          <a:lstStyle/>
          <a:p>
            <a:pPr marL="0" indent="0">
              <a:buNone/>
            </a:pPr>
            <a:r>
              <a:rPr lang="en-US" sz="1150" b="1" dirty="0">
                <a:solidFill>
                  <a:srgbClr val="252525"/>
                </a:solidFill>
              </a:rPr>
              <a:t>Work plan and delivery schedule</a:t>
            </a:r>
            <a:endParaRPr lang="en-US" sz="1150" dirty="0"/>
          </a:p>
        </p:txBody>
      </p:sp>
      <p:sp>
        <p:nvSpPr>
          <p:cNvPr id="8" name="Shape 6"/>
          <p:cNvSpPr/>
          <p:nvPr/>
        </p:nvSpPr>
        <p:spPr>
          <a:xfrm>
            <a:off x="3703320" y="1993392"/>
            <a:ext cx="3474720" cy="329184"/>
          </a:xfrm>
          <a:prstGeom prst="rect">
            <a:avLst/>
          </a:prstGeom>
          <a:solidFill>
            <a:srgbClr val="E9B800"/>
          </a:solidFill>
          <a:ln w="12700">
            <a:solidFill>
              <a:srgbClr val="E9B800"/>
            </a:solidFill>
            <a:prstDash val="solid"/>
          </a:ln>
        </p:spPr>
        <p:txBody>
          <a:bodyPr/>
          <a:lstStyle/>
          <a:p>
            <a:endParaRPr lang="en-US"/>
          </a:p>
        </p:txBody>
      </p:sp>
      <p:sp>
        <p:nvSpPr>
          <p:cNvPr id="9" name="Text 7"/>
          <p:cNvSpPr/>
          <p:nvPr/>
        </p:nvSpPr>
        <p:spPr>
          <a:xfrm>
            <a:off x="7223760" y="2057400"/>
            <a:ext cx="777240" cy="182880"/>
          </a:xfrm>
          <a:prstGeom prst="rect">
            <a:avLst/>
          </a:prstGeom>
          <a:noFill/>
          <a:ln/>
        </p:spPr>
        <p:txBody>
          <a:bodyPr wrap="square" lIns="0" tIns="0" rIns="0" bIns="0" rtlCol="0" anchor="ctr"/>
          <a:lstStyle/>
          <a:p>
            <a:pPr marL="0" indent="0">
              <a:buNone/>
            </a:pPr>
            <a:r>
              <a:rPr lang="en-US" sz="1050" b="1" dirty="0">
                <a:solidFill>
                  <a:srgbClr val="515151"/>
                </a:solidFill>
              </a:rPr>
              <a:t>10 pts</a:t>
            </a:r>
            <a:endParaRPr lang="en-US" sz="1050" dirty="0"/>
          </a:p>
        </p:txBody>
      </p:sp>
      <p:sp>
        <p:nvSpPr>
          <p:cNvPr id="10" name="Text 8"/>
          <p:cNvSpPr/>
          <p:nvPr/>
        </p:nvSpPr>
        <p:spPr>
          <a:xfrm>
            <a:off x="612648" y="2688336"/>
            <a:ext cx="3063240" cy="219456"/>
          </a:xfrm>
          <a:prstGeom prst="rect">
            <a:avLst/>
          </a:prstGeom>
          <a:noFill/>
          <a:ln/>
        </p:spPr>
        <p:txBody>
          <a:bodyPr wrap="square" lIns="0" tIns="0" rIns="0" bIns="0" rtlCol="0" anchor="ctr"/>
          <a:lstStyle/>
          <a:p>
            <a:pPr marL="0" indent="0">
              <a:buNone/>
            </a:pPr>
            <a:r>
              <a:rPr lang="en-US" sz="1150" b="1" dirty="0">
                <a:solidFill>
                  <a:srgbClr val="252525"/>
                </a:solidFill>
              </a:rPr>
              <a:t>Implementation approach</a:t>
            </a:r>
            <a:endParaRPr lang="en-US" sz="1150" dirty="0"/>
          </a:p>
        </p:txBody>
      </p:sp>
      <p:sp>
        <p:nvSpPr>
          <p:cNvPr id="11" name="Shape 9"/>
          <p:cNvSpPr/>
          <p:nvPr/>
        </p:nvSpPr>
        <p:spPr>
          <a:xfrm>
            <a:off x="3703320" y="2633472"/>
            <a:ext cx="3474720" cy="329184"/>
          </a:xfrm>
          <a:prstGeom prst="rect">
            <a:avLst/>
          </a:prstGeom>
          <a:solidFill>
            <a:srgbClr val="E32726"/>
          </a:solidFill>
          <a:ln w="12700">
            <a:solidFill>
              <a:srgbClr val="E32726"/>
            </a:solidFill>
            <a:prstDash val="solid"/>
          </a:ln>
        </p:spPr>
        <p:txBody>
          <a:bodyPr/>
          <a:lstStyle/>
          <a:p>
            <a:endParaRPr lang="en-US"/>
          </a:p>
        </p:txBody>
      </p:sp>
      <p:sp>
        <p:nvSpPr>
          <p:cNvPr id="12" name="Text 10"/>
          <p:cNvSpPr/>
          <p:nvPr/>
        </p:nvSpPr>
        <p:spPr>
          <a:xfrm>
            <a:off x="7223760" y="2697480"/>
            <a:ext cx="777240" cy="182880"/>
          </a:xfrm>
          <a:prstGeom prst="rect">
            <a:avLst/>
          </a:prstGeom>
          <a:noFill/>
          <a:ln/>
        </p:spPr>
        <p:txBody>
          <a:bodyPr wrap="square" lIns="0" tIns="0" rIns="0" bIns="0" rtlCol="0" anchor="ctr"/>
          <a:lstStyle/>
          <a:p>
            <a:pPr marL="0" indent="0">
              <a:buNone/>
            </a:pPr>
            <a:r>
              <a:rPr lang="en-US" sz="1050" b="1" dirty="0">
                <a:solidFill>
                  <a:srgbClr val="515151"/>
                </a:solidFill>
              </a:rPr>
              <a:t>10 pts</a:t>
            </a:r>
            <a:endParaRPr lang="en-US" sz="1050" dirty="0"/>
          </a:p>
        </p:txBody>
      </p:sp>
      <p:sp>
        <p:nvSpPr>
          <p:cNvPr id="13" name="Text 11"/>
          <p:cNvSpPr/>
          <p:nvPr/>
        </p:nvSpPr>
        <p:spPr>
          <a:xfrm>
            <a:off x="612648" y="3328416"/>
            <a:ext cx="3063240" cy="219456"/>
          </a:xfrm>
          <a:prstGeom prst="rect">
            <a:avLst/>
          </a:prstGeom>
          <a:noFill/>
          <a:ln/>
        </p:spPr>
        <p:txBody>
          <a:bodyPr wrap="square" lIns="0" tIns="0" rIns="0" bIns="0" rtlCol="0" anchor="ctr"/>
          <a:lstStyle/>
          <a:p>
            <a:pPr marL="0" indent="0">
              <a:buNone/>
            </a:pPr>
            <a:r>
              <a:rPr lang="en-US" sz="1150" b="1" dirty="0">
                <a:solidFill>
                  <a:srgbClr val="252525"/>
                </a:solidFill>
              </a:rPr>
              <a:t>Tools and knowledge transfer</a:t>
            </a:r>
            <a:endParaRPr lang="en-US" sz="1150" dirty="0"/>
          </a:p>
        </p:txBody>
      </p:sp>
      <p:sp>
        <p:nvSpPr>
          <p:cNvPr id="14" name="Shape 12"/>
          <p:cNvSpPr/>
          <p:nvPr/>
        </p:nvSpPr>
        <p:spPr>
          <a:xfrm>
            <a:off x="3703320" y="3273552"/>
            <a:ext cx="3474720" cy="329184"/>
          </a:xfrm>
          <a:prstGeom prst="rect">
            <a:avLst/>
          </a:prstGeom>
          <a:solidFill>
            <a:srgbClr val="B91E20"/>
          </a:solidFill>
          <a:ln w="12700">
            <a:solidFill>
              <a:srgbClr val="B91E20"/>
            </a:solidFill>
            <a:prstDash val="solid"/>
          </a:ln>
        </p:spPr>
        <p:txBody>
          <a:bodyPr/>
          <a:lstStyle/>
          <a:p>
            <a:endParaRPr lang="en-US"/>
          </a:p>
        </p:txBody>
      </p:sp>
      <p:sp>
        <p:nvSpPr>
          <p:cNvPr id="15" name="Text 13"/>
          <p:cNvSpPr/>
          <p:nvPr/>
        </p:nvSpPr>
        <p:spPr>
          <a:xfrm>
            <a:off x="7223760" y="3337560"/>
            <a:ext cx="777240" cy="182880"/>
          </a:xfrm>
          <a:prstGeom prst="rect">
            <a:avLst/>
          </a:prstGeom>
          <a:noFill/>
          <a:ln/>
        </p:spPr>
        <p:txBody>
          <a:bodyPr wrap="square" lIns="0" tIns="0" rIns="0" bIns="0" rtlCol="0" anchor="ctr"/>
          <a:lstStyle/>
          <a:p>
            <a:pPr marL="0" indent="0">
              <a:buNone/>
            </a:pPr>
            <a:r>
              <a:rPr lang="en-US" sz="1050" b="1" dirty="0">
                <a:solidFill>
                  <a:srgbClr val="515151"/>
                </a:solidFill>
              </a:rPr>
              <a:t>10 pts</a:t>
            </a:r>
            <a:endParaRPr lang="en-US" sz="1050" dirty="0"/>
          </a:p>
        </p:txBody>
      </p:sp>
      <p:sp>
        <p:nvSpPr>
          <p:cNvPr id="16" name="Text 14"/>
          <p:cNvSpPr/>
          <p:nvPr/>
        </p:nvSpPr>
        <p:spPr>
          <a:xfrm>
            <a:off x="612648" y="3968496"/>
            <a:ext cx="3063240" cy="219456"/>
          </a:xfrm>
          <a:prstGeom prst="rect">
            <a:avLst/>
          </a:prstGeom>
          <a:noFill/>
          <a:ln/>
        </p:spPr>
        <p:txBody>
          <a:bodyPr wrap="square" lIns="0" tIns="0" rIns="0" bIns="0" rtlCol="0" anchor="ctr"/>
          <a:lstStyle/>
          <a:p>
            <a:pPr marL="0" indent="0">
              <a:buNone/>
            </a:pPr>
            <a:r>
              <a:rPr lang="en-US" sz="1150" b="1" dirty="0">
                <a:solidFill>
                  <a:srgbClr val="252525"/>
                </a:solidFill>
              </a:rPr>
              <a:t>Team organization</a:t>
            </a:r>
            <a:endParaRPr lang="en-US" sz="1150" dirty="0"/>
          </a:p>
        </p:txBody>
      </p:sp>
      <p:sp>
        <p:nvSpPr>
          <p:cNvPr id="17" name="Shape 15"/>
          <p:cNvSpPr/>
          <p:nvPr/>
        </p:nvSpPr>
        <p:spPr>
          <a:xfrm>
            <a:off x="3703320" y="3913632"/>
            <a:ext cx="3474720" cy="329184"/>
          </a:xfrm>
          <a:prstGeom prst="rect">
            <a:avLst/>
          </a:prstGeom>
          <a:solidFill>
            <a:srgbClr val="515151"/>
          </a:solidFill>
          <a:ln w="12700">
            <a:solidFill>
              <a:srgbClr val="515151"/>
            </a:solidFill>
            <a:prstDash val="solid"/>
          </a:ln>
        </p:spPr>
        <p:txBody>
          <a:bodyPr/>
          <a:lstStyle/>
          <a:p>
            <a:endParaRPr lang="en-US"/>
          </a:p>
        </p:txBody>
      </p:sp>
      <p:sp>
        <p:nvSpPr>
          <p:cNvPr id="18" name="Text 16"/>
          <p:cNvSpPr/>
          <p:nvPr/>
        </p:nvSpPr>
        <p:spPr>
          <a:xfrm>
            <a:off x="7223760" y="3977640"/>
            <a:ext cx="777240" cy="182880"/>
          </a:xfrm>
          <a:prstGeom prst="rect">
            <a:avLst/>
          </a:prstGeom>
          <a:noFill/>
          <a:ln/>
        </p:spPr>
        <p:txBody>
          <a:bodyPr wrap="square" lIns="0" tIns="0" rIns="0" bIns="0" rtlCol="0" anchor="ctr"/>
          <a:lstStyle/>
          <a:p>
            <a:pPr marL="0" indent="0">
              <a:buNone/>
            </a:pPr>
            <a:r>
              <a:rPr lang="en-US" sz="1050" b="1" dirty="0">
                <a:solidFill>
                  <a:srgbClr val="515151"/>
                </a:solidFill>
              </a:rPr>
              <a:t>10 pts</a:t>
            </a:r>
            <a:endParaRPr lang="en-US" sz="1050" dirty="0"/>
          </a:p>
        </p:txBody>
      </p:sp>
      <p:sp>
        <p:nvSpPr>
          <p:cNvPr id="19" name="Text 17"/>
          <p:cNvSpPr/>
          <p:nvPr/>
        </p:nvSpPr>
        <p:spPr>
          <a:xfrm>
            <a:off x="612648" y="4608576"/>
            <a:ext cx="3063240" cy="219456"/>
          </a:xfrm>
          <a:prstGeom prst="rect">
            <a:avLst/>
          </a:prstGeom>
          <a:noFill/>
          <a:ln/>
        </p:spPr>
        <p:txBody>
          <a:bodyPr wrap="square" lIns="0" tIns="0" rIns="0" bIns="0" rtlCol="0" anchor="ctr"/>
          <a:lstStyle/>
          <a:p>
            <a:pPr marL="0" indent="0">
              <a:buNone/>
            </a:pPr>
            <a:r>
              <a:rPr lang="en-US" sz="1150" b="1" dirty="0">
                <a:solidFill>
                  <a:srgbClr val="252525"/>
                </a:solidFill>
              </a:rPr>
              <a:t>Risk management and sustainability</a:t>
            </a:r>
            <a:endParaRPr lang="en-US" sz="1150" dirty="0"/>
          </a:p>
        </p:txBody>
      </p:sp>
      <p:sp>
        <p:nvSpPr>
          <p:cNvPr id="20" name="Shape 18"/>
          <p:cNvSpPr/>
          <p:nvPr/>
        </p:nvSpPr>
        <p:spPr>
          <a:xfrm>
            <a:off x="3703320" y="4553712"/>
            <a:ext cx="1737360" cy="329184"/>
          </a:xfrm>
          <a:prstGeom prst="rect">
            <a:avLst/>
          </a:prstGeom>
          <a:solidFill>
            <a:srgbClr val="7C7C7C"/>
          </a:solidFill>
          <a:ln w="12700">
            <a:solidFill>
              <a:srgbClr val="7C7C7C"/>
            </a:solidFill>
            <a:prstDash val="solid"/>
          </a:ln>
        </p:spPr>
        <p:txBody>
          <a:bodyPr/>
          <a:lstStyle/>
          <a:p>
            <a:endParaRPr lang="en-US"/>
          </a:p>
        </p:txBody>
      </p:sp>
      <p:sp>
        <p:nvSpPr>
          <p:cNvPr id="21" name="Text 19"/>
          <p:cNvSpPr/>
          <p:nvPr/>
        </p:nvSpPr>
        <p:spPr>
          <a:xfrm>
            <a:off x="5486400" y="4617720"/>
            <a:ext cx="777240" cy="182880"/>
          </a:xfrm>
          <a:prstGeom prst="rect">
            <a:avLst/>
          </a:prstGeom>
          <a:noFill/>
          <a:ln/>
        </p:spPr>
        <p:txBody>
          <a:bodyPr wrap="square" lIns="0" tIns="0" rIns="0" bIns="0" rtlCol="0" anchor="ctr"/>
          <a:lstStyle/>
          <a:p>
            <a:pPr marL="0" indent="0">
              <a:buNone/>
            </a:pPr>
            <a:r>
              <a:rPr lang="en-US" sz="1050" b="1" dirty="0">
                <a:solidFill>
                  <a:srgbClr val="515151"/>
                </a:solidFill>
              </a:rPr>
              <a:t>5 pts</a:t>
            </a:r>
            <a:endParaRPr lang="en-US" sz="1050" dirty="0"/>
          </a:p>
        </p:txBody>
      </p:sp>
      <p:sp>
        <p:nvSpPr>
          <p:cNvPr id="22" name="Shape 20"/>
          <p:cNvSpPr/>
          <p:nvPr/>
        </p:nvSpPr>
        <p:spPr>
          <a:xfrm>
            <a:off x="8566051" y="2016365"/>
            <a:ext cx="2560320" cy="2029968"/>
          </a:xfrm>
          <a:prstGeom prst="roundRect">
            <a:avLst/>
          </a:prstGeom>
          <a:solidFill>
            <a:srgbClr val="515151"/>
          </a:solidFill>
          <a:ln w="12700">
            <a:solidFill>
              <a:srgbClr val="515151"/>
            </a:solidFill>
            <a:prstDash val="solid"/>
          </a:ln>
        </p:spPr>
        <p:txBody>
          <a:bodyPr/>
          <a:lstStyle/>
          <a:p>
            <a:endParaRPr lang="en-US"/>
          </a:p>
        </p:txBody>
      </p:sp>
      <p:sp>
        <p:nvSpPr>
          <p:cNvPr id="23" name="Text 21"/>
          <p:cNvSpPr/>
          <p:nvPr/>
        </p:nvSpPr>
        <p:spPr>
          <a:xfrm>
            <a:off x="8840371" y="2318117"/>
            <a:ext cx="2011680" cy="228600"/>
          </a:xfrm>
          <a:prstGeom prst="rect">
            <a:avLst/>
          </a:prstGeom>
          <a:noFill/>
          <a:ln/>
        </p:spPr>
        <p:txBody>
          <a:bodyPr wrap="square" lIns="0" tIns="0" rIns="0" bIns="0" rtlCol="0" anchor="ctr"/>
          <a:lstStyle/>
          <a:p>
            <a:pPr marL="0" indent="0" algn="ctr">
              <a:buNone/>
            </a:pPr>
            <a:r>
              <a:rPr lang="en-US" sz="1000" b="1" kern="0" spc="130" dirty="0">
                <a:solidFill>
                  <a:srgbClr val="F5C400"/>
                </a:solidFill>
              </a:rPr>
              <a:t>PRICE</a:t>
            </a:r>
            <a:endParaRPr lang="en-US" sz="1000" dirty="0"/>
          </a:p>
        </p:txBody>
      </p:sp>
      <p:sp>
        <p:nvSpPr>
          <p:cNvPr id="24" name="Text 22"/>
          <p:cNvSpPr/>
          <p:nvPr/>
        </p:nvSpPr>
        <p:spPr>
          <a:xfrm>
            <a:off x="8840371" y="2683877"/>
            <a:ext cx="2011680" cy="658368"/>
          </a:xfrm>
          <a:prstGeom prst="rect">
            <a:avLst/>
          </a:prstGeom>
          <a:noFill/>
          <a:ln/>
        </p:spPr>
        <p:txBody>
          <a:bodyPr wrap="square" lIns="0" tIns="0" rIns="0" bIns="0" rtlCol="0" anchor="ctr"/>
          <a:lstStyle/>
          <a:p>
            <a:pPr marL="0" indent="0" algn="ctr">
              <a:buNone/>
            </a:pPr>
            <a:r>
              <a:rPr lang="en-US" sz="4200" b="1" dirty="0">
                <a:solidFill>
                  <a:srgbClr val="FFFFFF"/>
                </a:solidFill>
              </a:rPr>
              <a:t>40</a:t>
            </a:r>
            <a:endParaRPr lang="en-US" sz="4200" dirty="0"/>
          </a:p>
        </p:txBody>
      </p:sp>
      <p:sp>
        <p:nvSpPr>
          <p:cNvPr id="25" name="Text 23"/>
          <p:cNvSpPr/>
          <p:nvPr/>
        </p:nvSpPr>
        <p:spPr>
          <a:xfrm>
            <a:off x="8840371" y="3415397"/>
            <a:ext cx="2011680" cy="228600"/>
          </a:xfrm>
          <a:prstGeom prst="rect">
            <a:avLst/>
          </a:prstGeom>
          <a:noFill/>
          <a:ln/>
        </p:spPr>
        <p:txBody>
          <a:bodyPr wrap="square" lIns="0" tIns="0" rIns="0" bIns="0" rtlCol="0" anchor="ctr"/>
          <a:lstStyle/>
          <a:p>
            <a:pPr marL="0" indent="0" algn="ctr">
              <a:buNone/>
            </a:pPr>
            <a:r>
              <a:rPr lang="en-US" sz="1300" dirty="0">
                <a:solidFill>
                  <a:srgbClr val="FFFFFF"/>
                </a:solidFill>
              </a:rPr>
              <a:t>points</a:t>
            </a:r>
            <a:endParaRPr lang="en-US" sz="1300" dirty="0"/>
          </a:p>
        </p:txBody>
      </p:sp>
      <p:sp>
        <p:nvSpPr>
          <p:cNvPr id="26" name="Shape 24"/>
          <p:cNvSpPr/>
          <p:nvPr/>
        </p:nvSpPr>
        <p:spPr>
          <a:xfrm>
            <a:off x="594360" y="5257800"/>
            <a:ext cx="10561320" cy="594360"/>
          </a:xfrm>
          <a:prstGeom prst="roundRect">
            <a:avLst/>
          </a:prstGeom>
          <a:solidFill>
            <a:srgbClr val="FCE5E4"/>
          </a:solidFill>
          <a:ln w="12700">
            <a:solidFill>
              <a:srgbClr val="F0B4B2"/>
            </a:solidFill>
            <a:prstDash val="solid"/>
          </a:ln>
        </p:spPr>
        <p:txBody>
          <a:bodyPr/>
          <a:lstStyle/>
          <a:p>
            <a:endParaRPr lang="en-US"/>
          </a:p>
        </p:txBody>
      </p:sp>
      <p:sp>
        <p:nvSpPr>
          <p:cNvPr id="27" name="Text 25"/>
          <p:cNvSpPr/>
          <p:nvPr/>
        </p:nvSpPr>
        <p:spPr>
          <a:xfrm>
            <a:off x="822960" y="5449824"/>
            <a:ext cx="10104120" cy="219456"/>
          </a:xfrm>
          <a:prstGeom prst="rect">
            <a:avLst/>
          </a:prstGeom>
          <a:noFill/>
          <a:ln/>
        </p:spPr>
        <p:txBody>
          <a:bodyPr wrap="square" lIns="0" tIns="0" rIns="0" bIns="0" rtlCol="0" anchor="ctr"/>
          <a:lstStyle/>
          <a:p>
            <a:pPr marL="0" indent="0" algn="ctr">
              <a:buNone/>
            </a:pPr>
            <a:r>
              <a:rPr lang="en-US" sz="1300" b="1" dirty="0">
                <a:solidFill>
                  <a:srgbClr val="E32726"/>
                </a:solidFill>
              </a:rPr>
              <a:t>Price score = (lowest tender amount ÷ tender amount being evaluated) × 40</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1637713" y="699162"/>
            <a:ext cx="9464040" cy="438912"/>
          </a:xfrm>
          <a:prstGeom prst="rect">
            <a:avLst/>
          </a:prstGeom>
          <a:noFill/>
          <a:ln/>
        </p:spPr>
        <p:txBody>
          <a:bodyPr wrap="square" lIns="0" tIns="0" rIns="0" bIns="0" rtlCol="0" anchor="ctr">
            <a:normAutofit/>
          </a:bodyPr>
          <a:lstStyle/>
          <a:p>
            <a:pPr marL="0" indent="0">
              <a:buNone/>
            </a:pPr>
            <a:r>
              <a:rPr lang="en-US" sz="2500" b="1" dirty="0">
                <a:solidFill>
                  <a:srgbClr val="252525"/>
                </a:solidFill>
                <a:latin typeface="Calibri Light" pitchFamily="34" charset="0"/>
                <a:ea typeface="Calibri Light" pitchFamily="34" charset="-122"/>
                <a:cs typeface="Calibri Light" pitchFamily="34" charset="-120"/>
              </a:rPr>
              <a:t>A compliant 20-page technical offer</a:t>
            </a:r>
            <a:endParaRPr lang="en-US" sz="2500" dirty="0"/>
          </a:p>
        </p:txBody>
      </p:sp>
      <p:sp>
        <p:nvSpPr>
          <p:cNvPr id="3" name="Text 1"/>
          <p:cNvSpPr/>
          <p:nvPr/>
        </p:nvSpPr>
        <p:spPr>
          <a:xfrm>
            <a:off x="1656001" y="1183794"/>
            <a:ext cx="9646920" cy="256032"/>
          </a:xfrm>
          <a:prstGeom prst="rect">
            <a:avLst/>
          </a:prstGeom>
          <a:noFill/>
          <a:ln/>
        </p:spPr>
        <p:txBody>
          <a:bodyPr wrap="square" lIns="0" tIns="0" rIns="0" bIns="0" rtlCol="0" anchor="ctr">
            <a:normAutofit/>
          </a:bodyPr>
          <a:lstStyle/>
          <a:p>
            <a:pPr marL="0" indent="0">
              <a:buNone/>
            </a:pPr>
            <a:r>
              <a:rPr lang="en-US" sz="1150" dirty="0">
                <a:solidFill>
                  <a:srgbClr val="6C6C6C"/>
                </a:solidFill>
                <a:latin typeface="Calibri" pitchFamily="34" charset="0"/>
                <a:ea typeface="Calibri" pitchFamily="34" charset="-122"/>
                <a:cs typeface="Calibri" pitchFamily="34" charset="-120"/>
              </a:rPr>
              <a:t>The front page and table of contents sit outside the 20-page limit</a:t>
            </a:r>
            <a:endParaRPr lang="en-US" sz="1150" dirty="0"/>
          </a:p>
        </p:txBody>
      </p:sp>
      <p:sp>
        <p:nvSpPr>
          <p:cNvPr id="4" name="Shape 2"/>
          <p:cNvSpPr/>
          <p:nvPr/>
        </p:nvSpPr>
        <p:spPr>
          <a:xfrm>
            <a:off x="695881" y="1631850"/>
            <a:ext cx="5212080" cy="1261872"/>
          </a:xfrm>
          <a:prstGeom prst="roundRect">
            <a:avLst/>
          </a:prstGeom>
          <a:solidFill>
            <a:srgbClr val="FFFFFF"/>
          </a:solidFill>
          <a:ln w="12700">
            <a:solidFill>
              <a:srgbClr val="DCD7CE"/>
            </a:solidFill>
            <a:prstDash val="solid"/>
          </a:ln>
        </p:spPr>
        <p:txBody>
          <a:bodyPr/>
          <a:lstStyle/>
          <a:p>
            <a:endParaRPr lang="en-US"/>
          </a:p>
        </p:txBody>
      </p:sp>
      <p:sp>
        <p:nvSpPr>
          <p:cNvPr id="5" name="Shape 3"/>
          <p:cNvSpPr/>
          <p:nvPr/>
        </p:nvSpPr>
        <p:spPr>
          <a:xfrm>
            <a:off x="878761" y="1887882"/>
            <a:ext cx="658368" cy="658368"/>
          </a:xfrm>
          <a:prstGeom prst="ellipse">
            <a:avLst/>
          </a:prstGeom>
          <a:solidFill>
            <a:srgbClr val="F5C400"/>
          </a:solidFill>
          <a:ln w="12700">
            <a:solidFill>
              <a:srgbClr val="F5C400"/>
            </a:solidFill>
            <a:prstDash val="solid"/>
          </a:ln>
        </p:spPr>
        <p:txBody>
          <a:bodyPr/>
          <a:lstStyle/>
          <a:p>
            <a:endParaRPr lang="en-US"/>
          </a:p>
        </p:txBody>
      </p:sp>
      <p:sp>
        <p:nvSpPr>
          <p:cNvPr id="6" name="Text 4"/>
          <p:cNvSpPr/>
          <p:nvPr/>
        </p:nvSpPr>
        <p:spPr>
          <a:xfrm>
            <a:off x="878761" y="2070762"/>
            <a:ext cx="658368" cy="182880"/>
          </a:xfrm>
          <a:prstGeom prst="rect">
            <a:avLst/>
          </a:prstGeom>
          <a:noFill/>
          <a:ln/>
        </p:spPr>
        <p:txBody>
          <a:bodyPr wrap="square" lIns="0" tIns="0" rIns="0" bIns="0" rtlCol="0" anchor="ctr"/>
          <a:lstStyle/>
          <a:p>
            <a:pPr marL="0" indent="0" algn="ctr">
              <a:buNone/>
            </a:pPr>
            <a:r>
              <a:rPr lang="en-US" sz="1300" b="1" dirty="0">
                <a:solidFill>
                  <a:srgbClr val="252525"/>
                </a:solidFill>
              </a:rPr>
              <a:t>15</a:t>
            </a:r>
            <a:endParaRPr lang="en-US" sz="1300" dirty="0"/>
          </a:p>
        </p:txBody>
      </p:sp>
      <p:sp>
        <p:nvSpPr>
          <p:cNvPr id="7" name="Text 5"/>
          <p:cNvSpPr/>
          <p:nvPr/>
        </p:nvSpPr>
        <p:spPr>
          <a:xfrm>
            <a:off x="1701721" y="1796442"/>
            <a:ext cx="3886200" cy="256032"/>
          </a:xfrm>
          <a:prstGeom prst="rect">
            <a:avLst/>
          </a:prstGeom>
          <a:noFill/>
          <a:ln/>
        </p:spPr>
        <p:txBody>
          <a:bodyPr wrap="square" lIns="0" tIns="0" rIns="0" bIns="0" rtlCol="0" anchor="ctr">
            <a:normAutofit/>
          </a:bodyPr>
          <a:lstStyle/>
          <a:p>
            <a:pPr marL="0" indent="0">
              <a:buNone/>
            </a:pPr>
            <a:r>
              <a:rPr lang="en-US" sz="1400" b="1" dirty="0">
                <a:solidFill>
                  <a:srgbClr val="252525"/>
                </a:solidFill>
              </a:rPr>
              <a:t>Understanding + methodology</a:t>
            </a:r>
            <a:endParaRPr lang="en-US" sz="1400" dirty="0"/>
          </a:p>
        </p:txBody>
      </p:sp>
      <p:sp>
        <p:nvSpPr>
          <p:cNvPr id="8" name="Text 6"/>
          <p:cNvSpPr/>
          <p:nvPr/>
        </p:nvSpPr>
        <p:spPr>
          <a:xfrm>
            <a:off x="1701721" y="2143914"/>
            <a:ext cx="3886200" cy="502920"/>
          </a:xfrm>
          <a:prstGeom prst="rect">
            <a:avLst/>
          </a:prstGeom>
          <a:noFill/>
          <a:ln/>
        </p:spPr>
        <p:txBody>
          <a:bodyPr wrap="square" lIns="0" tIns="0" rIns="0" bIns="0" rtlCol="0" anchor="ctr">
            <a:normAutofit/>
          </a:bodyPr>
          <a:lstStyle/>
          <a:p>
            <a:pPr marL="0" indent="0">
              <a:buNone/>
            </a:pPr>
            <a:r>
              <a:rPr lang="en-US" sz="1060" dirty="0">
                <a:solidFill>
                  <a:srgbClr val="515151"/>
                </a:solidFill>
              </a:rPr>
              <a:t>Explain the assignment logic, impact pathway, sourcing, diagnostics, matchmaking, exchange and MEL.</a:t>
            </a:r>
            <a:endParaRPr lang="en-US" sz="1060" dirty="0"/>
          </a:p>
        </p:txBody>
      </p:sp>
      <p:sp>
        <p:nvSpPr>
          <p:cNvPr id="9" name="Shape 7"/>
          <p:cNvSpPr/>
          <p:nvPr/>
        </p:nvSpPr>
        <p:spPr>
          <a:xfrm>
            <a:off x="6182281" y="1631850"/>
            <a:ext cx="5212080" cy="1261872"/>
          </a:xfrm>
          <a:prstGeom prst="roundRect">
            <a:avLst/>
          </a:prstGeom>
          <a:solidFill>
            <a:srgbClr val="FFFFFF"/>
          </a:solidFill>
          <a:ln w="12700">
            <a:solidFill>
              <a:srgbClr val="DCD7CE"/>
            </a:solidFill>
            <a:prstDash val="solid"/>
          </a:ln>
        </p:spPr>
        <p:txBody>
          <a:bodyPr/>
          <a:lstStyle/>
          <a:p>
            <a:endParaRPr lang="en-US"/>
          </a:p>
        </p:txBody>
      </p:sp>
      <p:sp>
        <p:nvSpPr>
          <p:cNvPr id="10" name="Shape 8"/>
          <p:cNvSpPr/>
          <p:nvPr/>
        </p:nvSpPr>
        <p:spPr>
          <a:xfrm>
            <a:off x="6365161" y="1887882"/>
            <a:ext cx="658368" cy="658368"/>
          </a:xfrm>
          <a:prstGeom prst="ellipse">
            <a:avLst/>
          </a:prstGeom>
          <a:solidFill>
            <a:srgbClr val="F5C400"/>
          </a:solidFill>
          <a:ln w="12700">
            <a:solidFill>
              <a:srgbClr val="F5C400"/>
            </a:solidFill>
            <a:prstDash val="solid"/>
          </a:ln>
        </p:spPr>
        <p:txBody>
          <a:bodyPr/>
          <a:lstStyle/>
          <a:p>
            <a:endParaRPr lang="en-US"/>
          </a:p>
        </p:txBody>
      </p:sp>
      <p:sp>
        <p:nvSpPr>
          <p:cNvPr id="11" name="Text 9"/>
          <p:cNvSpPr/>
          <p:nvPr/>
        </p:nvSpPr>
        <p:spPr>
          <a:xfrm>
            <a:off x="6365161" y="2070762"/>
            <a:ext cx="658368" cy="182880"/>
          </a:xfrm>
          <a:prstGeom prst="rect">
            <a:avLst/>
          </a:prstGeom>
          <a:noFill/>
          <a:ln/>
        </p:spPr>
        <p:txBody>
          <a:bodyPr wrap="square" lIns="0" tIns="0" rIns="0" bIns="0" rtlCol="0" anchor="ctr"/>
          <a:lstStyle/>
          <a:p>
            <a:pPr marL="0" indent="0" algn="ctr">
              <a:buNone/>
            </a:pPr>
            <a:r>
              <a:rPr lang="en-US" sz="1300" b="1" dirty="0">
                <a:solidFill>
                  <a:srgbClr val="252525"/>
                </a:solidFill>
              </a:rPr>
              <a:t>10</a:t>
            </a:r>
            <a:endParaRPr lang="en-US" sz="1300" dirty="0"/>
          </a:p>
        </p:txBody>
      </p:sp>
      <p:sp>
        <p:nvSpPr>
          <p:cNvPr id="12" name="Text 10"/>
          <p:cNvSpPr/>
          <p:nvPr/>
        </p:nvSpPr>
        <p:spPr>
          <a:xfrm>
            <a:off x="7188121" y="1796442"/>
            <a:ext cx="3886200" cy="256032"/>
          </a:xfrm>
          <a:prstGeom prst="rect">
            <a:avLst/>
          </a:prstGeom>
          <a:noFill/>
          <a:ln/>
        </p:spPr>
        <p:txBody>
          <a:bodyPr wrap="square" lIns="0" tIns="0" rIns="0" bIns="0" rtlCol="0" anchor="ctr">
            <a:normAutofit/>
          </a:bodyPr>
          <a:lstStyle/>
          <a:p>
            <a:pPr marL="0" indent="0">
              <a:buNone/>
            </a:pPr>
            <a:r>
              <a:rPr lang="en-US" sz="1400" b="1" dirty="0">
                <a:solidFill>
                  <a:srgbClr val="252525"/>
                </a:solidFill>
              </a:rPr>
              <a:t>Work plan + schedule</a:t>
            </a:r>
            <a:endParaRPr lang="en-US" sz="1400" dirty="0"/>
          </a:p>
        </p:txBody>
      </p:sp>
      <p:sp>
        <p:nvSpPr>
          <p:cNvPr id="13" name="Text 11"/>
          <p:cNvSpPr/>
          <p:nvPr/>
        </p:nvSpPr>
        <p:spPr>
          <a:xfrm>
            <a:off x="7188121" y="2143914"/>
            <a:ext cx="3886200" cy="502920"/>
          </a:xfrm>
          <a:prstGeom prst="rect">
            <a:avLst/>
          </a:prstGeom>
          <a:noFill/>
          <a:ln/>
        </p:spPr>
        <p:txBody>
          <a:bodyPr wrap="square" lIns="0" tIns="0" rIns="0" bIns="0" rtlCol="0" anchor="ctr">
            <a:normAutofit/>
          </a:bodyPr>
          <a:lstStyle/>
          <a:p>
            <a:pPr marL="0" indent="0">
              <a:buNone/>
            </a:pPr>
            <a:r>
              <a:rPr lang="en-US" sz="1060" dirty="0">
                <a:solidFill>
                  <a:srgbClr val="515151"/>
                </a:solidFill>
              </a:rPr>
              <a:t>Show milestones, responsibilities and allocation of days across all three countries.</a:t>
            </a:r>
            <a:endParaRPr lang="en-US" sz="1060" dirty="0"/>
          </a:p>
        </p:txBody>
      </p:sp>
      <p:sp>
        <p:nvSpPr>
          <p:cNvPr id="14" name="Shape 12"/>
          <p:cNvSpPr/>
          <p:nvPr/>
        </p:nvSpPr>
        <p:spPr>
          <a:xfrm>
            <a:off x="695881" y="3149754"/>
            <a:ext cx="5212080" cy="1261872"/>
          </a:xfrm>
          <a:prstGeom prst="roundRect">
            <a:avLst/>
          </a:prstGeom>
          <a:solidFill>
            <a:srgbClr val="FFFFFF"/>
          </a:solidFill>
          <a:ln w="12700">
            <a:solidFill>
              <a:srgbClr val="DCD7CE"/>
            </a:solidFill>
            <a:prstDash val="solid"/>
          </a:ln>
        </p:spPr>
        <p:txBody>
          <a:bodyPr/>
          <a:lstStyle/>
          <a:p>
            <a:endParaRPr lang="en-US"/>
          </a:p>
        </p:txBody>
      </p:sp>
      <p:sp>
        <p:nvSpPr>
          <p:cNvPr id="15" name="Shape 13"/>
          <p:cNvSpPr/>
          <p:nvPr/>
        </p:nvSpPr>
        <p:spPr>
          <a:xfrm>
            <a:off x="878761" y="3405786"/>
            <a:ext cx="658368" cy="658368"/>
          </a:xfrm>
          <a:prstGeom prst="ellipse">
            <a:avLst/>
          </a:prstGeom>
          <a:solidFill>
            <a:srgbClr val="F5C400"/>
          </a:solidFill>
          <a:ln w="12700">
            <a:solidFill>
              <a:srgbClr val="F5C400"/>
            </a:solidFill>
            <a:prstDash val="solid"/>
          </a:ln>
        </p:spPr>
        <p:txBody>
          <a:bodyPr/>
          <a:lstStyle/>
          <a:p>
            <a:endParaRPr lang="en-US"/>
          </a:p>
        </p:txBody>
      </p:sp>
      <p:sp>
        <p:nvSpPr>
          <p:cNvPr id="16" name="Text 14"/>
          <p:cNvSpPr/>
          <p:nvPr/>
        </p:nvSpPr>
        <p:spPr>
          <a:xfrm>
            <a:off x="878761" y="3588666"/>
            <a:ext cx="658368" cy="182880"/>
          </a:xfrm>
          <a:prstGeom prst="rect">
            <a:avLst/>
          </a:prstGeom>
          <a:noFill/>
          <a:ln/>
        </p:spPr>
        <p:txBody>
          <a:bodyPr wrap="square" lIns="0" tIns="0" rIns="0" bIns="0" rtlCol="0" anchor="ctr"/>
          <a:lstStyle/>
          <a:p>
            <a:pPr marL="0" indent="0" algn="ctr">
              <a:buNone/>
            </a:pPr>
            <a:r>
              <a:rPr lang="en-US" sz="1300" b="1" dirty="0">
                <a:solidFill>
                  <a:srgbClr val="252525"/>
                </a:solidFill>
              </a:rPr>
              <a:t>10</a:t>
            </a:r>
            <a:endParaRPr lang="en-US" sz="1300" dirty="0"/>
          </a:p>
        </p:txBody>
      </p:sp>
      <p:sp>
        <p:nvSpPr>
          <p:cNvPr id="17" name="Text 15"/>
          <p:cNvSpPr/>
          <p:nvPr/>
        </p:nvSpPr>
        <p:spPr>
          <a:xfrm>
            <a:off x="1701721" y="3314346"/>
            <a:ext cx="3886200" cy="256032"/>
          </a:xfrm>
          <a:prstGeom prst="rect">
            <a:avLst/>
          </a:prstGeom>
          <a:noFill/>
          <a:ln/>
        </p:spPr>
        <p:txBody>
          <a:bodyPr wrap="square" lIns="0" tIns="0" rIns="0" bIns="0" rtlCol="0" anchor="ctr">
            <a:normAutofit/>
          </a:bodyPr>
          <a:lstStyle/>
          <a:p>
            <a:pPr marL="0" indent="0">
              <a:buNone/>
            </a:pPr>
            <a:r>
              <a:rPr lang="en-US" sz="1400" b="1" dirty="0">
                <a:solidFill>
                  <a:srgbClr val="252525"/>
                </a:solidFill>
              </a:rPr>
              <a:t>Implementation approach</a:t>
            </a:r>
            <a:endParaRPr lang="en-US" sz="1400" dirty="0"/>
          </a:p>
        </p:txBody>
      </p:sp>
      <p:sp>
        <p:nvSpPr>
          <p:cNvPr id="18" name="Text 16"/>
          <p:cNvSpPr/>
          <p:nvPr/>
        </p:nvSpPr>
        <p:spPr>
          <a:xfrm>
            <a:off x="1701721" y="3661818"/>
            <a:ext cx="3886200" cy="502920"/>
          </a:xfrm>
          <a:prstGeom prst="rect">
            <a:avLst/>
          </a:prstGeom>
          <a:noFill/>
          <a:ln/>
        </p:spPr>
        <p:txBody>
          <a:bodyPr wrap="square" lIns="0" tIns="0" rIns="0" bIns="0" rtlCol="0" anchor="ctr">
            <a:normAutofit/>
          </a:bodyPr>
          <a:lstStyle/>
          <a:p>
            <a:pPr marL="0" indent="0">
              <a:buNone/>
            </a:pPr>
            <a:r>
              <a:rPr lang="en-US" sz="1060" dirty="0">
                <a:solidFill>
                  <a:srgbClr val="515151"/>
                </a:solidFill>
              </a:rPr>
              <a:t>Address ISO anchoring, sourcing, country adaptation, language, inclusion, travel and connectivity.</a:t>
            </a:r>
            <a:endParaRPr lang="en-US" sz="1060" dirty="0"/>
          </a:p>
        </p:txBody>
      </p:sp>
      <p:sp>
        <p:nvSpPr>
          <p:cNvPr id="19" name="Shape 17"/>
          <p:cNvSpPr/>
          <p:nvPr/>
        </p:nvSpPr>
        <p:spPr>
          <a:xfrm>
            <a:off x="6182281" y="3149754"/>
            <a:ext cx="5212080" cy="1261872"/>
          </a:xfrm>
          <a:prstGeom prst="roundRect">
            <a:avLst/>
          </a:prstGeom>
          <a:solidFill>
            <a:srgbClr val="FFFFFF"/>
          </a:solidFill>
          <a:ln w="12700">
            <a:solidFill>
              <a:srgbClr val="DCD7CE"/>
            </a:solidFill>
            <a:prstDash val="solid"/>
          </a:ln>
        </p:spPr>
        <p:txBody>
          <a:bodyPr/>
          <a:lstStyle/>
          <a:p>
            <a:endParaRPr lang="en-US"/>
          </a:p>
        </p:txBody>
      </p:sp>
      <p:sp>
        <p:nvSpPr>
          <p:cNvPr id="20" name="Shape 18"/>
          <p:cNvSpPr/>
          <p:nvPr/>
        </p:nvSpPr>
        <p:spPr>
          <a:xfrm>
            <a:off x="6365161" y="3405786"/>
            <a:ext cx="658368" cy="658368"/>
          </a:xfrm>
          <a:prstGeom prst="ellipse">
            <a:avLst/>
          </a:prstGeom>
          <a:solidFill>
            <a:srgbClr val="F5C400"/>
          </a:solidFill>
          <a:ln w="12700">
            <a:solidFill>
              <a:srgbClr val="F5C400"/>
            </a:solidFill>
            <a:prstDash val="solid"/>
          </a:ln>
        </p:spPr>
        <p:txBody>
          <a:bodyPr/>
          <a:lstStyle/>
          <a:p>
            <a:endParaRPr lang="en-US"/>
          </a:p>
        </p:txBody>
      </p:sp>
      <p:sp>
        <p:nvSpPr>
          <p:cNvPr id="21" name="Text 19"/>
          <p:cNvSpPr/>
          <p:nvPr/>
        </p:nvSpPr>
        <p:spPr>
          <a:xfrm>
            <a:off x="6365161" y="3588666"/>
            <a:ext cx="658368" cy="182880"/>
          </a:xfrm>
          <a:prstGeom prst="rect">
            <a:avLst/>
          </a:prstGeom>
          <a:noFill/>
          <a:ln/>
        </p:spPr>
        <p:txBody>
          <a:bodyPr wrap="square" lIns="0" tIns="0" rIns="0" bIns="0" rtlCol="0" anchor="ctr"/>
          <a:lstStyle/>
          <a:p>
            <a:pPr marL="0" indent="0" algn="ctr">
              <a:buNone/>
            </a:pPr>
            <a:r>
              <a:rPr lang="en-US" sz="1300" b="1" dirty="0">
                <a:solidFill>
                  <a:srgbClr val="252525"/>
                </a:solidFill>
              </a:rPr>
              <a:t>10</a:t>
            </a:r>
            <a:endParaRPr lang="en-US" sz="1300" dirty="0"/>
          </a:p>
        </p:txBody>
      </p:sp>
      <p:sp>
        <p:nvSpPr>
          <p:cNvPr id="22" name="Text 20"/>
          <p:cNvSpPr/>
          <p:nvPr/>
        </p:nvSpPr>
        <p:spPr>
          <a:xfrm>
            <a:off x="7188121" y="3314346"/>
            <a:ext cx="3886200" cy="256032"/>
          </a:xfrm>
          <a:prstGeom prst="rect">
            <a:avLst/>
          </a:prstGeom>
          <a:noFill/>
          <a:ln/>
        </p:spPr>
        <p:txBody>
          <a:bodyPr wrap="square" lIns="0" tIns="0" rIns="0" bIns="0" rtlCol="0" anchor="ctr">
            <a:normAutofit/>
          </a:bodyPr>
          <a:lstStyle/>
          <a:p>
            <a:pPr marL="0" indent="0">
              <a:buNone/>
            </a:pPr>
            <a:r>
              <a:rPr lang="en-US" sz="1400" b="1" dirty="0">
                <a:solidFill>
                  <a:srgbClr val="252525"/>
                </a:solidFill>
              </a:rPr>
              <a:t>Tools + knowledge transfer</a:t>
            </a:r>
            <a:endParaRPr lang="en-US" sz="1400" dirty="0"/>
          </a:p>
        </p:txBody>
      </p:sp>
      <p:sp>
        <p:nvSpPr>
          <p:cNvPr id="23" name="Text 21"/>
          <p:cNvSpPr/>
          <p:nvPr/>
        </p:nvSpPr>
        <p:spPr>
          <a:xfrm>
            <a:off x="7188121" y="3661818"/>
            <a:ext cx="3886200" cy="502920"/>
          </a:xfrm>
          <a:prstGeom prst="rect">
            <a:avLst/>
          </a:prstGeom>
          <a:noFill/>
          <a:ln/>
        </p:spPr>
        <p:txBody>
          <a:bodyPr wrap="square" lIns="0" tIns="0" rIns="0" bIns="0" rtlCol="0" anchor="ctr">
            <a:normAutofit/>
          </a:bodyPr>
          <a:lstStyle/>
          <a:p>
            <a:pPr marL="0" indent="0">
              <a:buNone/>
            </a:pPr>
            <a:r>
              <a:rPr lang="en-US" sz="1060" dirty="0">
                <a:solidFill>
                  <a:srgbClr val="515151"/>
                </a:solidFill>
              </a:rPr>
              <a:t>Show practical tools and explain how Enabel will receive and reuse them.</a:t>
            </a:r>
            <a:endParaRPr lang="en-US" sz="1060" dirty="0"/>
          </a:p>
        </p:txBody>
      </p:sp>
      <p:sp>
        <p:nvSpPr>
          <p:cNvPr id="24" name="Shape 22"/>
          <p:cNvSpPr/>
          <p:nvPr/>
        </p:nvSpPr>
        <p:spPr>
          <a:xfrm>
            <a:off x="695881" y="4667658"/>
            <a:ext cx="5212080" cy="1261872"/>
          </a:xfrm>
          <a:prstGeom prst="roundRect">
            <a:avLst/>
          </a:prstGeom>
          <a:solidFill>
            <a:srgbClr val="FFFFFF"/>
          </a:solidFill>
          <a:ln w="12700">
            <a:solidFill>
              <a:srgbClr val="DCD7CE"/>
            </a:solidFill>
            <a:prstDash val="solid"/>
          </a:ln>
        </p:spPr>
        <p:txBody>
          <a:bodyPr/>
          <a:lstStyle/>
          <a:p>
            <a:endParaRPr lang="en-US"/>
          </a:p>
        </p:txBody>
      </p:sp>
      <p:sp>
        <p:nvSpPr>
          <p:cNvPr id="25" name="Shape 23"/>
          <p:cNvSpPr/>
          <p:nvPr/>
        </p:nvSpPr>
        <p:spPr>
          <a:xfrm>
            <a:off x="878761" y="4923690"/>
            <a:ext cx="658368" cy="658368"/>
          </a:xfrm>
          <a:prstGeom prst="ellipse">
            <a:avLst/>
          </a:prstGeom>
          <a:solidFill>
            <a:srgbClr val="F5C400"/>
          </a:solidFill>
          <a:ln w="12700">
            <a:solidFill>
              <a:srgbClr val="F5C400"/>
            </a:solidFill>
            <a:prstDash val="solid"/>
          </a:ln>
        </p:spPr>
        <p:txBody>
          <a:bodyPr/>
          <a:lstStyle/>
          <a:p>
            <a:endParaRPr lang="en-US"/>
          </a:p>
        </p:txBody>
      </p:sp>
      <p:sp>
        <p:nvSpPr>
          <p:cNvPr id="26" name="Text 24"/>
          <p:cNvSpPr/>
          <p:nvPr/>
        </p:nvSpPr>
        <p:spPr>
          <a:xfrm>
            <a:off x="878761" y="5106570"/>
            <a:ext cx="658368" cy="182880"/>
          </a:xfrm>
          <a:prstGeom prst="rect">
            <a:avLst/>
          </a:prstGeom>
          <a:noFill/>
          <a:ln/>
        </p:spPr>
        <p:txBody>
          <a:bodyPr wrap="square" lIns="0" tIns="0" rIns="0" bIns="0" rtlCol="0" anchor="ctr"/>
          <a:lstStyle/>
          <a:p>
            <a:pPr marL="0" indent="0" algn="ctr">
              <a:buNone/>
            </a:pPr>
            <a:r>
              <a:rPr lang="en-US" sz="1300" b="1" dirty="0">
                <a:solidFill>
                  <a:srgbClr val="252525"/>
                </a:solidFill>
              </a:rPr>
              <a:t>10</a:t>
            </a:r>
            <a:endParaRPr lang="en-US" sz="1300" dirty="0"/>
          </a:p>
        </p:txBody>
      </p:sp>
      <p:sp>
        <p:nvSpPr>
          <p:cNvPr id="27" name="Text 25"/>
          <p:cNvSpPr/>
          <p:nvPr/>
        </p:nvSpPr>
        <p:spPr>
          <a:xfrm>
            <a:off x="1701721" y="4832250"/>
            <a:ext cx="3886200" cy="256032"/>
          </a:xfrm>
          <a:prstGeom prst="rect">
            <a:avLst/>
          </a:prstGeom>
          <a:noFill/>
          <a:ln/>
        </p:spPr>
        <p:txBody>
          <a:bodyPr wrap="square" lIns="0" tIns="0" rIns="0" bIns="0" rtlCol="0" anchor="ctr">
            <a:normAutofit/>
          </a:bodyPr>
          <a:lstStyle/>
          <a:p>
            <a:pPr marL="0" indent="0">
              <a:buNone/>
            </a:pPr>
            <a:r>
              <a:rPr lang="en-US" sz="1400" b="1" dirty="0">
                <a:solidFill>
                  <a:srgbClr val="252525"/>
                </a:solidFill>
              </a:rPr>
              <a:t>Team organization</a:t>
            </a:r>
            <a:endParaRPr lang="en-US" sz="1400" dirty="0"/>
          </a:p>
        </p:txBody>
      </p:sp>
      <p:sp>
        <p:nvSpPr>
          <p:cNvPr id="28" name="Text 26"/>
          <p:cNvSpPr/>
          <p:nvPr/>
        </p:nvSpPr>
        <p:spPr>
          <a:xfrm>
            <a:off x="1701721" y="5179722"/>
            <a:ext cx="3886200" cy="502920"/>
          </a:xfrm>
          <a:prstGeom prst="rect">
            <a:avLst/>
          </a:prstGeom>
          <a:noFill/>
          <a:ln/>
        </p:spPr>
        <p:txBody>
          <a:bodyPr wrap="square" lIns="0" tIns="0" rIns="0" bIns="0" rtlCol="0" anchor="ctr">
            <a:normAutofit/>
          </a:bodyPr>
          <a:lstStyle/>
          <a:p>
            <a:pPr marL="0" indent="0">
              <a:buNone/>
            </a:pPr>
            <a:r>
              <a:rPr lang="en-US" sz="1060" dirty="0">
                <a:solidFill>
                  <a:srgbClr val="515151"/>
                </a:solidFill>
              </a:rPr>
              <a:t>Show roles, coordination, days and at least three country anchors.</a:t>
            </a:r>
            <a:endParaRPr lang="en-US" sz="1060" dirty="0"/>
          </a:p>
        </p:txBody>
      </p:sp>
      <p:sp>
        <p:nvSpPr>
          <p:cNvPr id="29" name="Shape 27"/>
          <p:cNvSpPr/>
          <p:nvPr/>
        </p:nvSpPr>
        <p:spPr>
          <a:xfrm>
            <a:off x="6182281" y="4667658"/>
            <a:ext cx="5212080" cy="1261872"/>
          </a:xfrm>
          <a:prstGeom prst="roundRect">
            <a:avLst/>
          </a:prstGeom>
          <a:solidFill>
            <a:srgbClr val="FFFFFF"/>
          </a:solidFill>
          <a:ln w="12700">
            <a:solidFill>
              <a:srgbClr val="DCD7CE"/>
            </a:solidFill>
            <a:prstDash val="solid"/>
          </a:ln>
        </p:spPr>
        <p:txBody>
          <a:bodyPr/>
          <a:lstStyle/>
          <a:p>
            <a:endParaRPr lang="en-US"/>
          </a:p>
        </p:txBody>
      </p:sp>
      <p:sp>
        <p:nvSpPr>
          <p:cNvPr id="30" name="Shape 28"/>
          <p:cNvSpPr/>
          <p:nvPr/>
        </p:nvSpPr>
        <p:spPr>
          <a:xfrm>
            <a:off x="6365161" y="4923690"/>
            <a:ext cx="658368" cy="658368"/>
          </a:xfrm>
          <a:prstGeom prst="ellipse">
            <a:avLst/>
          </a:prstGeom>
          <a:solidFill>
            <a:srgbClr val="E32726"/>
          </a:solidFill>
          <a:ln w="12700">
            <a:solidFill>
              <a:srgbClr val="E32726"/>
            </a:solidFill>
            <a:prstDash val="solid"/>
          </a:ln>
        </p:spPr>
        <p:txBody>
          <a:bodyPr/>
          <a:lstStyle/>
          <a:p>
            <a:endParaRPr lang="en-US"/>
          </a:p>
        </p:txBody>
      </p:sp>
      <p:sp>
        <p:nvSpPr>
          <p:cNvPr id="31" name="Text 29"/>
          <p:cNvSpPr/>
          <p:nvPr/>
        </p:nvSpPr>
        <p:spPr>
          <a:xfrm>
            <a:off x="6365161" y="5106570"/>
            <a:ext cx="658368" cy="182880"/>
          </a:xfrm>
          <a:prstGeom prst="rect">
            <a:avLst/>
          </a:prstGeom>
          <a:noFill/>
          <a:ln/>
        </p:spPr>
        <p:txBody>
          <a:bodyPr wrap="square" lIns="0" tIns="0" rIns="0" bIns="0" rtlCol="0" anchor="ctr"/>
          <a:lstStyle/>
          <a:p>
            <a:pPr marL="0" indent="0" algn="ctr">
              <a:buNone/>
            </a:pPr>
            <a:r>
              <a:rPr lang="en-US" sz="1300" b="1" dirty="0">
                <a:solidFill>
                  <a:srgbClr val="FFFFFF"/>
                </a:solidFill>
              </a:rPr>
              <a:t>5</a:t>
            </a:r>
            <a:endParaRPr lang="en-US" sz="1300" dirty="0"/>
          </a:p>
        </p:txBody>
      </p:sp>
      <p:sp>
        <p:nvSpPr>
          <p:cNvPr id="32" name="Text 30"/>
          <p:cNvSpPr/>
          <p:nvPr/>
        </p:nvSpPr>
        <p:spPr>
          <a:xfrm>
            <a:off x="7188121" y="4832250"/>
            <a:ext cx="3886200" cy="256032"/>
          </a:xfrm>
          <a:prstGeom prst="rect">
            <a:avLst/>
          </a:prstGeom>
          <a:noFill/>
          <a:ln/>
        </p:spPr>
        <p:txBody>
          <a:bodyPr wrap="square" lIns="0" tIns="0" rIns="0" bIns="0" rtlCol="0" anchor="ctr">
            <a:normAutofit/>
          </a:bodyPr>
          <a:lstStyle/>
          <a:p>
            <a:pPr marL="0" indent="0">
              <a:buNone/>
            </a:pPr>
            <a:r>
              <a:rPr lang="en-US" sz="1400" b="1" dirty="0">
                <a:solidFill>
                  <a:srgbClr val="252525"/>
                </a:solidFill>
              </a:rPr>
              <a:t>Risk + sustainability</a:t>
            </a:r>
            <a:endParaRPr lang="en-US" sz="1400" dirty="0"/>
          </a:p>
        </p:txBody>
      </p:sp>
      <p:sp>
        <p:nvSpPr>
          <p:cNvPr id="33" name="Text 31"/>
          <p:cNvSpPr/>
          <p:nvPr/>
        </p:nvSpPr>
        <p:spPr>
          <a:xfrm>
            <a:off x="7188121" y="5179722"/>
            <a:ext cx="3886200" cy="502920"/>
          </a:xfrm>
          <a:prstGeom prst="rect">
            <a:avLst/>
          </a:prstGeom>
          <a:noFill/>
          <a:ln/>
        </p:spPr>
        <p:txBody>
          <a:bodyPr wrap="square" lIns="0" tIns="0" rIns="0" bIns="0" rtlCol="0" anchor="ctr">
            <a:normAutofit/>
          </a:bodyPr>
          <a:lstStyle/>
          <a:p>
            <a:pPr marL="0" indent="0">
              <a:buNone/>
            </a:pPr>
            <a:r>
              <a:rPr lang="en-US" sz="1060" dirty="0">
                <a:solidFill>
                  <a:srgbClr val="515151"/>
                </a:solidFill>
              </a:rPr>
              <a:t>Cover implementation risks, mitigation, safeguarding, data protection and continuity.</a:t>
            </a:r>
            <a:endParaRPr lang="en-US" sz="1060" dirty="0"/>
          </a:p>
        </p:txBody>
      </p:sp>
      <p:sp>
        <p:nvSpPr>
          <p:cNvPr id="34" name="Text 32"/>
          <p:cNvSpPr/>
          <p:nvPr/>
        </p:nvSpPr>
        <p:spPr>
          <a:xfrm>
            <a:off x="769033" y="6267858"/>
            <a:ext cx="10424160" cy="256032"/>
          </a:xfrm>
          <a:prstGeom prst="rect">
            <a:avLst/>
          </a:prstGeom>
          <a:noFill/>
          <a:ln/>
        </p:spPr>
        <p:txBody>
          <a:bodyPr wrap="square" lIns="0" tIns="0" rIns="0" bIns="0" rtlCol="0" anchor="ctr"/>
          <a:lstStyle/>
          <a:p>
            <a:pPr marL="0" indent="0" algn="ctr">
              <a:buNone/>
            </a:pPr>
            <a:r>
              <a:rPr lang="en-US" sz="1250" b="1" dirty="0">
                <a:solidFill>
                  <a:srgbClr val="E32726"/>
                </a:solidFill>
              </a:rPr>
              <a:t>The evaluation should be possible from the submitted offer without negotiation. Make every claim easy to verify.</a:t>
            </a:r>
            <a:endParaRPr lang="en-US" sz="12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1614267" y="675716"/>
            <a:ext cx="9464040" cy="438912"/>
          </a:xfrm>
          <a:prstGeom prst="rect">
            <a:avLst/>
          </a:prstGeom>
          <a:noFill/>
          <a:ln/>
        </p:spPr>
        <p:txBody>
          <a:bodyPr wrap="square" lIns="0" tIns="0" rIns="0" bIns="0" rtlCol="0" anchor="ctr">
            <a:normAutofit/>
          </a:bodyPr>
          <a:lstStyle/>
          <a:p>
            <a:pPr marL="0" indent="0">
              <a:buNone/>
            </a:pPr>
            <a:r>
              <a:rPr lang="en-US" sz="2500" b="1" dirty="0">
                <a:solidFill>
                  <a:srgbClr val="252525"/>
                </a:solidFill>
                <a:latin typeface="Calibri Light" pitchFamily="34" charset="0"/>
                <a:ea typeface="Calibri Light" pitchFamily="34" charset="-122"/>
                <a:cs typeface="Calibri Light" pitchFamily="34" charset="-120"/>
              </a:rPr>
              <a:t>Financial offer and cost allocation</a:t>
            </a:r>
            <a:endParaRPr lang="en-US" sz="2500" dirty="0"/>
          </a:p>
        </p:txBody>
      </p:sp>
      <p:sp>
        <p:nvSpPr>
          <p:cNvPr id="3" name="Text 1"/>
          <p:cNvSpPr/>
          <p:nvPr/>
        </p:nvSpPr>
        <p:spPr>
          <a:xfrm>
            <a:off x="728706" y="1544866"/>
            <a:ext cx="384048" cy="274320"/>
          </a:xfrm>
          <a:prstGeom prst="rect">
            <a:avLst/>
          </a:prstGeom>
          <a:solidFill>
            <a:srgbClr val="515151"/>
          </a:solidFill>
          <a:ln/>
        </p:spPr>
        <p:txBody>
          <a:bodyPr wrap="square" lIns="0" tIns="0" rIns="0" bIns="0" rtlCol="0" anchor="ctr"/>
          <a:lstStyle/>
          <a:p>
            <a:pPr marL="0" indent="0" algn="ctr">
              <a:buNone/>
            </a:pPr>
            <a:r>
              <a:rPr lang="en-US" sz="1500" b="1" dirty="0">
                <a:solidFill>
                  <a:srgbClr val="FFFFFF"/>
                </a:solidFill>
              </a:rPr>
              <a:t>1</a:t>
            </a:r>
            <a:endParaRPr lang="en-US" sz="1500" dirty="0"/>
          </a:p>
        </p:txBody>
      </p:sp>
      <p:sp>
        <p:nvSpPr>
          <p:cNvPr id="4" name="Text 2"/>
          <p:cNvSpPr/>
          <p:nvPr/>
        </p:nvSpPr>
        <p:spPr>
          <a:xfrm>
            <a:off x="1368786" y="1517434"/>
            <a:ext cx="2103120" cy="292608"/>
          </a:xfrm>
          <a:prstGeom prst="rect">
            <a:avLst/>
          </a:prstGeom>
          <a:noFill/>
          <a:ln/>
        </p:spPr>
        <p:txBody>
          <a:bodyPr wrap="square" lIns="0" tIns="0" rIns="0" bIns="0" rtlCol="0" anchor="ctr"/>
          <a:lstStyle/>
          <a:p>
            <a:pPr marL="0" indent="0">
              <a:buNone/>
            </a:pPr>
            <a:r>
              <a:rPr lang="en-US" sz="1350" b="1" dirty="0">
                <a:solidFill>
                  <a:srgbClr val="252525"/>
                </a:solidFill>
              </a:rPr>
              <a:t>Professional fees</a:t>
            </a:r>
            <a:endParaRPr lang="en-US" sz="1350" dirty="0"/>
          </a:p>
        </p:txBody>
      </p:sp>
      <p:sp>
        <p:nvSpPr>
          <p:cNvPr id="5" name="Text 3"/>
          <p:cNvSpPr/>
          <p:nvPr/>
        </p:nvSpPr>
        <p:spPr>
          <a:xfrm>
            <a:off x="3590778" y="1480858"/>
            <a:ext cx="7315200" cy="438912"/>
          </a:xfrm>
          <a:prstGeom prst="rect">
            <a:avLst/>
          </a:prstGeom>
          <a:noFill/>
          <a:ln/>
        </p:spPr>
        <p:txBody>
          <a:bodyPr wrap="square" lIns="254" tIns="254" rIns="254" bIns="254" rtlCol="0" anchor="ctr">
            <a:normAutofit/>
          </a:bodyPr>
          <a:lstStyle/>
          <a:p>
            <a:pPr marL="0" indent="0">
              <a:buNone/>
            </a:pPr>
            <a:r>
              <a:rPr lang="en-US" sz="1130" dirty="0">
                <a:solidFill>
                  <a:srgbClr val="515151"/>
                </a:solidFill>
              </a:rPr>
              <a:t>Quote a person-day rate and total for every named expert category.</a:t>
            </a:r>
            <a:endParaRPr lang="en-US" sz="1130" dirty="0"/>
          </a:p>
        </p:txBody>
      </p:sp>
      <p:sp>
        <p:nvSpPr>
          <p:cNvPr id="6" name="Text 4"/>
          <p:cNvSpPr/>
          <p:nvPr/>
        </p:nvSpPr>
        <p:spPr>
          <a:xfrm>
            <a:off x="728706" y="2376970"/>
            <a:ext cx="384048" cy="274320"/>
          </a:xfrm>
          <a:prstGeom prst="rect">
            <a:avLst/>
          </a:prstGeom>
          <a:solidFill>
            <a:srgbClr val="515151"/>
          </a:solidFill>
          <a:ln/>
        </p:spPr>
        <p:txBody>
          <a:bodyPr wrap="square" lIns="0" tIns="0" rIns="0" bIns="0" rtlCol="0" anchor="ctr"/>
          <a:lstStyle/>
          <a:p>
            <a:pPr marL="0" indent="0" algn="ctr">
              <a:buNone/>
            </a:pPr>
            <a:r>
              <a:rPr lang="en-US" sz="1500" b="1" dirty="0">
                <a:solidFill>
                  <a:srgbClr val="FFFFFF"/>
                </a:solidFill>
              </a:rPr>
              <a:t>2</a:t>
            </a:r>
            <a:endParaRPr lang="en-US" sz="1500" dirty="0"/>
          </a:p>
        </p:txBody>
      </p:sp>
      <p:sp>
        <p:nvSpPr>
          <p:cNvPr id="7" name="Text 5"/>
          <p:cNvSpPr/>
          <p:nvPr/>
        </p:nvSpPr>
        <p:spPr>
          <a:xfrm>
            <a:off x="1368786" y="2349538"/>
            <a:ext cx="2103120" cy="292608"/>
          </a:xfrm>
          <a:prstGeom prst="rect">
            <a:avLst/>
          </a:prstGeom>
          <a:noFill/>
          <a:ln/>
        </p:spPr>
        <p:txBody>
          <a:bodyPr wrap="square" lIns="0" tIns="0" rIns="0" bIns="0" rtlCol="0" anchor="ctr"/>
          <a:lstStyle/>
          <a:p>
            <a:pPr marL="0" indent="0">
              <a:buNone/>
            </a:pPr>
            <a:r>
              <a:rPr lang="en-US" sz="1350" b="1" dirty="0">
                <a:solidFill>
                  <a:srgbClr val="252525"/>
                </a:solidFill>
              </a:rPr>
              <a:t>Included costs</a:t>
            </a:r>
            <a:endParaRPr lang="en-US" sz="1350" dirty="0"/>
          </a:p>
        </p:txBody>
      </p:sp>
      <p:sp>
        <p:nvSpPr>
          <p:cNvPr id="8" name="Text 6"/>
          <p:cNvSpPr/>
          <p:nvPr/>
        </p:nvSpPr>
        <p:spPr>
          <a:xfrm>
            <a:off x="3590778" y="2312962"/>
            <a:ext cx="7315200" cy="438912"/>
          </a:xfrm>
          <a:prstGeom prst="rect">
            <a:avLst/>
          </a:prstGeom>
          <a:noFill/>
          <a:ln/>
        </p:spPr>
        <p:txBody>
          <a:bodyPr wrap="square" lIns="254" tIns="254" rIns="254" bIns="254" rtlCol="0" anchor="ctr">
            <a:normAutofit/>
          </a:bodyPr>
          <a:lstStyle/>
          <a:p>
            <a:pPr marL="0" indent="0">
              <a:buNone/>
            </a:pPr>
            <a:r>
              <a:rPr lang="en-US" sz="1130" dirty="0">
                <a:solidFill>
                  <a:srgbClr val="515151"/>
                </a:solidFill>
              </a:rPr>
              <a:t>Rates must cover administrative management, non-flight transport, insurance, documentation, delivery, required training and acceptance costs.</a:t>
            </a:r>
            <a:endParaRPr lang="en-US" sz="1130" dirty="0"/>
          </a:p>
        </p:txBody>
      </p:sp>
      <p:sp>
        <p:nvSpPr>
          <p:cNvPr id="9" name="Text 7"/>
          <p:cNvSpPr/>
          <p:nvPr/>
        </p:nvSpPr>
        <p:spPr>
          <a:xfrm>
            <a:off x="728706" y="3209074"/>
            <a:ext cx="384048" cy="274320"/>
          </a:xfrm>
          <a:prstGeom prst="rect">
            <a:avLst/>
          </a:prstGeom>
          <a:solidFill>
            <a:srgbClr val="515151"/>
          </a:solidFill>
          <a:ln/>
        </p:spPr>
        <p:txBody>
          <a:bodyPr wrap="square" lIns="0" tIns="0" rIns="0" bIns="0" rtlCol="0" anchor="ctr"/>
          <a:lstStyle/>
          <a:p>
            <a:pPr marL="0" indent="0" algn="ctr">
              <a:buNone/>
            </a:pPr>
            <a:r>
              <a:rPr lang="en-US" sz="1500" b="1" dirty="0">
                <a:solidFill>
                  <a:srgbClr val="FFFFFF"/>
                </a:solidFill>
              </a:rPr>
              <a:t>3</a:t>
            </a:r>
            <a:endParaRPr lang="en-US" sz="1500" dirty="0"/>
          </a:p>
        </p:txBody>
      </p:sp>
      <p:sp>
        <p:nvSpPr>
          <p:cNvPr id="10" name="Text 8"/>
          <p:cNvSpPr/>
          <p:nvPr/>
        </p:nvSpPr>
        <p:spPr>
          <a:xfrm>
            <a:off x="1368786" y="3181642"/>
            <a:ext cx="2103120" cy="292608"/>
          </a:xfrm>
          <a:prstGeom prst="rect">
            <a:avLst/>
          </a:prstGeom>
          <a:noFill/>
          <a:ln/>
        </p:spPr>
        <p:txBody>
          <a:bodyPr wrap="square" lIns="0" tIns="0" rIns="0" bIns="0" rtlCol="0" anchor="ctr"/>
          <a:lstStyle/>
          <a:p>
            <a:pPr marL="0" indent="0">
              <a:buNone/>
            </a:pPr>
            <a:r>
              <a:rPr lang="en-US" sz="1350" b="1" dirty="0">
                <a:solidFill>
                  <a:srgbClr val="252525"/>
                </a:solidFill>
              </a:rPr>
              <a:t>Reimbursable costs</a:t>
            </a:r>
            <a:endParaRPr lang="en-US" sz="1350" dirty="0"/>
          </a:p>
        </p:txBody>
      </p:sp>
      <p:sp>
        <p:nvSpPr>
          <p:cNvPr id="11" name="Text 9"/>
          <p:cNvSpPr/>
          <p:nvPr/>
        </p:nvSpPr>
        <p:spPr>
          <a:xfrm>
            <a:off x="3590778" y="3145066"/>
            <a:ext cx="7315200" cy="438912"/>
          </a:xfrm>
          <a:prstGeom prst="rect">
            <a:avLst/>
          </a:prstGeom>
          <a:noFill/>
          <a:ln/>
        </p:spPr>
        <p:txBody>
          <a:bodyPr wrap="square" lIns="254" tIns="254" rIns="254" bIns="254" rtlCol="0" anchor="ctr">
            <a:normAutofit/>
          </a:bodyPr>
          <a:lstStyle/>
          <a:p>
            <a:pPr marL="0" indent="0">
              <a:buNone/>
            </a:pPr>
            <a:r>
              <a:rPr lang="en-US" sz="1130" dirty="0">
                <a:solidFill>
                  <a:srgbClr val="515151"/>
                </a:solidFill>
              </a:rPr>
              <a:t>Use the prescribed lines for flights, accommodation and visas. Reimbursement requires adequate supporting documents.</a:t>
            </a:r>
            <a:endParaRPr lang="en-US" sz="1130" dirty="0"/>
          </a:p>
        </p:txBody>
      </p:sp>
      <p:sp>
        <p:nvSpPr>
          <p:cNvPr id="12" name="Text 10"/>
          <p:cNvSpPr/>
          <p:nvPr/>
        </p:nvSpPr>
        <p:spPr>
          <a:xfrm>
            <a:off x="728706" y="4041178"/>
            <a:ext cx="384048" cy="274320"/>
          </a:xfrm>
          <a:prstGeom prst="rect">
            <a:avLst/>
          </a:prstGeom>
          <a:solidFill>
            <a:srgbClr val="515151"/>
          </a:solidFill>
          <a:ln/>
        </p:spPr>
        <p:txBody>
          <a:bodyPr wrap="square" lIns="0" tIns="0" rIns="0" bIns="0" rtlCol="0" anchor="ctr"/>
          <a:lstStyle/>
          <a:p>
            <a:pPr marL="0" indent="0" algn="ctr">
              <a:buNone/>
            </a:pPr>
            <a:r>
              <a:rPr lang="en-US" sz="1500" b="1" dirty="0">
                <a:solidFill>
                  <a:srgbClr val="FFFFFF"/>
                </a:solidFill>
              </a:rPr>
              <a:t>4</a:t>
            </a:r>
            <a:endParaRPr lang="en-US" sz="1500" dirty="0"/>
          </a:p>
        </p:txBody>
      </p:sp>
      <p:sp>
        <p:nvSpPr>
          <p:cNvPr id="13" name="Text 11"/>
          <p:cNvSpPr/>
          <p:nvPr/>
        </p:nvSpPr>
        <p:spPr>
          <a:xfrm>
            <a:off x="1368786" y="4013746"/>
            <a:ext cx="2103120" cy="292608"/>
          </a:xfrm>
          <a:prstGeom prst="rect">
            <a:avLst/>
          </a:prstGeom>
          <a:noFill/>
          <a:ln/>
        </p:spPr>
        <p:txBody>
          <a:bodyPr wrap="square" lIns="0" tIns="0" rIns="0" bIns="0" rtlCol="0" anchor="ctr"/>
          <a:lstStyle/>
          <a:p>
            <a:pPr marL="0" indent="0">
              <a:buNone/>
            </a:pPr>
            <a:r>
              <a:rPr lang="en-US" sz="1350" b="1" dirty="0">
                <a:solidFill>
                  <a:srgbClr val="252525"/>
                </a:solidFill>
              </a:rPr>
              <a:t>Price comparison</a:t>
            </a:r>
            <a:endParaRPr lang="en-US" sz="1350" dirty="0"/>
          </a:p>
        </p:txBody>
      </p:sp>
      <p:sp>
        <p:nvSpPr>
          <p:cNvPr id="14" name="Text 12"/>
          <p:cNvSpPr/>
          <p:nvPr/>
        </p:nvSpPr>
        <p:spPr>
          <a:xfrm>
            <a:off x="3590778" y="3977170"/>
            <a:ext cx="7315200" cy="438912"/>
          </a:xfrm>
          <a:prstGeom prst="rect">
            <a:avLst/>
          </a:prstGeom>
          <a:noFill/>
          <a:ln/>
        </p:spPr>
        <p:txBody>
          <a:bodyPr wrap="square" lIns="254" tIns="254" rIns="254" bIns="254" rtlCol="0" anchor="ctr">
            <a:normAutofit/>
          </a:bodyPr>
          <a:lstStyle/>
          <a:p>
            <a:pPr marL="0" indent="0">
              <a:buNone/>
            </a:pPr>
            <a:r>
              <a:rPr lang="en-US" sz="1130" dirty="0">
                <a:solidFill>
                  <a:srgbClr val="515151"/>
                </a:solidFill>
              </a:rPr>
              <a:t>Enabel will compare offers on the total price excluding reimbursable expenses.</a:t>
            </a:r>
            <a:endParaRPr lang="en-US" sz="1130" dirty="0"/>
          </a:p>
        </p:txBody>
      </p:sp>
      <p:sp>
        <p:nvSpPr>
          <p:cNvPr id="15" name="Text 13"/>
          <p:cNvSpPr/>
          <p:nvPr/>
        </p:nvSpPr>
        <p:spPr>
          <a:xfrm>
            <a:off x="728706" y="4873282"/>
            <a:ext cx="384048" cy="274320"/>
          </a:xfrm>
          <a:prstGeom prst="rect">
            <a:avLst/>
          </a:prstGeom>
          <a:solidFill>
            <a:srgbClr val="E32726"/>
          </a:solidFill>
          <a:ln/>
        </p:spPr>
        <p:txBody>
          <a:bodyPr wrap="square" lIns="0" tIns="0" rIns="0" bIns="0" rtlCol="0" anchor="ctr"/>
          <a:lstStyle/>
          <a:p>
            <a:pPr marL="0" indent="0" algn="ctr">
              <a:buNone/>
            </a:pPr>
            <a:r>
              <a:rPr lang="en-US" sz="1500" b="1" dirty="0">
                <a:solidFill>
                  <a:srgbClr val="FFFFFF"/>
                </a:solidFill>
              </a:rPr>
              <a:t>5</a:t>
            </a:r>
            <a:endParaRPr lang="en-US" sz="1500" dirty="0"/>
          </a:p>
        </p:txBody>
      </p:sp>
      <p:sp>
        <p:nvSpPr>
          <p:cNvPr id="16" name="Text 14"/>
          <p:cNvSpPr/>
          <p:nvPr/>
        </p:nvSpPr>
        <p:spPr>
          <a:xfrm>
            <a:off x="1368786" y="4845850"/>
            <a:ext cx="2103120" cy="292608"/>
          </a:xfrm>
          <a:prstGeom prst="rect">
            <a:avLst/>
          </a:prstGeom>
          <a:noFill/>
          <a:ln/>
        </p:spPr>
        <p:txBody>
          <a:bodyPr wrap="square" lIns="0" tIns="0" rIns="0" bIns="0" rtlCol="0" anchor="ctr"/>
          <a:lstStyle/>
          <a:p>
            <a:pPr marL="0" indent="0">
              <a:buNone/>
            </a:pPr>
            <a:r>
              <a:rPr lang="en-US" sz="1350" b="1" dirty="0">
                <a:solidFill>
                  <a:srgbClr val="252525"/>
                </a:solidFill>
              </a:rPr>
              <a:t>Tax basis</a:t>
            </a:r>
            <a:endParaRPr lang="en-US" sz="1350" dirty="0"/>
          </a:p>
        </p:txBody>
      </p:sp>
      <p:sp>
        <p:nvSpPr>
          <p:cNvPr id="17" name="Text 15"/>
          <p:cNvSpPr/>
          <p:nvPr/>
        </p:nvSpPr>
        <p:spPr>
          <a:xfrm>
            <a:off x="3590778" y="4809274"/>
            <a:ext cx="7315200" cy="438912"/>
          </a:xfrm>
          <a:prstGeom prst="rect">
            <a:avLst/>
          </a:prstGeom>
          <a:noFill/>
          <a:ln/>
        </p:spPr>
        <p:txBody>
          <a:bodyPr wrap="square" lIns="254" tIns="254" rIns="254" bIns="254" rtlCol="0" anchor="ctr">
            <a:normAutofit/>
          </a:bodyPr>
          <a:lstStyle/>
          <a:p>
            <a:pPr marL="0" indent="0">
              <a:buNone/>
            </a:pPr>
            <a:r>
              <a:rPr lang="en-US" sz="1130" dirty="0">
                <a:solidFill>
                  <a:srgbClr val="515151"/>
                </a:solidFill>
              </a:rPr>
              <a:t>Quote in euro. Prices must account for applicable taxes and country obligations; Tanzanian withholding tax applies to Enabel payments.</a:t>
            </a:r>
            <a:endParaRPr lang="en-US" sz="1130" dirty="0"/>
          </a:p>
        </p:txBody>
      </p:sp>
      <p:sp>
        <p:nvSpPr>
          <p:cNvPr id="18" name="Shape 16"/>
          <p:cNvSpPr/>
          <p:nvPr/>
        </p:nvSpPr>
        <p:spPr>
          <a:xfrm>
            <a:off x="664698" y="5760250"/>
            <a:ext cx="10561320" cy="530352"/>
          </a:xfrm>
          <a:prstGeom prst="roundRect">
            <a:avLst/>
          </a:prstGeom>
          <a:solidFill>
            <a:srgbClr val="FFF3C4"/>
          </a:solidFill>
          <a:ln w="12700">
            <a:solidFill>
              <a:srgbClr val="E6CA4B"/>
            </a:solidFill>
            <a:prstDash val="solid"/>
          </a:ln>
        </p:spPr>
        <p:txBody>
          <a:bodyPr/>
          <a:lstStyle/>
          <a:p>
            <a:endParaRPr lang="en-US"/>
          </a:p>
        </p:txBody>
      </p:sp>
      <p:sp>
        <p:nvSpPr>
          <p:cNvPr id="19" name="Text 17"/>
          <p:cNvSpPr/>
          <p:nvPr/>
        </p:nvSpPr>
        <p:spPr>
          <a:xfrm>
            <a:off x="893298" y="5915698"/>
            <a:ext cx="10104120" cy="237744"/>
          </a:xfrm>
          <a:prstGeom prst="rect">
            <a:avLst/>
          </a:prstGeom>
          <a:noFill/>
          <a:ln/>
        </p:spPr>
        <p:txBody>
          <a:bodyPr wrap="square" lIns="0" tIns="0" rIns="0" bIns="0" rtlCol="0" anchor="ctr">
            <a:normAutofit/>
          </a:bodyPr>
          <a:lstStyle/>
          <a:p>
            <a:pPr marL="0" indent="0" algn="ctr">
              <a:buNone/>
            </a:pPr>
            <a:r>
              <a:rPr lang="en-US" sz="1080" b="1" dirty="0">
                <a:solidFill>
                  <a:srgbClr val="252525"/>
                </a:solidFill>
              </a:rPr>
              <a:t>Withholding tax stated in the tender: 5% for Tanzanian companies and 15% for non-resident companies, unless law or an applicable double-tax agreement provides another rate.</a:t>
            </a:r>
            <a:endParaRPr lang="en-US" sz="108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1625990" y="628824"/>
            <a:ext cx="9464040" cy="438912"/>
          </a:xfrm>
          <a:prstGeom prst="rect">
            <a:avLst/>
          </a:prstGeom>
          <a:noFill/>
          <a:ln/>
        </p:spPr>
        <p:txBody>
          <a:bodyPr wrap="square" lIns="0" tIns="0" rIns="0" bIns="0" rtlCol="0" anchor="ctr">
            <a:normAutofit/>
          </a:bodyPr>
          <a:lstStyle/>
          <a:p>
            <a:pPr marL="0" indent="0">
              <a:buNone/>
            </a:pPr>
            <a:r>
              <a:rPr lang="en-US" sz="2500" b="1" dirty="0">
                <a:solidFill>
                  <a:srgbClr val="252525"/>
                </a:solidFill>
                <a:latin typeface="Calibri Light" pitchFamily="34" charset="0"/>
                <a:ea typeface="Calibri Light" pitchFamily="34" charset="-122"/>
                <a:cs typeface="Calibri Light" pitchFamily="34" charset="-120"/>
              </a:rPr>
              <a:t>Submission package checklist</a:t>
            </a:r>
            <a:endParaRPr lang="en-US" sz="2500" dirty="0"/>
          </a:p>
        </p:txBody>
      </p:sp>
      <p:sp>
        <p:nvSpPr>
          <p:cNvPr id="3" name="Shape 1"/>
          <p:cNvSpPr/>
          <p:nvPr/>
        </p:nvSpPr>
        <p:spPr>
          <a:xfrm>
            <a:off x="775598" y="1625520"/>
            <a:ext cx="320040" cy="320040"/>
          </a:xfrm>
          <a:prstGeom prst="ellipse">
            <a:avLst/>
          </a:prstGeom>
          <a:solidFill>
            <a:srgbClr val="F5C400"/>
          </a:solidFill>
          <a:ln w="12700">
            <a:solidFill>
              <a:srgbClr val="F5C400"/>
            </a:solidFill>
            <a:prstDash val="solid"/>
          </a:ln>
        </p:spPr>
        <p:txBody>
          <a:bodyPr/>
          <a:lstStyle/>
          <a:p>
            <a:endParaRPr lang="en-US"/>
          </a:p>
        </p:txBody>
      </p:sp>
      <p:sp>
        <p:nvSpPr>
          <p:cNvPr id="4" name="Text 2"/>
          <p:cNvSpPr/>
          <p:nvPr/>
        </p:nvSpPr>
        <p:spPr>
          <a:xfrm>
            <a:off x="803030" y="1680384"/>
            <a:ext cx="265176" cy="146304"/>
          </a:xfrm>
          <a:prstGeom prst="rect">
            <a:avLst/>
          </a:prstGeom>
          <a:noFill/>
          <a:ln/>
        </p:spPr>
        <p:txBody>
          <a:bodyPr wrap="square" lIns="0" tIns="0" rIns="0" bIns="0" rtlCol="0" anchor="ctr"/>
          <a:lstStyle/>
          <a:p>
            <a:pPr marL="0" indent="0" algn="ctr">
              <a:buNone/>
            </a:pPr>
            <a:r>
              <a:rPr lang="en-US" sz="1000" b="1" dirty="0">
                <a:solidFill>
                  <a:srgbClr val="252525"/>
                </a:solidFill>
              </a:rPr>
              <a:t>✓</a:t>
            </a:r>
            <a:endParaRPr lang="en-US" sz="1000" dirty="0"/>
          </a:p>
        </p:txBody>
      </p:sp>
      <p:sp>
        <p:nvSpPr>
          <p:cNvPr id="5" name="Text 3"/>
          <p:cNvSpPr/>
          <p:nvPr/>
        </p:nvSpPr>
        <p:spPr>
          <a:xfrm>
            <a:off x="1269374" y="1607232"/>
            <a:ext cx="4617720" cy="384048"/>
          </a:xfrm>
          <a:prstGeom prst="rect">
            <a:avLst/>
          </a:prstGeom>
          <a:noFill/>
          <a:ln/>
        </p:spPr>
        <p:txBody>
          <a:bodyPr wrap="square" lIns="127" tIns="127" rIns="127" bIns="127" rtlCol="0" anchor="ctr">
            <a:normAutofit/>
          </a:bodyPr>
          <a:lstStyle/>
          <a:p>
            <a:pPr marL="0" indent="0">
              <a:buNone/>
            </a:pPr>
            <a:r>
              <a:rPr lang="en-US" sz="1220" dirty="0">
                <a:solidFill>
                  <a:srgbClr val="252525"/>
                </a:solidFill>
              </a:rPr>
              <a:t>Identification form for each consortium member</a:t>
            </a:r>
            <a:endParaRPr lang="en-US" sz="1220" dirty="0"/>
          </a:p>
        </p:txBody>
      </p:sp>
      <p:sp>
        <p:nvSpPr>
          <p:cNvPr id="6" name="Shape 4"/>
          <p:cNvSpPr/>
          <p:nvPr/>
        </p:nvSpPr>
        <p:spPr>
          <a:xfrm>
            <a:off x="775598" y="2375328"/>
            <a:ext cx="320040" cy="320040"/>
          </a:xfrm>
          <a:prstGeom prst="ellipse">
            <a:avLst/>
          </a:prstGeom>
          <a:solidFill>
            <a:srgbClr val="F5C400"/>
          </a:solidFill>
          <a:ln w="12700">
            <a:solidFill>
              <a:srgbClr val="F5C400"/>
            </a:solidFill>
            <a:prstDash val="solid"/>
          </a:ln>
        </p:spPr>
        <p:txBody>
          <a:bodyPr/>
          <a:lstStyle/>
          <a:p>
            <a:endParaRPr lang="en-US"/>
          </a:p>
        </p:txBody>
      </p:sp>
      <p:sp>
        <p:nvSpPr>
          <p:cNvPr id="7" name="Text 5"/>
          <p:cNvSpPr/>
          <p:nvPr/>
        </p:nvSpPr>
        <p:spPr>
          <a:xfrm>
            <a:off x="803030" y="2430192"/>
            <a:ext cx="265176" cy="146304"/>
          </a:xfrm>
          <a:prstGeom prst="rect">
            <a:avLst/>
          </a:prstGeom>
          <a:noFill/>
          <a:ln/>
        </p:spPr>
        <p:txBody>
          <a:bodyPr wrap="square" lIns="0" tIns="0" rIns="0" bIns="0" rtlCol="0" anchor="ctr"/>
          <a:lstStyle/>
          <a:p>
            <a:pPr marL="0" indent="0" algn="ctr">
              <a:buNone/>
            </a:pPr>
            <a:r>
              <a:rPr lang="en-US" sz="1000" b="1" dirty="0">
                <a:solidFill>
                  <a:srgbClr val="252525"/>
                </a:solidFill>
              </a:rPr>
              <a:t>✓</a:t>
            </a:r>
            <a:endParaRPr lang="en-US" sz="1000" dirty="0"/>
          </a:p>
        </p:txBody>
      </p:sp>
      <p:sp>
        <p:nvSpPr>
          <p:cNvPr id="8" name="Text 6"/>
          <p:cNvSpPr/>
          <p:nvPr/>
        </p:nvSpPr>
        <p:spPr>
          <a:xfrm>
            <a:off x="1269374" y="2357040"/>
            <a:ext cx="4617720" cy="384048"/>
          </a:xfrm>
          <a:prstGeom prst="rect">
            <a:avLst/>
          </a:prstGeom>
          <a:noFill/>
          <a:ln/>
        </p:spPr>
        <p:txBody>
          <a:bodyPr wrap="square" lIns="127" tIns="127" rIns="127" bIns="127" rtlCol="0" anchor="ctr">
            <a:normAutofit/>
          </a:bodyPr>
          <a:lstStyle/>
          <a:p>
            <a:pPr marL="0" indent="0">
              <a:buNone/>
            </a:pPr>
            <a:r>
              <a:rPr lang="en-US" sz="1220" dirty="0">
                <a:solidFill>
                  <a:srgbClr val="252525"/>
                </a:solidFill>
              </a:rPr>
              <a:t>List of subcontractors (If any)</a:t>
            </a:r>
            <a:endParaRPr lang="en-US" sz="1220" dirty="0"/>
          </a:p>
        </p:txBody>
      </p:sp>
      <p:sp>
        <p:nvSpPr>
          <p:cNvPr id="9" name="Shape 7"/>
          <p:cNvSpPr/>
          <p:nvPr/>
        </p:nvSpPr>
        <p:spPr>
          <a:xfrm>
            <a:off x="775598" y="3125136"/>
            <a:ext cx="320040" cy="320040"/>
          </a:xfrm>
          <a:prstGeom prst="ellipse">
            <a:avLst/>
          </a:prstGeom>
          <a:solidFill>
            <a:srgbClr val="F5C400"/>
          </a:solidFill>
          <a:ln w="12700">
            <a:solidFill>
              <a:srgbClr val="F5C400"/>
            </a:solidFill>
            <a:prstDash val="solid"/>
          </a:ln>
        </p:spPr>
        <p:txBody>
          <a:bodyPr/>
          <a:lstStyle/>
          <a:p>
            <a:endParaRPr lang="en-US"/>
          </a:p>
        </p:txBody>
      </p:sp>
      <p:sp>
        <p:nvSpPr>
          <p:cNvPr id="10" name="Text 8"/>
          <p:cNvSpPr/>
          <p:nvPr/>
        </p:nvSpPr>
        <p:spPr>
          <a:xfrm>
            <a:off x="803030" y="3180000"/>
            <a:ext cx="265176" cy="146304"/>
          </a:xfrm>
          <a:prstGeom prst="rect">
            <a:avLst/>
          </a:prstGeom>
          <a:noFill/>
          <a:ln/>
        </p:spPr>
        <p:txBody>
          <a:bodyPr wrap="square" lIns="0" tIns="0" rIns="0" bIns="0" rtlCol="0" anchor="ctr"/>
          <a:lstStyle/>
          <a:p>
            <a:pPr marL="0" indent="0" algn="ctr">
              <a:buNone/>
            </a:pPr>
            <a:r>
              <a:rPr lang="en-US" sz="1000" b="1" dirty="0">
                <a:solidFill>
                  <a:srgbClr val="252525"/>
                </a:solidFill>
              </a:rPr>
              <a:t>✓</a:t>
            </a:r>
            <a:endParaRPr lang="en-US" sz="1000" dirty="0"/>
          </a:p>
        </p:txBody>
      </p:sp>
      <p:sp>
        <p:nvSpPr>
          <p:cNvPr id="11" name="Text 9"/>
          <p:cNvSpPr/>
          <p:nvPr/>
        </p:nvSpPr>
        <p:spPr>
          <a:xfrm>
            <a:off x="1269374" y="3106848"/>
            <a:ext cx="4617720" cy="384048"/>
          </a:xfrm>
          <a:prstGeom prst="rect">
            <a:avLst/>
          </a:prstGeom>
          <a:noFill/>
          <a:ln/>
        </p:spPr>
        <p:txBody>
          <a:bodyPr wrap="square" lIns="127" tIns="127" rIns="127" bIns="127" rtlCol="0" anchor="ctr">
            <a:normAutofit/>
          </a:bodyPr>
          <a:lstStyle/>
          <a:p>
            <a:pPr marL="0" indent="0">
              <a:buNone/>
            </a:pPr>
            <a:r>
              <a:rPr lang="en-US" sz="1220" dirty="0">
                <a:solidFill>
                  <a:srgbClr val="252525"/>
                </a:solidFill>
              </a:rPr>
              <a:t>Mandatory price form</a:t>
            </a:r>
            <a:endParaRPr lang="en-US" sz="1220" dirty="0"/>
          </a:p>
        </p:txBody>
      </p:sp>
      <p:sp>
        <p:nvSpPr>
          <p:cNvPr id="12" name="Shape 10"/>
          <p:cNvSpPr/>
          <p:nvPr/>
        </p:nvSpPr>
        <p:spPr>
          <a:xfrm>
            <a:off x="775598" y="3874944"/>
            <a:ext cx="320040" cy="320040"/>
          </a:xfrm>
          <a:prstGeom prst="ellipse">
            <a:avLst/>
          </a:prstGeom>
          <a:solidFill>
            <a:srgbClr val="F5C400"/>
          </a:solidFill>
          <a:ln w="12700">
            <a:solidFill>
              <a:srgbClr val="F5C400"/>
            </a:solidFill>
            <a:prstDash val="solid"/>
          </a:ln>
        </p:spPr>
        <p:txBody>
          <a:bodyPr/>
          <a:lstStyle/>
          <a:p>
            <a:endParaRPr lang="en-US"/>
          </a:p>
        </p:txBody>
      </p:sp>
      <p:sp>
        <p:nvSpPr>
          <p:cNvPr id="13" name="Text 11"/>
          <p:cNvSpPr/>
          <p:nvPr/>
        </p:nvSpPr>
        <p:spPr>
          <a:xfrm>
            <a:off x="803030" y="3929808"/>
            <a:ext cx="265176" cy="146304"/>
          </a:xfrm>
          <a:prstGeom prst="rect">
            <a:avLst/>
          </a:prstGeom>
          <a:noFill/>
          <a:ln/>
        </p:spPr>
        <p:txBody>
          <a:bodyPr wrap="square" lIns="0" tIns="0" rIns="0" bIns="0" rtlCol="0" anchor="ctr"/>
          <a:lstStyle/>
          <a:p>
            <a:pPr marL="0" indent="0" algn="ctr">
              <a:buNone/>
            </a:pPr>
            <a:r>
              <a:rPr lang="en-US" sz="1000" b="1" dirty="0">
                <a:solidFill>
                  <a:srgbClr val="252525"/>
                </a:solidFill>
              </a:rPr>
              <a:t>✓</a:t>
            </a:r>
            <a:endParaRPr lang="en-US" sz="1000" dirty="0"/>
          </a:p>
        </p:txBody>
      </p:sp>
      <p:sp>
        <p:nvSpPr>
          <p:cNvPr id="14" name="Text 12"/>
          <p:cNvSpPr/>
          <p:nvPr/>
        </p:nvSpPr>
        <p:spPr>
          <a:xfrm>
            <a:off x="1269374" y="3856656"/>
            <a:ext cx="4617720" cy="384048"/>
          </a:xfrm>
          <a:prstGeom prst="rect">
            <a:avLst/>
          </a:prstGeom>
          <a:noFill/>
          <a:ln/>
        </p:spPr>
        <p:txBody>
          <a:bodyPr wrap="square" lIns="127" tIns="127" rIns="127" bIns="127" rtlCol="0" anchor="ctr">
            <a:normAutofit/>
          </a:bodyPr>
          <a:lstStyle/>
          <a:p>
            <a:pPr marL="0" indent="0">
              <a:buNone/>
            </a:pPr>
            <a:r>
              <a:rPr lang="en-US" sz="1220" dirty="0">
                <a:solidFill>
                  <a:srgbClr val="252525"/>
                </a:solidFill>
              </a:rPr>
              <a:t>Declaration on honour for each required entity</a:t>
            </a:r>
            <a:endParaRPr lang="en-US" sz="1220" dirty="0"/>
          </a:p>
        </p:txBody>
      </p:sp>
      <p:sp>
        <p:nvSpPr>
          <p:cNvPr id="15" name="Shape 13"/>
          <p:cNvSpPr/>
          <p:nvPr/>
        </p:nvSpPr>
        <p:spPr>
          <a:xfrm>
            <a:off x="775598" y="4624752"/>
            <a:ext cx="320040" cy="320040"/>
          </a:xfrm>
          <a:prstGeom prst="ellipse">
            <a:avLst/>
          </a:prstGeom>
          <a:solidFill>
            <a:srgbClr val="F5C400"/>
          </a:solidFill>
          <a:ln w="12700">
            <a:solidFill>
              <a:srgbClr val="F5C400"/>
            </a:solidFill>
            <a:prstDash val="solid"/>
          </a:ln>
        </p:spPr>
        <p:txBody>
          <a:bodyPr/>
          <a:lstStyle/>
          <a:p>
            <a:endParaRPr lang="en-US"/>
          </a:p>
        </p:txBody>
      </p:sp>
      <p:sp>
        <p:nvSpPr>
          <p:cNvPr id="16" name="Text 14"/>
          <p:cNvSpPr/>
          <p:nvPr/>
        </p:nvSpPr>
        <p:spPr>
          <a:xfrm>
            <a:off x="803030" y="4679616"/>
            <a:ext cx="265176" cy="146304"/>
          </a:xfrm>
          <a:prstGeom prst="rect">
            <a:avLst/>
          </a:prstGeom>
          <a:noFill/>
          <a:ln/>
        </p:spPr>
        <p:txBody>
          <a:bodyPr wrap="square" lIns="0" tIns="0" rIns="0" bIns="0" rtlCol="0" anchor="ctr"/>
          <a:lstStyle/>
          <a:p>
            <a:pPr marL="0" indent="0" algn="ctr">
              <a:buNone/>
            </a:pPr>
            <a:r>
              <a:rPr lang="en-US" sz="1000" b="1" dirty="0">
                <a:solidFill>
                  <a:srgbClr val="252525"/>
                </a:solidFill>
              </a:rPr>
              <a:t>✓</a:t>
            </a:r>
            <a:endParaRPr lang="en-US" sz="1000" dirty="0"/>
          </a:p>
        </p:txBody>
      </p:sp>
      <p:sp>
        <p:nvSpPr>
          <p:cNvPr id="17" name="Text 15"/>
          <p:cNvSpPr/>
          <p:nvPr/>
        </p:nvSpPr>
        <p:spPr>
          <a:xfrm>
            <a:off x="1269374" y="4606464"/>
            <a:ext cx="4617720" cy="384048"/>
          </a:xfrm>
          <a:prstGeom prst="rect">
            <a:avLst/>
          </a:prstGeom>
          <a:noFill/>
          <a:ln/>
        </p:spPr>
        <p:txBody>
          <a:bodyPr wrap="square" lIns="127" tIns="127" rIns="127" bIns="127" rtlCol="0" anchor="ctr">
            <a:normAutofit/>
          </a:bodyPr>
          <a:lstStyle/>
          <a:p>
            <a:pPr marL="0" indent="0">
              <a:buNone/>
            </a:pPr>
            <a:r>
              <a:rPr lang="en-US" sz="1220" dirty="0">
                <a:solidFill>
                  <a:srgbClr val="252525"/>
                </a:solidFill>
              </a:rPr>
              <a:t>Technical offer, maximum 20 pages</a:t>
            </a:r>
            <a:endParaRPr lang="en-US" sz="1220" dirty="0"/>
          </a:p>
        </p:txBody>
      </p:sp>
      <p:sp>
        <p:nvSpPr>
          <p:cNvPr id="18" name="Shape 16"/>
          <p:cNvSpPr/>
          <p:nvPr/>
        </p:nvSpPr>
        <p:spPr>
          <a:xfrm>
            <a:off x="6307718" y="1625520"/>
            <a:ext cx="320040" cy="320040"/>
          </a:xfrm>
          <a:prstGeom prst="ellipse">
            <a:avLst/>
          </a:prstGeom>
          <a:solidFill>
            <a:srgbClr val="F5C400"/>
          </a:solidFill>
          <a:ln w="12700">
            <a:solidFill>
              <a:srgbClr val="F5C400"/>
            </a:solidFill>
            <a:prstDash val="solid"/>
          </a:ln>
        </p:spPr>
        <p:txBody>
          <a:bodyPr/>
          <a:lstStyle/>
          <a:p>
            <a:endParaRPr lang="en-US"/>
          </a:p>
        </p:txBody>
      </p:sp>
      <p:sp>
        <p:nvSpPr>
          <p:cNvPr id="19" name="Text 17"/>
          <p:cNvSpPr/>
          <p:nvPr/>
        </p:nvSpPr>
        <p:spPr>
          <a:xfrm>
            <a:off x="6335150" y="1680384"/>
            <a:ext cx="265176" cy="146304"/>
          </a:xfrm>
          <a:prstGeom prst="rect">
            <a:avLst/>
          </a:prstGeom>
          <a:noFill/>
          <a:ln/>
        </p:spPr>
        <p:txBody>
          <a:bodyPr wrap="square" lIns="0" tIns="0" rIns="0" bIns="0" rtlCol="0" anchor="ctr"/>
          <a:lstStyle/>
          <a:p>
            <a:pPr marL="0" indent="0" algn="ctr">
              <a:buNone/>
            </a:pPr>
            <a:r>
              <a:rPr lang="en-US" sz="1000" b="1" dirty="0">
                <a:solidFill>
                  <a:srgbClr val="252525"/>
                </a:solidFill>
              </a:rPr>
              <a:t>✓</a:t>
            </a:r>
            <a:endParaRPr lang="en-US" sz="1000" dirty="0"/>
          </a:p>
        </p:txBody>
      </p:sp>
      <p:sp>
        <p:nvSpPr>
          <p:cNvPr id="20" name="Text 18"/>
          <p:cNvSpPr/>
          <p:nvPr/>
        </p:nvSpPr>
        <p:spPr>
          <a:xfrm>
            <a:off x="6801494" y="1607232"/>
            <a:ext cx="4617720" cy="384048"/>
          </a:xfrm>
          <a:prstGeom prst="rect">
            <a:avLst/>
          </a:prstGeom>
          <a:noFill/>
          <a:ln/>
        </p:spPr>
        <p:txBody>
          <a:bodyPr wrap="square" lIns="127" tIns="127" rIns="127" bIns="127" rtlCol="0" anchor="ctr">
            <a:normAutofit/>
          </a:bodyPr>
          <a:lstStyle/>
          <a:p>
            <a:pPr marL="0" indent="0">
              <a:buNone/>
            </a:pPr>
            <a:r>
              <a:rPr lang="en-US" sz="1220" dirty="0">
                <a:solidFill>
                  <a:srgbClr val="252525"/>
                </a:solidFill>
              </a:rPr>
              <a:t>Financial statements for 2023–2025</a:t>
            </a:r>
            <a:endParaRPr lang="en-US" sz="1220" dirty="0"/>
          </a:p>
        </p:txBody>
      </p:sp>
      <p:sp>
        <p:nvSpPr>
          <p:cNvPr id="21" name="Shape 19"/>
          <p:cNvSpPr/>
          <p:nvPr/>
        </p:nvSpPr>
        <p:spPr>
          <a:xfrm>
            <a:off x="6307718" y="2375328"/>
            <a:ext cx="320040" cy="320040"/>
          </a:xfrm>
          <a:prstGeom prst="ellipse">
            <a:avLst/>
          </a:prstGeom>
          <a:solidFill>
            <a:srgbClr val="F5C400"/>
          </a:solidFill>
          <a:ln w="12700">
            <a:solidFill>
              <a:srgbClr val="F5C400"/>
            </a:solidFill>
            <a:prstDash val="solid"/>
          </a:ln>
        </p:spPr>
        <p:txBody>
          <a:bodyPr/>
          <a:lstStyle/>
          <a:p>
            <a:endParaRPr lang="en-US"/>
          </a:p>
        </p:txBody>
      </p:sp>
      <p:sp>
        <p:nvSpPr>
          <p:cNvPr id="22" name="Text 20"/>
          <p:cNvSpPr/>
          <p:nvPr/>
        </p:nvSpPr>
        <p:spPr>
          <a:xfrm>
            <a:off x="6335150" y="2430192"/>
            <a:ext cx="265176" cy="146304"/>
          </a:xfrm>
          <a:prstGeom prst="rect">
            <a:avLst/>
          </a:prstGeom>
          <a:noFill/>
          <a:ln/>
        </p:spPr>
        <p:txBody>
          <a:bodyPr wrap="square" lIns="0" tIns="0" rIns="0" bIns="0" rtlCol="0" anchor="ctr"/>
          <a:lstStyle/>
          <a:p>
            <a:pPr marL="0" indent="0" algn="ctr">
              <a:buNone/>
            </a:pPr>
            <a:r>
              <a:rPr lang="en-US" sz="1000" b="1" dirty="0">
                <a:solidFill>
                  <a:srgbClr val="252525"/>
                </a:solidFill>
              </a:rPr>
              <a:t>✓</a:t>
            </a:r>
            <a:endParaRPr lang="en-US" sz="1000" dirty="0"/>
          </a:p>
        </p:txBody>
      </p:sp>
      <p:sp>
        <p:nvSpPr>
          <p:cNvPr id="23" name="Text 21"/>
          <p:cNvSpPr/>
          <p:nvPr/>
        </p:nvSpPr>
        <p:spPr>
          <a:xfrm>
            <a:off x="6801494" y="2357040"/>
            <a:ext cx="4617720" cy="384048"/>
          </a:xfrm>
          <a:prstGeom prst="rect">
            <a:avLst/>
          </a:prstGeom>
          <a:noFill/>
          <a:ln/>
        </p:spPr>
        <p:txBody>
          <a:bodyPr wrap="square" lIns="127" tIns="127" rIns="127" bIns="127" rtlCol="0" anchor="ctr">
            <a:normAutofit/>
          </a:bodyPr>
          <a:lstStyle/>
          <a:p>
            <a:pPr marL="0" indent="0">
              <a:buNone/>
            </a:pPr>
            <a:r>
              <a:rPr lang="en-US" sz="1220" dirty="0">
                <a:solidFill>
                  <a:srgbClr val="252525"/>
                </a:solidFill>
              </a:rPr>
              <a:t>CVs of proposed experts</a:t>
            </a:r>
            <a:endParaRPr lang="en-US" sz="1220" dirty="0"/>
          </a:p>
        </p:txBody>
      </p:sp>
      <p:sp>
        <p:nvSpPr>
          <p:cNvPr id="24" name="Shape 22"/>
          <p:cNvSpPr/>
          <p:nvPr/>
        </p:nvSpPr>
        <p:spPr>
          <a:xfrm>
            <a:off x="6307718" y="3125136"/>
            <a:ext cx="320040" cy="320040"/>
          </a:xfrm>
          <a:prstGeom prst="ellipse">
            <a:avLst/>
          </a:prstGeom>
          <a:solidFill>
            <a:srgbClr val="F5C400"/>
          </a:solidFill>
          <a:ln w="12700">
            <a:solidFill>
              <a:srgbClr val="F5C400"/>
            </a:solidFill>
            <a:prstDash val="solid"/>
          </a:ln>
        </p:spPr>
        <p:txBody>
          <a:bodyPr/>
          <a:lstStyle/>
          <a:p>
            <a:endParaRPr lang="en-US"/>
          </a:p>
        </p:txBody>
      </p:sp>
      <p:sp>
        <p:nvSpPr>
          <p:cNvPr id="25" name="Text 23"/>
          <p:cNvSpPr/>
          <p:nvPr/>
        </p:nvSpPr>
        <p:spPr>
          <a:xfrm>
            <a:off x="6335150" y="3180000"/>
            <a:ext cx="265176" cy="146304"/>
          </a:xfrm>
          <a:prstGeom prst="rect">
            <a:avLst/>
          </a:prstGeom>
          <a:noFill/>
          <a:ln/>
        </p:spPr>
        <p:txBody>
          <a:bodyPr wrap="square" lIns="0" tIns="0" rIns="0" bIns="0" rtlCol="0" anchor="ctr"/>
          <a:lstStyle/>
          <a:p>
            <a:pPr marL="0" indent="0" algn="ctr">
              <a:buNone/>
            </a:pPr>
            <a:r>
              <a:rPr lang="en-US" sz="1000" b="1" dirty="0">
                <a:solidFill>
                  <a:srgbClr val="252525"/>
                </a:solidFill>
              </a:rPr>
              <a:t>✓</a:t>
            </a:r>
            <a:endParaRPr lang="en-US" sz="1000" dirty="0"/>
          </a:p>
        </p:txBody>
      </p:sp>
      <p:sp>
        <p:nvSpPr>
          <p:cNvPr id="26" name="Text 24"/>
          <p:cNvSpPr/>
          <p:nvPr/>
        </p:nvSpPr>
        <p:spPr>
          <a:xfrm>
            <a:off x="6801494" y="3106848"/>
            <a:ext cx="4617720" cy="384048"/>
          </a:xfrm>
          <a:prstGeom prst="rect">
            <a:avLst/>
          </a:prstGeom>
          <a:noFill/>
          <a:ln/>
        </p:spPr>
        <p:txBody>
          <a:bodyPr wrap="square" lIns="127" tIns="127" rIns="127" bIns="127" rtlCol="0" anchor="ctr">
            <a:normAutofit/>
          </a:bodyPr>
          <a:lstStyle/>
          <a:p>
            <a:pPr marL="0" indent="0">
              <a:buNone/>
            </a:pPr>
            <a:r>
              <a:rPr lang="en-US" sz="1220" dirty="0">
                <a:solidFill>
                  <a:srgbClr val="252525"/>
                </a:solidFill>
              </a:rPr>
              <a:t>At least two supported references</a:t>
            </a:r>
            <a:endParaRPr lang="en-US" sz="1220" dirty="0"/>
          </a:p>
        </p:txBody>
      </p:sp>
      <p:sp>
        <p:nvSpPr>
          <p:cNvPr id="27" name="Shape 25"/>
          <p:cNvSpPr/>
          <p:nvPr/>
        </p:nvSpPr>
        <p:spPr>
          <a:xfrm>
            <a:off x="6307718" y="3874944"/>
            <a:ext cx="320040" cy="320040"/>
          </a:xfrm>
          <a:prstGeom prst="ellipse">
            <a:avLst/>
          </a:prstGeom>
          <a:solidFill>
            <a:srgbClr val="F5C400"/>
          </a:solidFill>
          <a:ln w="12700">
            <a:solidFill>
              <a:srgbClr val="F5C400"/>
            </a:solidFill>
            <a:prstDash val="solid"/>
          </a:ln>
        </p:spPr>
        <p:txBody>
          <a:bodyPr/>
          <a:lstStyle/>
          <a:p>
            <a:endParaRPr lang="en-US"/>
          </a:p>
        </p:txBody>
      </p:sp>
      <p:sp>
        <p:nvSpPr>
          <p:cNvPr id="28" name="Text 26"/>
          <p:cNvSpPr/>
          <p:nvPr/>
        </p:nvSpPr>
        <p:spPr>
          <a:xfrm>
            <a:off x="6335150" y="3929808"/>
            <a:ext cx="265176" cy="146304"/>
          </a:xfrm>
          <a:prstGeom prst="rect">
            <a:avLst/>
          </a:prstGeom>
          <a:noFill/>
          <a:ln/>
        </p:spPr>
        <p:txBody>
          <a:bodyPr wrap="square" lIns="0" tIns="0" rIns="0" bIns="0" rtlCol="0" anchor="ctr"/>
          <a:lstStyle/>
          <a:p>
            <a:pPr marL="0" indent="0" algn="ctr">
              <a:buNone/>
            </a:pPr>
            <a:r>
              <a:rPr lang="en-US" sz="1000" b="1" dirty="0">
                <a:solidFill>
                  <a:srgbClr val="252525"/>
                </a:solidFill>
              </a:rPr>
              <a:t>✓</a:t>
            </a:r>
            <a:endParaRPr lang="en-US" sz="1000" dirty="0"/>
          </a:p>
        </p:txBody>
      </p:sp>
      <p:sp>
        <p:nvSpPr>
          <p:cNvPr id="29" name="Text 27"/>
          <p:cNvSpPr/>
          <p:nvPr/>
        </p:nvSpPr>
        <p:spPr>
          <a:xfrm>
            <a:off x="6801494" y="3856656"/>
            <a:ext cx="4617720" cy="384048"/>
          </a:xfrm>
          <a:prstGeom prst="rect">
            <a:avLst/>
          </a:prstGeom>
          <a:noFill/>
          <a:ln/>
        </p:spPr>
        <p:txBody>
          <a:bodyPr wrap="square" lIns="127" tIns="127" rIns="127" bIns="127" rtlCol="0" anchor="ctr">
            <a:normAutofit/>
          </a:bodyPr>
          <a:lstStyle/>
          <a:p>
            <a:pPr marL="0" indent="0">
              <a:buNone/>
            </a:pPr>
            <a:r>
              <a:rPr lang="en-US" sz="1220" dirty="0">
                <a:solidFill>
                  <a:srgbClr val="252525"/>
                </a:solidFill>
              </a:rPr>
              <a:t>Power of attorney and consortium documents</a:t>
            </a:r>
            <a:endParaRPr lang="en-US" sz="1220" dirty="0"/>
          </a:p>
        </p:txBody>
      </p:sp>
      <p:sp>
        <p:nvSpPr>
          <p:cNvPr id="30" name="Shape 28"/>
          <p:cNvSpPr/>
          <p:nvPr/>
        </p:nvSpPr>
        <p:spPr>
          <a:xfrm>
            <a:off x="6307718" y="4624752"/>
            <a:ext cx="320040" cy="320040"/>
          </a:xfrm>
          <a:prstGeom prst="ellipse">
            <a:avLst/>
          </a:prstGeom>
          <a:solidFill>
            <a:srgbClr val="F5C400"/>
          </a:solidFill>
          <a:ln w="12700">
            <a:solidFill>
              <a:srgbClr val="F5C400"/>
            </a:solidFill>
            <a:prstDash val="solid"/>
          </a:ln>
        </p:spPr>
        <p:txBody>
          <a:bodyPr/>
          <a:lstStyle/>
          <a:p>
            <a:endParaRPr lang="en-US"/>
          </a:p>
        </p:txBody>
      </p:sp>
      <p:sp>
        <p:nvSpPr>
          <p:cNvPr id="31" name="Text 29"/>
          <p:cNvSpPr/>
          <p:nvPr/>
        </p:nvSpPr>
        <p:spPr>
          <a:xfrm>
            <a:off x="6335150" y="4679616"/>
            <a:ext cx="265176" cy="146304"/>
          </a:xfrm>
          <a:prstGeom prst="rect">
            <a:avLst/>
          </a:prstGeom>
          <a:noFill/>
          <a:ln/>
        </p:spPr>
        <p:txBody>
          <a:bodyPr wrap="square" lIns="0" tIns="0" rIns="0" bIns="0" rtlCol="0" anchor="ctr"/>
          <a:lstStyle/>
          <a:p>
            <a:pPr marL="0" indent="0" algn="ctr">
              <a:buNone/>
            </a:pPr>
            <a:r>
              <a:rPr lang="en-US" sz="1000" b="1" dirty="0">
                <a:solidFill>
                  <a:srgbClr val="252525"/>
                </a:solidFill>
              </a:rPr>
              <a:t>✓</a:t>
            </a:r>
            <a:endParaRPr lang="en-US" sz="1000" dirty="0"/>
          </a:p>
        </p:txBody>
      </p:sp>
      <p:sp>
        <p:nvSpPr>
          <p:cNvPr id="32" name="Text 30"/>
          <p:cNvSpPr/>
          <p:nvPr/>
        </p:nvSpPr>
        <p:spPr>
          <a:xfrm>
            <a:off x="6801494" y="4606464"/>
            <a:ext cx="4617720" cy="384048"/>
          </a:xfrm>
          <a:prstGeom prst="rect">
            <a:avLst/>
          </a:prstGeom>
          <a:noFill/>
          <a:ln/>
        </p:spPr>
        <p:txBody>
          <a:bodyPr wrap="square" lIns="127" tIns="127" rIns="127" bIns="127" rtlCol="0" anchor="ctr">
            <a:normAutofit/>
          </a:bodyPr>
          <a:lstStyle/>
          <a:p>
            <a:pPr marL="0" indent="0">
              <a:buNone/>
            </a:pPr>
            <a:r>
              <a:rPr lang="en-US" sz="1220" dirty="0">
                <a:solidFill>
                  <a:srgbClr val="252525"/>
                </a:solidFill>
              </a:rPr>
              <a:t>Certificate of incorporation</a:t>
            </a:r>
            <a:endParaRPr lang="en-US" sz="1220" dirty="0"/>
          </a:p>
        </p:txBody>
      </p:sp>
      <p:sp>
        <p:nvSpPr>
          <p:cNvPr id="33" name="Shape 31"/>
          <p:cNvSpPr/>
          <p:nvPr/>
        </p:nvSpPr>
        <p:spPr>
          <a:xfrm>
            <a:off x="775598" y="5584872"/>
            <a:ext cx="10469880" cy="704088"/>
          </a:xfrm>
          <a:prstGeom prst="roundRect">
            <a:avLst/>
          </a:prstGeom>
          <a:solidFill>
            <a:srgbClr val="E4EFF6"/>
          </a:solidFill>
          <a:ln w="12700">
            <a:solidFill>
              <a:srgbClr val="B9D3E4"/>
            </a:solidFill>
            <a:prstDash val="solid"/>
          </a:ln>
        </p:spPr>
        <p:txBody>
          <a:bodyPr/>
          <a:lstStyle/>
          <a:p>
            <a:endParaRPr lang="en-US"/>
          </a:p>
        </p:txBody>
      </p:sp>
      <p:sp>
        <p:nvSpPr>
          <p:cNvPr id="34" name="Text 32"/>
          <p:cNvSpPr/>
          <p:nvPr/>
        </p:nvSpPr>
        <p:spPr>
          <a:xfrm>
            <a:off x="1049918" y="5786040"/>
            <a:ext cx="9921240" cy="320040"/>
          </a:xfrm>
          <a:prstGeom prst="rect">
            <a:avLst/>
          </a:prstGeom>
          <a:noFill/>
          <a:ln/>
        </p:spPr>
        <p:txBody>
          <a:bodyPr wrap="square" lIns="0" tIns="0" rIns="0" bIns="0" rtlCol="0" anchor="ctr">
            <a:normAutofit lnSpcReduction="10000"/>
          </a:bodyPr>
          <a:lstStyle/>
          <a:p>
            <a:pPr marL="0" indent="0" algn="ctr">
              <a:buNone/>
            </a:pPr>
            <a:r>
              <a:rPr lang="en-US" sz="1150" b="1" dirty="0">
                <a:solidFill>
                  <a:srgbClr val="246B9A"/>
                </a:solidFill>
              </a:rPr>
              <a:t>Before award: the highest-ranked tenderer may need to provide tax clearance, social-security clearance and the relevant criminal-record certificate within the deadline set by Enabel.</a:t>
            </a:r>
            <a:endParaRPr lang="en-US" sz="11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1508760" y="675716"/>
            <a:ext cx="9464040" cy="438912"/>
          </a:xfrm>
          <a:prstGeom prst="rect">
            <a:avLst/>
          </a:prstGeom>
          <a:noFill/>
          <a:ln/>
        </p:spPr>
        <p:txBody>
          <a:bodyPr wrap="square" lIns="0" tIns="0" rIns="0" bIns="0" rtlCol="0" anchor="ctr">
            <a:normAutofit/>
          </a:bodyPr>
          <a:lstStyle/>
          <a:p>
            <a:pPr marL="0" indent="0">
              <a:buNone/>
            </a:pPr>
            <a:r>
              <a:rPr lang="en-US" sz="2500" b="1" dirty="0">
                <a:solidFill>
                  <a:srgbClr val="252525"/>
                </a:solidFill>
                <a:latin typeface="Calibri Light" pitchFamily="34" charset="0"/>
                <a:ea typeface="Calibri Light" pitchFamily="34" charset="-122"/>
                <a:cs typeface="Calibri Light" pitchFamily="34" charset="-120"/>
              </a:rPr>
              <a:t>Submission mechanics and key dates</a:t>
            </a:r>
            <a:endParaRPr lang="en-US" sz="2500" dirty="0"/>
          </a:p>
        </p:txBody>
      </p:sp>
      <p:sp>
        <p:nvSpPr>
          <p:cNvPr id="3" name="Shape 1"/>
          <p:cNvSpPr/>
          <p:nvPr/>
        </p:nvSpPr>
        <p:spPr>
          <a:xfrm>
            <a:off x="594360" y="1608404"/>
            <a:ext cx="3657600" cy="4526280"/>
          </a:xfrm>
          <a:prstGeom prst="roundRect">
            <a:avLst/>
          </a:prstGeom>
          <a:solidFill>
            <a:srgbClr val="515151"/>
          </a:solidFill>
          <a:ln w="12700">
            <a:solidFill>
              <a:srgbClr val="515151"/>
            </a:solidFill>
            <a:prstDash val="solid"/>
          </a:ln>
        </p:spPr>
        <p:txBody>
          <a:bodyPr/>
          <a:lstStyle/>
          <a:p>
            <a:endParaRPr lang="en-US"/>
          </a:p>
        </p:txBody>
      </p:sp>
      <p:sp>
        <p:nvSpPr>
          <p:cNvPr id="4" name="Text 2"/>
          <p:cNvSpPr/>
          <p:nvPr/>
        </p:nvSpPr>
        <p:spPr>
          <a:xfrm>
            <a:off x="886968" y="1955876"/>
            <a:ext cx="3063240" cy="201168"/>
          </a:xfrm>
          <a:prstGeom prst="rect">
            <a:avLst/>
          </a:prstGeom>
          <a:noFill/>
          <a:ln/>
        </p:spPr>
        <p:txBody>
          <a:bodyPr wrap="square" lIns="0" tIns="0" rIns="0" bIns="0" rtlCol="0" anchor="ctr"/>
          <a:lstStyle/>
          <a:p>
            <a:pPr marL="0" indent="0" algn="ctr">
              <a:buNone/>
            </a:pPr>
            <a:r>
              <a:rPr lang="en-US" sz="1000" b="1" kern="0" spc="120" dirty="0">
                <a:solidFill>
                  <a:srgbClr val="F5C400"/>
                </a:solidFill>
              </a:rPr>
              <a:t>WHAT TO SUBMIT</a:t>
            </a:r>
            <a:endParaRPr lang="en-US" sz="1000" dirty="0"/>
          </a:p>
        </p:txBody>
      </p:sp>
      <p:sp>
        <p:nvSpPr>
          <p:cNvPr id="5" name="Text 3"/>
          <p:cNvSpPr/>
          <p:nvPr/>
        </p:nvSpPr>
        <p:spPr>
          <a:xfrm>
            <a:off x="914400" y="2413076"/>
            <a:ext cx="3017520" cy="502920"/>
          </a:xfrm>
          <a:prstGeom prst="rect">
            <a:avLst/>
          </a:prstGeom>
          <a:noFill/>
          <a:ln/>
        </p:spPr>
        <p:txBody>
          <a:bodyPr wrap="square" lIns="0" tIns="0" rIns="0" bIns="0" rtlCol="0" anchor="ctr">
            <a:normAutofit/>
          </a:bodyPr>
          <a:lstStyle/>
          <a:p>
            <a:pPr marL="0" indent="0" algn="ctr">
              <a:buNone/>
            </a:pPr>
            <a:r>
              <a:rPr lang="en-US" sz="2100" b="1" dirty="0">
                <a:solidFill>
                  <a:srgbClr val="FFFFFF"/>
                </a:solidFill>
              </a:rPr>
              <a:t>One original paper tender</a:t>
            </a:r>
            <a:endParaRPr lang="en-US" sz="2100" dirty="0"/>
          </a:p>
        </p:txBody>
      </p:sp>
      <p:sp>
        <p:nvSpPr>
          <p:cNvPr id="6" name="Text 4"/>
          <p:cNvSpPr/>
          <p:nvPr/>
        </p:nvSpPr>
        <p:spPr>
          <a:xfrm>
            <a:off x="914400" y="3071444"/>
            <a:ext cx="3017520" cy="365760"/>
          </a:xfrm>
          <a:prstGeom prst="rect">
            <a:avLst/>
          </a:prstGeom>
          <a:noFill/>
          <a:ln/>
        </p:spPr>
        <p:txBody>
          <a:bodyPr wrap="square" lIns="0" tIns="0" rIns="0" bIns="0" rtlCol="0" anchor="ctr"/>
          <a:lstStyle/>
          <a:p>
            <a:pPr marL="0" indent="0" algn="ctr">
              <a:buNone/>
            </a:pPr>
            <a:r>
              <a:rPr lang="en-US" sz="2400" b="1" dirty="0">
                <a:solidFill>
                  <a:srgbClr val="F5C400"/>
                </a:solidFill>
              </a:rPr>
              <a:t>+</a:t>
            </a:r>
            <a:endParaRPr lang="en-US" sz="2400" dirty="0"/>
          </a:p>
        </p:txBody>
      </p:sp>
      <p:sp>
        <p:nvSpPr>
          <p:cNvPr id="7" name="Text 5"/>
          <p:cNvSpPr/>
          <p:nvPr/>
        </p:nvSpPr>
        <p:spPr>
          <a:xfrm>
            <a:off x="914400" y="3601796"/>
            <a:ext cx="3017520" cy="502920"/>
          </a:xfrm>
          <a:prstGeom prst="rect">
            <a:avLst/>
          </a:prstGeom>
          <a:noFill/>
          <a:ln/>
        </p:spPr>
        <p:txBody>
          <a:bodyPr wrap="square" lIns="0" tIns="0" rIns="0" bIns="0" rtlCol="0" anchor="ctr">
            <a:normAutofit/>
          </a:bodyPr>
          <a:lstStyle/>
          <a:p>
            <a:pPr marL="0" indent="0" algn="ctr">
              <a:buNone/>
            </a:pPr>
            <a:r>
              <a:rPr lang="en-US" sz="2100" b="1" dirty="0">
                <a:solidFill>
                  <a:srgbClr val="FFFFFF"/>
                </a:solidFill>
              </a:rPr>
              <a:t>PDF copies on a USB stick</a:t>
            </a:r>
            <a:endParaRPr lang="en-US" sz="2100" dirty="0"/>
          </a:p>
        </p:txBody>
      </p:sp>
      <p:sp>
        <p:nvSpPr>
          <p:cNvPr id="8" name="Text 6"/>
          <p:cNvSpPr/>
          <p:nvPr/>
        </p:nvSpPr>
        <p:spPr>
          <a:xfrm>
            <a:off x="914400" y="4424756"/>
            <a:ext cx="3017520" cy="685800"/>
          </a:xfrm>
          <a:prstGeom prst="rect">
            <a:avLst/>
          </a:prstGeom>
          <a:noFill/>
          <a:ln/>
        </p:spPr>
        <p:txBody>
          <a:bodyPr wrap="square" lIns="254" tIns="254" rIns="254" bIns="254" rtlCol="0" anchor="ctr">
            <a:normAutofit/>
          </a:bodyPr>
          <a:lstStyle/>
          <a:p>
            <a:pPr marL="0" indent="0" algn="ctr">
              <a:buNone/>
            </a:pPr>
            <a:r>
              <a:rPr lang="en-US" sz="1250" dirty="0">
                <a:solidFill>
                  <a:srgbClr val="E8E8E8"/>
                </a:solidFill>
              </a:rPr>
              <a:t>Place both in a properly sealed and labelled envelope.</a:t>
            </a:r>
            <a:endParaRPr lang="en-US" sz="1250" dirty="0"/>
          </a:p>
        </p:txBody>
      </p:sp>
      <p:sp>
        <p:nvSpPr>
          <p:cNvPr id="9" name="Text 7"/>
          <p:cNvSpPr/>
          <p:nvPr/>
        </p:nvSpPr>
        <p:spPr>
          <a:xfrm>
            <a:off x="914400" y="5403164"/>
            <a:ext cx="3017520" cy="256032"/>
          </a:xfrm>
          <a:prstGeom prst="rect">
            <a:avLst/>
          </a:prstGeom>
          <a:noFill/>
          <a:ln/>
        </p:spPr>
        <p:txBody>
          <a:bodyPr wrap="square" lIns="0" tIns="0" rIns="0" bIns="0" rtlCol="0" anchor="ctr"/>
          <a:lstStyle/>
          <a:p>
            <a:pPr marL="0" indent="0" algn="ctr">
              <a:buNone/>
            </a:pPr>
            <a:r>
              <a:rPr lang="en-US" sz="1200" b="1" dirty="0">
                <a:solidFill>
                  <a:srgbClr val="F5C400"/>
                </a:solidFill>
              </a:rPr>
              <a:t>Email submissions will be discarded.</a:t>
            </a:r>
            <a:endParaRPr lang="en-US" sz="1200" dirty="0"/>
          </a:p>
        </p:txBody>
      </p:sp>
      <p:sp>
        <p:nvSpPr>
          <p:cNvPr id="10" name="Text 8"/>
          <p:cNvSpPr/>
          <p:nvPr/>
        </p:nvSpPr>
        <p:spPr>
          <a:xfrm>
            <a:off x="4709160" y="1681556"/>
            <a:ext cx="2011680" cy="219456"/>
          </a:xfrm>
          <a:prstGeom prst="rect">
            <a:avLst/>
          </a:prstGeom>
          <a:noFill/>
          <a:ln/>
        </p:spPr>
        <p:txBody>
          <a:bodyPr wrap="square" lIns="0" tIns="0" rIns="0" bIns="0" rtlCol="0" anchor="ctr"/>
          <a:lstStyle/>
          <a:p>
            <a:pPr marL="0" indent="0">
              <a:buNone/>
            </a:pPr>
            <a:r>
              <a:rPr lang="en-US" sz="900" b="1" kern="0" spc="140" dirty="0">
                <a:solidFill>
                  <a:srgbClr val="E32726"/>
                </a:solidFill>
              </a:rPr>
              <a:t>KEY DATES</a:t>
            </a:r>
            <a:endParaRPr lang="en-US" sz="900" dirty="0"/>
          </a:p>
        </p:txBody>
      </p:sp>
      <p:sp>
        <p:nvSpPr>
          <p:cNvPr id="11" name="Text 9"/>
          <p:cNvSpPr/>
          <p:nvPr/>
        </p:nvSpPr>
        <p:spPr>
          <a:xfrm>
            <a:off x="4736592" y="2038172"/>
            <a:ext cx="1508760" cy="292608"/>
          </a:xfrm>
          <a:prstGeom prst="rect">
            <a:avLst/>
          </a:prstGeom>
          <a:noFill/>
          <a:ln/>
        </p:spPr>
        <p:txBody>
          <a:bodyPr wrap="square" lIns="0" tIns="0" rIns="0" bIns="0" rtlCol="0" anchor="ctr">
            <a:normAutofit/>
          </a:bodyPr>
          <a:lstStyle/>
          <a:p>
            <a:pPr marL="0" indent="0">
              <a:buNone/>
            </a:pPr>
            <a:r>
              <a:rPr lang="en-US" sz="1200" b="1" dirty="0">
                <a:solidFill>
                  <a:srgbClr val="515151"/>
                </a:solidFill>
              </a:rPr>
              <a:t>22 SEP 2026</a:t>
            </a:r>
            <a:endParaRPr lang="en-US" sz="1200" dirty="0"/>
          </a:p>
        </p:txBody>
      </p:sp>
      <p:sp>
        <p:nvSpPr>
          <p:cNvPr id="12" name="Text 10"/>
          <p:cNvSpPr/>
          <p:nvPr/>
        </p:nvSpPr>
        <p:spPr>
          <a:xfrm>
            <a:off x="6373368" y="2019884"/>
            <a:ext cx="3246120" cy="274320"/>
          </a:xfrm>
          <a:prstGeom prst="rect">
            <a:avLst/>
          </a:prstGeom>
          <a:noFill/>
          <a:ln/>
        </p:spPr>
        <p:txBody>
          <a:bodyPr wrap="square" lIns="0" tIns="0" rIns="0" bIns="0" rtlCol="0" anchor="ctr">
            <a:normAutofit/>
          </a:bodyPr>
          <a:lstStyle/>
          <a:p>
            <a:pPr marL="0" indent="0">
              <a:buNone/>
            </a:pPr>
            <a:r>
              <a:rPr lang="en-US" sz="1400" b="1" dirty="0">
                <a:solidFill>
                  <a:srgbClr val="252525"/>
                </a:solidFill>
              </a:rPr>
              <a:t>Information session</a:t>
            </a:r>
            <a:endParaRPr lang="en-US" sz="1400" dirty="0"/>
          </a:p>
        </p:txBody>
      </p:sp>
      <p:sp>
        <p:nvSpPr>
          <p:cNvPr id="13" name="Text 11"/>
          <p:cNvSpPr/>
          <p:nvPr/>
        </p:nvSpPr>
        <p:spPr>
          <a:xfrm>
            <a:off x="9646920" y="2038172"/>
            <a:ext cx="1508760" cy="274320"/>
          </a:xfrm>
          <a:prstGeom prst="rect">
            <a:avLst/>
          </a:prstGeom>
          <a:noFill/>
          <a:ln/>
        </p:spPr>
        <p:txBody>
          <a:bodyPr wrap="square" lIns="0" tIns="0" rIns="0" bIns="0" rtlCol="0" anchor="ctr">
            <a:normAutofit/>
          </a:bodyPr>
          <a:lstStyle/>
          <a:p>
            <a:pPr marL="0" indent="0" algn="r">
              <a:buNone/>
            </a:pPr>
            <a:r>
              <a:rPr lang="en-US" sz="1050" dirty="0">
                <a:solidFill>
                  <a:srgbClr val="6C6C6C"/>
                </a:solidFill>
              </a:rPr>
              <a:t>10:00 AM EAT</a:t>
            </a:r>
            <a:endParaRPr lang="en-US" sz="1050" dirty="0"/>
          </a:p>
        </p:txBody>
      </p:sp>
      <p:sp>
        <p:nvSpPr>
          <p:cNvPr id="14" name="Shape 12"/>
          <p:cNvSpPr/>
          <p:nvPr/>
        </p:nvSpPr>
        <p:spPr>
          <a:xfrm>
            <a:off x="4736592" y="2595956"/>
            <a:ext cx="6400800" cy="0"/>
          </a:xfrm>
          <a:prstGeom prst="line">
            <a:avLst/>
          </a:prstGeom>
          <a:noFill/>
          <a:ln w="12700">
            <a:solidFill>
              <a:srgbClr val="D9D4CA"/>
            </a:solidFill>
            <a:prstDash val="solid"/>
          </a:ln>
        </p:spPr>
        <p:txBody>
          <a:bodyPr/>
          <a:lstStyle/>
          <a:p>
            <a:endParaRPr lang="en-US"/>
          </a:p>
        </p:txBody>
      </p:sp>
      <p:sp>
        <p:nvSpPr>
          <p:cNvPr id="15" name="Text 13"/>
          <p:cNvSpPr/>
          <p:nvPr/>
        </p:nvSpPr>
        <p:spPr>
          <a:xfrm>
            <a:off x="4736592" y="3025724"/>
            <a:ext cx="1508760" cy="292608"/>
          </a:xfrm>
          <a:prstGeom prst="rect">
            <a:avLst/>
          </a:prstGeom>
          <a:noFill/>
          <a:ln/>
        </p:spPr>
        <p:txBody>
          <a:bodyPr wrap="square" lIns="0" tIns="0" rIns="0" bIns="0" rtlCol="0" anchor="ctr">
            <a:normAutofit/>
          </a:bodyPr>
          <a:lstStyle/>
          <a:p>
            <a:pPr marL="0" indent="0">
              <a:buNone/>
            </a:pPr>
            <a:r>
              <a:rPr lang="en-US" sz="1200" b="1" dirty="0">
                <a:solidFill>
                  <a:srgbClr val="515151"/>
                </a:solidFill>
              </a:rPr>
              <a:t>10 DAYS BEFORE</a:t>
            </a:r>
            <a:endParaRPr lang="en-US" sz="1200" dirty="0"/>
          </a:p>
        </p:txBody>
      </p:sp>
      <p:sp>
        <p:nvSpPr>
          <p:cNvPr id="16" name="Text 14"/>
          <p:cNvSpPr/>
          <p:nvPr/>
        </p:nvSpPr>
        <p:spPr>
          <a:xfrm>
            <a:off x="6373368" y="3007436"/>
            <a:ext cx="3246120" cy="274320"/>
          </a:xfrm>
          <a:prstGeom prst="rect">
            <a:avLst/>
          </a:prstGeom>
          <a:noFill/>
          <a:ln/>
        </p:spPr>
        <p:txBody>
          <a:bodyPr wrap="square" lIns="0" tIns="0" rIns="0" bIns="0" rtlCol="0" anchor="ctr">
            <a:normAutofit/>
          </a:bodyPr>
          <a:lstStyle/>
          <a:p>
            <a:pPr marL="0" indent="0">
              <a:buNone/>
            </a:pPr>
            <a:r>
              <a:rPr lang="en-US" sz="1400" b="1" dirty="0">
                <a:solidFill>
                  <a:srgbClr val="252525"/>
                </a:solidFill>
              </a:rPr>
              <a:t>Last day for written questions</a:t>
            </a:r>
            <a:endParaRPr lang="en-US" sz="1400" dirty="0"/>
          </a:p>
        </p:txBody>
      </p:sp>
      <p:sp>
        <p:nvSpPr>
          <p:cNvPr id="17" name="Text 15"/>
          <p:cNvSpPr/>
          <p:nvPr/>
        </p:nvSpPr>
        <p:spPr>
          <a:xfrm>
            <a:off x="9646920" y="3025724"/>
            <a:ext cx="1508760" cy="274320"/>
          </a:xfrm>
          <a:prstGeom prst="rect">
            <a:avLst/>
          </a:prstGeom>
          <a:noFill/>
          <a:ln/>
        </p:spPr>
        <p:txBody>
          <a:bodyPr wrap="square" lIns="0" tIns="0" rIns="0" bIns="0" rtlCol="0" anchor="ctr">
            <a:normAutofit fontScale="92500" lnSpcReduction="10000"/>
          </a:bodyPr>
          <a:lstStyle/>
          <a:p>
            <a:pPr marL="0" indent="0" algn="r">
              <a:buNone/>
            </a:pPr>
            <a:r>
              <a:rPr lang="en-US" sz="1050" dirty="0">
                <a:solidFill>
                  <a:srgbClr val="6C6C6C"/>
                </a:solidFill>
              </a:rPr>
              <a:t>Relative to submission deadline</a:t>
            </a:r>
            <a:endParaRPr lang="en-US" sz="1050" dirty="0"/>
          </a:p>
        </p:txBody>
      </p:sp>
      <p:sp>
        <p:nvSpPr>
          <p:cNvPr id="18" name="Shape 16"/>
          <p:cNvSpPr/>
          <p:nvPr/>
        </p:nvSpPr>
        <p:spPr>
          <a:xfrm>
            <a:off x="4736592" y="3583508"/>
            <a:ext cx="6400800" cy="0"/>
          </a:xfrm>
          <a:prstGeom prst="line">
            <a:avLst/>
          </a:prstGeom>
          <a:noFill/>
          <a:ln w="12700">
            <a:solidFill>
              <a:srgbClr val="D9D4CA"/>
            </a:solidFill>
            <a:prstDash val="solid"/>
          </a:ln>
        </p:spPr>
        <p:txBody>
          <a:bodyPr/>
          <a:lstStyle/>
          <a:p>
            <a:endParaRPr lang="en-US"/>
          </a:p>
        </p:txBody>
      </p:sp>
      <p:sp>
        <p:nvSpPr>
          <p:cNvPr id="19" name="Text 17"/>
          <p:cNvSpPr/>
          <p:nvPr/>
        </p:nvSpPr>
        <p:spPr>
          <a:xfrm>
            <a:off x="4736592" y="4013276"/>
            <a:ext cx="1508760" cy="292608"/>
          </a:xfrm>
          <a:prstGeom prst="rect">
            <a:avLst/>
          </a:prstGeom>
          <a:noFill/>
          <a:ln/>
        </p:spPr>
        <p:txBody>
          <a:bodyPr wrap="square" lIns="0" tIns="0" rIns="0" bIns="0" rtlCol="0" anchor="ctr">
            <a:normAutofit/>
          </a:bodyPr>
          <a:lstStyle/>
          <a:p>
            <a:pPr marL="0" indent="0">
              <a:buNone/>
            </a:pPr>
            <a:r>
              <a:rPr lang="en-US" sz="1200" b="1" dirty="0">
                <a:solidFill>
                  <a:srgbClr val="515151"/>
                </a:solidFill>
              </a:rPr>
              <a:t>7 DAYS BEFORE</a:t>
            </a:r>
            <a:endParaRPr lang="en-US" sz="1200" dirty="0"/>
          </a:p>
        </p:txBody>
      </p:sp>
      <p:sp>
        <p:nvSpPr>
          <p:cNvPr id="20" name="Text 18"/>
          <p:cNvSpPr/>
          <p:nvPr/>
        </p:nvSpPr>
        <p:spPr>
          <a:xfrm>
            <a:off x="6373368" y="3994988"/>
            <a:ext cx="3246120" cy="274320"/>
          </a:xfrm>
          <a:prstGeom prst="rect">
            <a:avLst/>
          </a:prstGeom>
          <a:noFill/>
          <a:ln/>
        </p:spPr>
        <p:txBody>
          <a:bodyPr wrap="square" lIns="0" tIns="0" rIns="0" bIns="0" rtlCol="0" anchor="ctr">
            <a:normAutofit/>
          </a:bodyPr>
          <a:lstStyle/>
          <a:p>
            <a:pPr marL="0" indent="0">
              <a:buNone/>
            </a:pPr>
            <a:r>
              <a:rPr lang="en-US" sz="1400" b="1" dirty="0">
                <a:solidFill>
                  <a:srgbClr val="252525"/>
                </a:solidFill>
              </a:rPr>
              <a:t>Latest publication of Q&amp;A / amendments</a:t>
            </a:r>
            <a:endParaRPr lang="en-US" sz="1400" dirty="0"/>
          </a:p>
        </p:txBody>
      </p:sp>
      <p:sp>
        <p:nvSpPr>
          <p:cNvPr id="21" name="Text 19"/>
          <p:cNvSpPr/>
          <p:nvPr/>
        </p:nvSpPr>
        <p:spPr>
          <a:xfrm>
            <a:off x="9646920" y="4013276"/>
            <a:ext cx="1508760" cy="274320"/>
          </a:xfrm>
          <a:prstGeom prst="rect">
            <a:avLst/>
          </a:prstGeom>
          <a:noFill/>
          <a:ln/>
        </p:spPr>
        <p:txBody>
          <a:bodyPr wrap="square" lIns="0" tIns="0" rIns="0" bIns="0" rtlCol="0" anchor="ctr">
            <a:normAutofit/>
          </a:bodyPr>
          <a:lstStyle/>
          <a:p>
            <a:pPr marL="0" indent="0" algn="r">
              <a:buNone/>
            </a:pPr>
            <a:r>
              <a:rPr lang="en-US" sz="1050" dirty="0">
                <a:solidFill>
                  <a:srgbClr val="6C6C6C"/>
                </a:solidFill>
              </a:rPr>
              <a:t>Same publication platforms</a:t>
            </a:r>
            <a:endParaRPr lang="en-US" sz="1050" dirty="0"/>
          </a:p>
        </p:txBody>
      </p:sp>
      <p:sp>
        <p:nvSpPr>
          <p:cNvPr id="22" name="Shape 20"/>
          <p:cNvSpPr/>
          <p:nvPr/>
        </p:nvSpPr>
        <p:spPr>
          <a:xfrm>
            <a:off x="4736592" y="4571060"/>
            <a:ext cx="6400800" cy="0"/>
          </a:xfrm>
          <a:prstGeom prst="line">
            <a:avLst/>
          </a:prstGeom>
          <a:noFill/>
          <a:ln w="12700">
            <a:solidFill>
              <a:srgbClr val="D9D4CA"/>
            </a:solidFill>
            <a:prstDash val="solid"/>
          </a:ln>
        </p:spPr>
        <p:txBody>
          <a:bodyPr/>
          <a:lstStyle/>
          <a:p>
            <a:endParaRPr lang="en-US"/>
          </a:p>
        </p:txBody>
      </p:sp>
      <p:sp>
        <p:nvSpPr>
          <p:cNvPr id="23" name="Text 21"/>
          <p:cNvSpPr/>
          <p:nvPr/>
        </p:nvSpPr>
        <p:spPr>
          <a:xfrm>
            <a:off x="4736592" y="5000828"/>
            <a:ext cx="1508760" cy="292608"/>
          </a:xfrm>
          <a:prstGeom prst="rect">
            <a:avLst/>
          </a:prstGeom>
          <a:noFill/>
          <a:ln/>
        </p:spPr>
        <p:txBody>
          <a:bodyPr wrap="square" lIns="0" tIns="0" rIns="0" bIns="0" rtlCol="0" anchor="ctr">
            <a:normAutofit/>
          </a:bodyPr>
          <a:lstStyle/>
          <a:p>
            <a:pPr marL="0" indent="0">
              <a:buNone/>
            </a:pPr>
            <a:r>
              <a:rPr lang="en-US" sz="1200" b="1" dirty="0">
                <a:solidFill>
                  <a:srgbClr val="E32726"/>
                </a:solidFill>
              </a:rPr>
              <a:t>08 OCT 2026</a:t>
            </a:r>
            <a:endParaRPr lang="en-US" sz="1200" dirty="0"/>
          </a:p>
        </p:txBody>
      </p:sp>
      <p:sp>
        <p:nvSpPr>
          <p:cNvPr id="24" name="Text 22"/>
          <p:cNvSpPr/>
          <p:nvPr/>
        </p:nvSpPr>
        <p:spPr>
          <a:xfrm>
            <a:off x="6373368" y="4982540"/>
            <a:ext cx="3246120" cy="274320"/>
          </a:xfrm>
          <a:prstGeom prst="rect">
            <a:avLst/>
          </a:prstGeom>
          <a:noFill/>
          <a:ln/>
        </p:spPr>
        <p:txBody>
          <a:bodyPr wrap="square" lIns="0" tIns="0" rIns="0" bIns="0" rtlCol="0" anchor="ctr">
            <a:normAutofit/>
          </a:bodyPr>
          <a:lstStyle/>
          <a:p>
            <a:pPr marL="0" indent="0">
              <a:buNone/>
            </a:pPr>
            <a:r>
              <a:rPr lang="en-US" sz="1400" b="1" dirty="0">
                <a:solidFill>
                  <a:srgbClr val="252525"/>
                </a:solidFill>
              </a:rPr>
              <a:t>Tender must be received</a:t>
            </a:r>
            <a:endParaRPr lang="en-US" sz="1400" dirty="0"/>
          </a:p>
        </p:txBody>
      </p:sp>
      <p:sp>
        <p:nvSpPr>
          <p:cNvPr id="25" name="Text 23"/>
          <p:cNvSpPr/>
          <p:nvPr/>
        </p:nvSpPr>
        <p:spPr>
          <a:xfrm>
            <a:off x="9646920" y="5000828"/>
            <a:ext cx="1508760" cy="274320"/>
          </a:xfrm>
          <a:prstGeom prst="rect">
            <a:avLst/>
          </a:prstGeom>
          <a:noFill/>
          <a:ln/>
        </p:spPr>
        <p:txBody>
          <a:bodyPr wrap="square" lIns="0" tIns="0" rIns="0" bIns="0" rtlCol="0" anchor="ctr">
            <a:normAutofit/>
          </a:bodyPr>
          <a:lstStyle/>
          <a:p>
            <a:pPr marL="0" indent="0" algn="r">
              <a:buNone/>
            </a:pPr>
            <a:r>
              <a:rPr lang="en-US" sz="1050" dirty="0">
                <a:solidFill>
                  <a:srgbClr val="6C6C6C"/>
                </a:solidFill>
              </a:rPr>
              <a:t>04:00 PM EAT</a:t>
            </a:r>
            <a:endParaRPr lang="en-US" sz="1050" dirty="0"/>
          </a:p>
        </p:txBody>
      </p:sp>
      <p:sp>
        <p:nvSpPr>
          <p:cNvPr id="26" name="Text 24"/>
          <p:cNvSpPr/>
          <p:nvPr/>
        </p:nvSpPr>
        <p:spPr>
          <a:xfrm>
            <a:off x="4754880" y="6061532"/>
            <a:ext cx="6400800" cy="347472"/>
          </a:xfrm>
          <a:prstGeom prst="rect">
            <a:avLst/>
          </a:prstGeom>
          <a:noFill/>
          <a:ln/>
        </p:spPr>
        <p:txBody>
          <a:bodyPr wrap="square" lIns="0" tIns="0" rIns="0" bIns="0" rtlCol="0" anchor="ctr">
            <a:normAutofit/>
          </a:bodyPr>
          <a:lstStyle/>
          <a:p>
            <a:pPr marL="0" indent="0">
              <a:buNone/>
            </a:pPr>
            <a:r>
              <a:rPr lang="en-US" sz="1050" dirty="0">
                <a:solidFill>
                  <a:srgbClr val="515151"/>
                </a:solidFill>
              </a:rPr>
              <a:t>Delivery address: Enabel, Oasis Office Park, 4th Floor, 14/15 Masaki, Haile Selassie Road, Dar es Salaam.</a:t>
            </a:r>
            <a:endParaRPr lang="en-US" sz="10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1602544" y="652270"/>
            <a:ext cx="9464040" cy="438912"/>
          </a:xfrm>
          <a:prstGeom prst="rect">
            <a:avLst/>
          </a:prstGeom>
          <a:noFill/>
          <a:ln/>
        </p:spPr>
        <p:txBody>
          <a:bodyPr wrap="square" lIns="0" tIns="0" rIns="0" bIns="0" rtlCol="0" anchor="ctr">
            <a:normAutofit/>
          </a:bodyPr>
          <a:lstStyle/>
          <a:p>
            <a:pPr marL="0" indent="0">
              <a:buNone/>
            </a:pPr>
            <a:r>
              <a:rPr lang="en-US" sz="2500" b="1" dirty="0">
                <a:solidFill>
                  <a:srgbClr val="252525"/>
                </a:solidFill>
                <a:latin typeface="Calibri Light" pitchFamily="34" charset="0"/>
                <a:ea typeface="Calibri Light" pitchFamily="34" charset="-122"/>
                <a:cs typeface="Calibri Light" pitchFamily="34" charset="-120"/>
              </a:rPr>
              <a:t>Key conditions during contract performance</a:t>
            </a:r>
            <a:endParaRPr lang="en-US" sz="2500" dirty="0"/>
          </a:p>
        </p:txBody>
      </p:sp>
      <p:sp>
        <p:nvSpPr>
          <p:cNvPr id="3" name="Shape 1"/>
          <p:cNvSpPr/>
          <p:nvPr/>
        </p:nvSpPr>
        <p:spPr>
          <a:xfrm>
            <a:off x="688144" y="1584958"/>
            <a:ext cx="5230368" cy="1234440"/>
          </a:xfrm>
          <a:prstGeom prst="roundRect">
            <a:avLst>
              <a:gd name="adj" fmla="val 3704"/>
            </a:avLst>
          </a:prstGeom>
          <a:solidFill>
            <a:srgbClr val="FFFFFF"/>
          </a:solidFill>
          <a:ln w="12700">
            <a:solidFill>
              <a:srgbClr val="DDD8CF"/>
            </a:solidFill>
            <a:prstDash val="solid"/>
          </a:ln>
        </p:spPr>
        <p:txBody>
          <a:bodyPr/>
          <a:lstStyle/>
          <a:p>
            <a:endParaRPr lang="en-US"/>
          </a:p>
        </p:txBody>
      </p:sp>
      <p:sp>
        <p:nvSpPr>
          <p:cNvPr id="4" name="Shape 2"/>
          <p:cNvSpPr/>
          <p:nvPr/>
        </p:nvSpPr>
        <p:spPr>
          <a:xfrm>
            <a:off x="688144" y="1584958"/>
            <a:ext cx="73152" cy="1234440"/>
          </a:xfrm>
          <a:prstGeom prst="rect">
            <a:avLst/>
          </a:prstGeom>
          <a:solidFill>
            <a:srgbClr val="F5C400"/>
          </a:solidFill>
          <a:ln w="12700">
            <a:solidFill>
              <a:srgbClr val="F5C400"/>
            </a:solidFill>
            <a:prstDash val="solid"/>
          </a:ln>
        </p:spPr>
        <p:txBody>
          <a:bodyPr/>
          <a:lstStyle/>
          <a:p>
            <a:endParaRPr lang="en-US"/>
          </a:p>
        </p:txBody>
      </p:sp>
      <p:sp>
        <p:nvSpPr>
          <p:cNvPr id="5" name="Text 3"/>
          <p:cNvSpPr/>
          <p:nvPr/>
        </p:nvSpPr>
        <p:spPr>
          <a:xfrm>
            <a:off x="935032" y="1767838"/>
            <a:ext cx="4818888" cy="292608"/>
          </a:xfrm>
          <a:prstGeom prst="rect">
            <a:avLst/>
          </a:prstGeom>
          <a:noFill/>
          <a:ln/>
        </p:spPr>
        <p:txBody>
          <a:bodyPr wrap="square" lIns="0" tIns="0" rIns="0" bIns="0" rtlCol="0" anchor="ctr">
            <a:normAutofit/>
          </a:bodyPr>
          <a:lstStyle/>
          <a:p>
            <a:pPr marL="0" indent="0">
              <a:buNone/>
            </a:pPr>
            <a:r>
              <a:rPr lang="en-US" sz="1500" b="1" dirty="0">
                <a:solidFill>
                  <a:srgbClr val="252525"/>
                </a:solidFill>
              </a:rPr>
              <a:t>Performance bond</a:t>
            </a:r>
            <a:endParaRPr lang="en-US" sz="1500" dirty="0"/>
          </a:p>
        </p:txBody>
      </p:sp>
      <p:sp>
        <p:nvSpPr>
          <p:cNvPr id="6" name="Text 4"/>
          <p:cNvSpPr/>
          <p:nvPr/>
        </p:nvSpPr>
        <p:spPr>
          <a:xfrm>
            <a:off x="935032" y="2170174"/>
            <a:ext cx="4818888" cy="475488"/>
          </a:xfrm>
          <a:prstGeom prst="rect">
            <a:avLst/>
          </a:prstGeom>
          <a:noFill/>
          <a:ln/>
        </p:spPr>
        <p:txBody>
          <a:bodyPr wrap="square" lIns="0" tIns="0" rIns="0" bIns="0" rtlCol="0" anchor="t">
            <a:normAutofit/>
          </a:bodyPr>
          <a:lstStyle/>
          <a:p>
            <a:pPr marL="0" indent="0">
              <a:buNone/>
            </a:pPr>
            <a:r>
              <a:rPr lang="en-US" sz="1150" dirty="0">
                <a:solidFill>
                  <a:srgbClr val="515151"/>
                </a:solidFill>
              </a:rPr>
              <a:t>5% of the total contract value excluding VAT; proof due within 30 calendar days after contract conclusion.</a:t>
            </a:r>
            <a:endParaRPr lang="en-US" sz="1150" dirty="0"/>
          </a:p>
        </p:txBody>
      </p:sp>
      <p:sp>
        <p:nvSpPr>
          <p:cNvPr id="7" name="Shape 5"/>
          <p:cNvSpPr/>
          <p:nvPr/>
        </p:nvSpPr>
        <p:spPr>
          <a:xfrm>
            <a:off x="6174544" y="1584958"/>
            <a:ext cx="5230368" cy="1234440"/>
          </a:xfrm>
          <a:prstGeom prst="roundRect">
            <a:avLst>
              <a:gd name="adj" fmla="val 3704"/>
            </a:avLst>
          </a:prstGeom>
          <a:solidFill>
            <a:srgbClr val="FFFFFF"/>
          </a:solidFill>
          <a:ln w="12700">
            <a:solidFill>
              <a:srgbClr val="DDD8CF"/>
            </a:solidFill>
            <a:prstDash val="solid"/>
          </a:ln>
        </p:spPr>
        <p:txBody>
          <a:bodyPr/>
          <a:lstStyle/>
          <a:p>
            <a:endParaRPr lang="en-US"/>
          </a:p>
        </p:txBody>
      </p:sp>
      <p:sp>
        <p:nvSpPr>
          <p:cNvPr id="8" name="Shape 6"/>
          <p:cNvSpPr/>
          <p:nvPr/>
        </p:nvSpPr>
        <p:spPr>
          <a:xfrm>
            <a:off x="6174544" y="1584958"/>
            <a:ext cx="73152" cy="1234440"/>
          </a:xfrm>
          <a:prstGeom prst="rect">
            <a:avLst/>
          </a:prstGeom>
          <a:solidFill>
            <a:srgbClr val="E32726"/>
          </a:solidFill>
          <a:ln w="12700">
            <a:solidFill>
              <a:srgbClr val="E32726"/>
            </a:solidFill>
            <a:prstDash val="solid"/>
          </a:ln>
        </p:spPr>
        <p:txBody>
          <a:bodyPr/>
          <a:lstStyle/>
          <a:p>
            <a:endParaRPr lang="en-US"/>
          </a:p>
        </p:txBody>
      </p:sp>
      <p:sp>
        <p:nvSpPr>
          <p:cNvPr id="9" name="Text 7"/>
          <p:cNvSpPr/>
          <p:nvPr/>
        </p:nvSpPr>
        <p:spPr>
          <a:xfrm>
            <a:off x="6421432" y="1767838"/>
            <a:ext cx="4818888" cy="292608"/>
          </a:xfrm>
          <a:prstGeom prst="rect">
            <a:avLst/>
          </a:prstGeom>
          <a:noFill/>
          <a:ln/>
        </p:spPr>
        <p:txBody>
          <a:bodyPr wrap="square" lIns="0" tIns="0" rIns="0" bIns="0" rtlCol="0" anchor="ctr">
            <a:normAutofit/>
          </a:bodyPr>
          <a:lstStyle/>
          <a:p>
            <a:pPr marL="0" indent="0">
              <a:buNone/>
            </a:pPr>
            <a:r>
              <a:rPr lang="en-US" sz="1500" b="1" dirty="0">
                <a:solidFill>
                  <a:srgbClr val="252525"/>
                </a:solidFill>
              </a:rPr>
              <a:t>Price revision</a:t>
            </a:r>
            <a:endParaRPr lang="en-US" sz="1500" dirty="0"/>
          </a:p>
        </p:txBody>
      </p:sp>
      <p:sp>
        <p:nvSpPr>
          <p:cNvPr id="10" name="Text 8"/>
          <p:cNvSpPr/>
          <p:nvPr/>
        </p:nvSpPr>
        <p:spPr>
          <a:xfrm>
            <a:off x="6421432" y="2170174"/>
            <a:ext cx="4818888" cy="475488"/>
          </a:xfrm>
          <a:prstGeom prst="rect">
            <a:avLst/>
          </a:prstGeom>
          <a:noFill/>
          <a:ln/>
        </p:spPr>
        <p:txBody>
          <a:bodyPr wrap="square" lIns="0" tIns="0" rIns="0" bIns="0" rtlCol="0" anchor="t">
            <a:normAutofit/>
          </a:bodyPr>
          <a:lstStyle/>
          <a:p>
            <a:pPr marL="0" indent="0">
              <a:buNone/>
            </a:pPr>
            <a:r>
              <a:rPr lang="en-US" sz="1150" dirty="0">
                <a:solidFill>
                  <a:srgbClr val="515151"/>
                </a:solidFill>
              </a:rPr>
              <a:t>General price revisions are not allowed, subject to the specific taxation clause in the tender.</a:t>
            </a:r>
            <a:endParaRPr lang="en-US" sz="1150" dirty="0"/>
          </a:p>
        </p:txBody>
      </p:sp>
      <p:sp>
        <p:nvSpPr>
          <p:cNvPr id="11" name="Shape 9"/>
          <p:cNvSpPr/>
          <p:nvPr/>
        </p:nvSpPr>
        <p:spPr>
          <a:xfrm>
            <a:off x="688144" y="3093718"/>
            <a:ext cx="5230368" cy="1234440"/>
          </a:xfrm>
          <a:prstGeom prst="roundRect">
            <a:avLst>
              <a:gd name="adj" fmla="val 3704"/>
            </a:avLst>
          </a:prstGeom>
          <a:solidFill>
            <a:srgbClr val="FFFFFF"/>
          </a:solidFill>
          <a:ln w="12700">
            <a:solidFill>
              <a:srgbClr val="DDD8CF"/>
            </a:solidFill>
            <a:prstDash val="solid"/>
          </a:ln>
        </p:spPr>
        <p:txBody>
          <a:bodyPr/>
          <a:lstStyle/>
          <a:p>
            <a:endParaRPr lang="en-US"/>
          </a:p>
        </p:txBody>
      </p:sp>
      <p:sp>
        <p:nvSpPr>
          <p:cNvPr id="12" name="Shape 10"/>
          <p:cNvSpPr/>
          <p:nvPr/>
        </p:nvSpPr>
        <p:spPr>
          <a:xfrm>
            <a:off x="688144" y="3093718"/>
            <a:ext cx="73152" cy="1234440"/>
          </a:xfrm>
          <a:prstGeom prst="rect">
            <a:avLst/>
          </a:prstGeom>
          <a:solidFill>
            <a:srgbClr val="515151"/>
          </a:solidFill>
          <a:ln w="12700">
            <a:solidFill>
              <a:srgbClr val="515151"/>
            </a:solidFill>
            <a:prstDash val="solid"/>
          </a:ln>
        </p:spPr>
        <p:txBody>
          <a:bodyPr/>
          <a:lstStyle/>
          <a:p>
            <a:endParaRPr lang="en-US"/>
          </a:p>
        </p:txBody>
      </p:sp>
      <p:sp>
        <p:nvSpPr>
          <p:cNvPr id="13" name="Text 11"/>
          <p:cNvSpPr/>
          <p:nvPr/>
        </p:nvSpPr>
        <p:spPr>
          <a:xfrm>
            <a:off x="935032" y="3276598"/>
            <a:ext cx="4818888" cy="292608"/>
          </a:xfrm>
          <a:prstGeom prst="rect">
            <a:avLst/>
          </a:prstGeom>
          <a:noFill/>
          <a:ln/>
        </p:spPr>
        <p:txBody>
          <a:bodyPr wrap="square" lIns="0" tIns="0" rIns="0" bIns="0" rtlCol="0" anchor="ctr">
            <a:normAutofit/>
          </a:bodyPr>
          <a:lstStyle/>
          <a:p>
            <a:pPr marL="0" indent="0">
              <a:buNone/>
            </a:pPr>
            <a:r>
              <a:rPr lang="en-US" sz="1500" b="1" dirty="0">
                <a:solidFill>
                  <a:srgbClr val="252525"/>
                </a:solidFill>
              </a:rPr>
              <a:t>Acceptance + payment</a:t>
            </a:r>
            <a:endParaRPr lang="en-US" sz="1500" dirty="0"/>
          </a:p>
        </p:txBody>
      </p:sp>
      <p:sp>
        <p:nvSpPr>
          <p:cNvPr id="14" name="Text 12"/>
          <p:cNvSpPr/>
          <p:nvPr/>
        </p:nvSpPr>
        <p:spPr>
          <a:xfrm>
            <a:off x="935032" y="3678934"/>
            <a:ext cx="4818888" cy="475488"/>
          </a:xfrm>
          <a:prstGeom prst="rect">
            <a:avLst/>
          </a:prstGeom>
          <a:noFill/>
          <a:ln/>
        </p:spPr>
        <p:txBody>
          <a:bodyPr wrap="square" lIns="0" tIns="0" rIns="0" bIns="0" rtlCol="0" anchor="t">
            <a:normAutofit lnSpcReduction="10000"/>
          </a:bodyPr>
          <a:lstStyle/>
          <a:p>
            <a:pPr marL="0" indent="0">
              <a:buNone/>
            </a:pPr>
            <a:r>
              <a:rPr lang="en-US" sz="1150" dirty="0">
                <a:solidFill>
                  <a:srgbClr val="515151"/>
                </a:solidFill>
              </a:rPr>
              <a:t>Correctly performed services may be invoiced after acceptance; payment processing period is 30 days once completion is established and a proper invoice is available.</a:t>
            </a:r>
            <a:endParaRPr lang="en-US" sz="1150" dirty="0"/>
          </a:p>
        </p:txBody>
      </p:sp>
      <p:sp>
        <p:nvSpPr>
          <p:cNvPr id="15" name="Shape 13"/>
          <p:cNvSpPr/>
          <p:nvPr/>
        </p:nvSpPr>
        <p:spPr>
          <a:xfrm>
            <a:off x="6174544" y="3093718"/>
            <a:ext cx="5230368" cy="1234440"/>
          </a:xfrm>
          <a:prstGeom prst="roundRect">
            <a:avLst>
              <a:gd name="adj" fmla="val 3704"/>
            </a:avLst>
          </a:prstGeom>
          <a:solidFill>
            <a:srgbClr val="FFFFFF"/>
          </a:solidFill>
          <a:ln w="12700">
            <a:solidFill>
              <a:srgbClr val="DDD8CF"/>
            </a:solidFill>
            <a:prstDash val="solid"/>
          </a:ln>
        </p:spPr>
        <p:txBody>
          <a:bodyPr/>
          <a:lstStyle/>
          <a:p>
            <a:endParaRPr lang="en-US"/>
          </a:p>
        </p:txBody>
      </p:sp>
      <p:sp>
        <p:nvSpPr>
          <p:cNvPr id="16" name="Shape 14"/>
          <p:cNvSpPr/>
          <p:nvPr/>
        </p:nvSpPr>
        <p:spPr>
          <a:xfrm>
            <a:off x="6174544" y="3093718"/>
            <a:ext cx="73152" cy="1234440"/>
          </a:xfrm>
          <a:prstGeom prst="rect">
            <a:avLst/>
          </a:prstGeom>
          <a:solidFill>
            <a:srgbClr val="246B9A"/>
          </a:solidFill>
          <a:ln w="12700">
            <a:solidFill>
              <a:srgbClr val="246B9A"/>
            </a:solidFill>
            <a:prstDash val="solid"/>
          </a:ln>
        </p:spPr>
        <p:txBody>
          <a:bodyPr/>
          <a:lstStyle/>
          <a:p>
            <a:endParaRPr lang="en-US"/>
          </a:p>
        </p:txBody>
      </p:sp>
      <p:sp>
        <p:nvSpPr>
          <p:cNvPr id="17" name="Text 15"/>
          <p:cNvSpPr/>
          <p:nvPr/>
        </p:nvSpPr>
        <p:spPr>
          <a:xfrm>
            <a:off x="6421432" y="3276598"/>
            <a:ext cx="4818888" cy="292608"/>
          </a:xfrm>
          <a:prstGeom prst="rect">
            <a:avLst/>
          </a:prstGeom>
          <a:noFill/>
          <a:ln/>
        </p:spPr>
        <p:txBody>
          <a:bodyPr wrap="square" lIns="0" tIns="0" rIns="0" bIns="0" rtlCol="0" anchor="ctr">
            <a:normAutofit/>
          </a:bodyPr>
          <a:lstStyle/>
          <a:p>
            <a:pPr marL="0" indent="0">
              <a:buNone/>
            </a:pPr>
            <a:r>
              <a:rPr lang="en-US" sz="1500" b="1" dirty="0">
                <a:solidFill>
                  <a:srgbClr val="252525"/>
                </a:solidFill>
              </a:rPr>
              <a:t>Intellectual property</a:t>
            </a:r>
            <a:endParaRPr lang="en-US" sz="1500" dirty="0"/>
          </a:p>
        </p:txBody>
      </p:sp>
      <p:sp>
        <p:nvSpPr>
          <p:cNvPr id="18" name="Text 16"/>
          <p:cNvSpPr/>
          <p:nvPr/>
        </p:nvSpPr>
        <p:spPr>
          <a:xfrm>
            <a:off x="6421432" y="3678934"/>
            <a:ext cx="4818888" cy="475488"/>
          </a:xfrm>
          <a:prstGeom prst="rect">
            <a:avLst/>
          </a:prstGeom>
          <a:noFill/>
          <a:ln/>
        </p:spPr>
        <p:txBody>
          <a:bodyPr wrap="square" lIns="0" tIns="0" rIns="0" bIns="0" rtlCol="0" anchor="t">
            <a:normAutofit/>
          </a:bodyPr>
          <a:lstStyle/>
          <a:p>
            <a:pPr marL="0" indent="0">
              <a:buNone/>
            </a:pPr>
            <a:r>
              <a:rPr lang="en-US" sz="1150" dirty="0">
                <a:solidFill>
                  <a:srgbClr val="515151"/>
                </a:solidFill>
              </a:rPr>
              <a:t>Enabel acquires the intellectual property rights created, developed or used during performance, subject to the tender provisions.</a:t>
            </a:r>
            <a:endParaRPr lang="en-US" sz="1150" dirty="0"/>
          </a:p>
        </p:txBody>
      </p:sp>
      <p:sp>
        <p:nvSpPr>
          <p:cNvPr id="19" name="Shape 17"/>
          <p:cNvSpPr/>
          <p:nvPr/>
        </p:nvSpPr>
        <p:spPr>
          <a:xfrm>
            <a:off x="688144" y="4602478"/>
            <a:ext cx="5230368" cy="1234440"/>
          </a:xfrm>
          <a:prstGeom prst="roundRect">
            <a:avLst>
              <a:gd name="adj" fmla="val 3704"/>
            </a:avLst>
          </a:prstGeom>
          <a:solidFill>
            <a:srgbClr val="FFFFFF"/>
          </a:solidFill>
          <a:ln w="12700">
            <a:solidFill>
              <a:srgbClr val="DDD8CF"/>
            </a:solidFill>
            <a:prstDash val="solid"/>
          </a:ln>
        </p:spPr>
        <p:txBody>
          <a:bodyPr/>
          <a:lstStyle/>
          <a:p>
            <a:endParaRPr lang="en-US"/>
          </a:p>
        </p:txBody>
      </p:sp>
      <p:sp>
        <p:nvSpPr>
          <p:cNvPr id="20" name="Shape 18"/>
          <p:cNvSpPr/>
          <p:nvPr/>
        </p:nvSpPr>
        <p:spPr>
          <a:xfrm>
            <a:off x="688144" y="4602478"/>
            <a:ext cx="73152" cy="1234440"/>
          </a:xfrm>
          <a:prstGeom prst="rect">
            <a:avLst/>
          </a:prstGeom>
          <a:solidFill>
            <a:srgbClr val="198754"/>
          </a:solidFill>
          <a:ln w="12700">
            <a:solidFill>
              <a:srgbClr val="198754"/>
            </a:solidFill>
            <a:prstDash val="solid"/>
          </a:ln>
        </p:spPr>
        <p:txBody>
          <a:bodyPr/>
          <a:lstStyle/>
          <a:p>
            <a:endParaRPr lang="en-US"/>
          </a:p>
        </p:txBody>
      </p:sp>
      <p:sp>
        <p:nvSpPr>
          <p:cNvPr id="21" name="Text 19"/>
          <p:cNvSpPr/>
          <p:nvPr/>
        </p:nvSpPr>
        <p:spPr>
          <a:xfrm>
            <a:off x="935032" y="4785358"/>
            <a:ext cx="4818888" cy="292608"/>
          </a:xfrm>
          <a:prstGeom prst="rect">
            <a:avLst/>
          </a:prstGeom>
          <a:noFill/>
          <a:ln/>
        </p:spPr>
        <p:txBody>
          <a:bodyPr wrap="square" lIns="0" tIns="0" rIns="0" bIns="0" rtlCol="0" anchor="ctr">
            <a:normAutofit/>
          </a:bodyPr>
          <a:lstStyle/>
          <a:p>
            <a:pPr marL="0" indent="0">
              <a:buNone/>
            </a:pPr>
            <a:r>
              <a:rPr lang="en-US" sz="1500" b="1" dirty="0">
                <a:solidFill>
                  <a:srgbClr val="252525"/>
                </a:solidFill>
              </a:rPr>
              <a:t>Data + confidentiality</a:t>
            </a:r>
            <a:endParaRPr lang="en-US" sz="1500" dirty="0"/>
          </a:p>
        </p:txBody>
      </p:sp>
      <p:sp>
        <p:nvSpPr>
          <p:cNvPr id="22" name="Text 20"/>
          <p:cNvSpPr/>
          <p:nvPr/>
        </p:nvSpPr>
        <p:spPr>
          <a:xfrm>
            <a:off x="935032" y="5187694"/>
            <a:ext cx="4818888" cy="475488"/>
          </a:xfrm>
          <a:prstGeom prst="rect">
            <a:avLst/>
          </a:prstGeom>
          <a:noFill/>
          <a:ln/>
        </p:spPr>
        <p:txBody>
          <a:bodyPr wrap="square" lIns="0" tIns="0" rIns="0" bIns="0" rtlCol="0" anchor="t">
            <a:normAutofit/>
          </a:bodyPr>
          <a:lstStyle/>
          <a:p>
            <a:pPr marL="0" indent="0">
              <a:buNone/>
            </a:pPr>
            <a:r>
              <a:rPr lang="en-US" sz="1150" dirty="0">
                <a:solidFill>
                  <a:srgbClr val="515151"/>
                </a:solidFill>
              </a:rPr>
              <a:t>The provider must comply with confidentiality and applicable personal-data obligations.</a:t>
            </a:r>
            <a:endParaRPr lang="en-US" sz="1150" dirty="0"/>
          </a:p>
        </p:txBody>
      </p:sp>
      <p:sp>
        <p:nvSpPr>
          <p:cNvPr id="23" name="Shape 21"/>
          <p:cNvSpPr/>
          <p:nvPr/>
        </p:nvSpPr>
        <p:spPr>
          <a:xfrm>
            <a:off x="6174544" y="4602478"/>
            <a:ext cx="5230368" cy="1234440"/>
          </a:xfrm>
          <a:prstGeom prst="roundRect">
            <a:avLst>
              <a:gd name="adj" fmla="val 3704"/>
            </a:avLst>
          </a:prstGeom>
          <a:solidFill>
            <a:srgbClr val="FFFFFF"/>
          </a:solidFill>
          <a:ln w="12700">
            <a:solidFill>
              <a:srgbClr val="DDD8CF"/>
            </a:solidFill>
            <a:prstDash val="solid"/>
          </a:ln>
        </p:spPr>
        <p:txBody>
          <a:bodyPr/>
          <a:lstStyle/>
          <a:p>
            <a:endParaRPr lang="en-US"/>
          </a:p>
        </p:txBody>
      </p:sp>
      <p:sp>
        <p:nvSpPr>
          <p:cNvPr id="24" name="Shape 22"/>
          <p:cNvSpPr/>
          <p:nvPr/>
        </p:nvSpPr>
        <p:spPr>
          <a:xfrm>
            <a:off x="6174544" y="4602478"/>
            <a:ext cx="73152" cy="1234440"/>
          </a:xfrm>
          <a:prstGeom prst="rect">
            <a:avLst/>
          </a:prstGeom>
          <a:solidFill>
            <a:srgbClr val="F5C400"/>
          </a:solidFill>
          <a:ln w="12700">
            <a:solidFill>
              <a:srgbClr val="F5C400"/>
            </a:solidFill>
            <a:prstDash val="solid"/>
          </a:ln>
        </p:spPr>
        <p:txBody>
          <a:bodyPr/>
          <a:lstStyle/>
          <a:p>
            <a:endParaRPr lang="en-US"/>
          </a:p>
        </p:txBody>
      </p:sp>
      <p:sp>
        <p:nvSpPr>
          <p:cNvPr id="25" name="Text 23"/>
          <p:cNvSpPr/>
          <p:nvPr/>
        </p:nvSpPr>
        <p:spPr>
          <a:xfrm>
            <a:off x="6421432" y="4785358"/>
            <a:ext cx="4818888" cy="292608"/>
          </a:xfrm>
          <a:prstGeom prst="rect">
            <a:avLst/>
          </a:prstGeom>
          <a:noFill/>
          <a:ln/>
        </p:spPr>
        <p:txBody>
          <a:bodyPr wrap="square" lIns="0" tIns="0" rIns="0" bIns="0" rtlCol="0" anchor="ctr">
            <a:normAutofit/>
          </a:bodyPr>
          <a:lstStyle/>
          <a:p>
            <a:pPr marL="0" indent="0">
              <a:buNone/>
            </a:pPr>
            <a:r>
              <a:rPr lang="en-US" sz="1500" b="1" dirty="0">
                <a:solidFill>
                  <a:srgbClr val="252525"/>
                </a:solidFill>
              </a:rPr>
              <a:t>Place + period</a:t>
            </a:r>
            <a:endParaRPr lang="en-US" sz="1500" dirty="0"/>
          </a:p>
        </p:txBody>
      </p:sp>
      <p:sp>
        <p:nvSpPr>
          <p:cNvPr id="26" name="Text 24"/>
          <p:cNvSpPr/>
          <p:nvPr/>
        </p:nvSpPr>
        <p:spPr>
          <a:xfrm>
            <a:off x="6421432" y="5187694"/>
            <a:ext cx="4818888" cy="475488"/>
          </a:xfrm>
          <a:prstGeom prst="rect">
            <a:avLst/>
          </a:prstGeom>
          <a:noFill/>
          <a:ln/>
        </p:spPr>
        <p:txBody>
          <a:bodyPr wrap="square" lIns="0" tIns="0" rIns="0" bIns="0" rtlCol="0" anchor="t">
            <a:normAutofit/>
          </a:bodyPr>
          <a:lstStyle/>
          <a:p>
            <a:pPr marL="0" indent="0">
              <a:buNone/>
            </a:pPr>
            <a:r>
              <a:rPr lang="en-US" sz="1150" dirty="0">
                <a:solidFill>
                  <a:srgbClr val="515151"/>
                </a:solidFill>
              </a:rPr>
              <a:t>Performance covers Tanzania, Uganda and Senegal over 360 calendar days from the day after receipt of the contract conclusion notification.</a:t>
            </a:r>
            <a:endParaRPr lang="en-US" sz="1150" dirty="0"/>
          </a:p>
        </p:txBody>
      </p:sp>
      <p:sp>
        <p:nvSpPr>
          <p:cNvPr id="27" name="Text 25"/>
          <p:cNvSpPr/>
          <p:nvPr/>
        </p:nvSpPr>
        <p:spPr>
          <a:xfrm>
            <a:off x="779584" y="6248398"/>
            <a:ext cx="10332720" cy="256032"/>
          </a:xfrm>
          <a:prstGeom prst="rect">
            <a:avLst/>
          </a:prstGeom>
          <a:noFill/>
          <a:ln/>
        </p:spPr>
        <p:txBody>
          <a:bodyPr wrap="square" lIns="0" tIns="0" rIns="0" bIns="0" rtlCol="0" anchor="ctr"/>
          <a:lstStyle/>
          <a:p>
            <a:pPr marL="0" indent="0" algn="ctr">
              <a:buNone/>
            </a:pPr>
            <a:r>
              <a:rPr lang="en-US" sz="1150" i="1" dirty="0">
                <a:solidFill>
                  <a:srgbClr val="6C6C6C"/>
                </a:solidFill>
              </a:rPr>
              <a:t>The full contractual clauses in the tender specifications govern performance.</a:t>
            </a:r>
            <a:endParaRPr lang="en-US" sz="11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1672882" y="359195"/>
            <a:ext cx="9464040" cy="438912"/>
          </a:xfrm>
          <a:prstGeom prst="rect">
            <a:avLst/>
          </a:prstGeom>
          <a:noFill/>
          <a:ln/>
        </p:spPr>
        <p:txBody>
          <a:bodyPr wrap="square" lIns="0" tIns="0" rIns="0" bIns="0" rtlCol="0" anchor="ctr">
            <a:normAutofit/>
          </a:bodyPr>
          <a:lstStyle/>
          <a:p>
            <a:pPr marL="0" indent="0">
              <a:buNone/>
            </a:pPr>
            <a:r>
              <a:rPr lang="en-US" sz="2500" b="1" dirty="0">
                <a:solidFill>
                  <a:srgbClr val="252525"/>
                </a:solidFill>
                <a:latin typeface="Calibri Light" pitchFamily="34" charset="0"/>
                <a:ea typeface="Calibri Light" pitchFamily="34" charset="-122"/>
                <a:cs typeface="Calibri Light" pitchFamily="34" charset="-120"/>
              </a:rPr>
              <a:t>Final compliance check before submission</a:t>
            </a:r>
            <a:endParaRPr lang="en-US" sz="2500" dirty="0"/>
          </a:p>
        </p:txBody>
      </p:sp>
      <p:sp>
        <p:nvSpPr>
          <p:cNvPr id="3" name="Text 1"/>
          <p:cNvSpPr/>
          <p:nvPr/>
        </p:nvSpPr>
        <p:spPr>
          <a:xfrm>
            <a:off x="1691170" y="843827"/>
            <a:ext cx="9646920" cy="256032"/>
          </a:xfrm>
          <a:prstGeom prst="rect">
            <a:avLst/>
          </a:prstGeom>
          <a:noFill/>
          <a:ln/>
        </p:spPr>
        <p:txBody>
          <a:bodyPr wrap="square" lIns="0" tIns="0" rIns="0" bIns="0" rtlCol="0" anchor="ctr">
            <a:normAutofit/>
          </a:bodyPr>
          <a:lstStyle/>
          <a:p>
            <a:pPr marL="0" indent="0">
              <a:buNone/>
            </a:pPr>
            <a:r>
              <a:rPr lang="en-US" sz="1150" dirty="0">
                <a:solidFill>
                  <a:srgbClr val="6C6C6C"/>
                </a:solidFill>
                <a:latin typeface="Calibri" pitchFamily="34" charset="0"/>
                <a:ea typeface="Calibri" pitchFamily="34" charset="-122"/>
                <a:cs typeface="Calibri" pitchFamily="34" charset="-120"/>
              </a:rPr>
              <a:t>A complete offer must satisfy the administrative, selection, technical and financial requirements together</a:t>
            </a:r>
            <a:endParaRPr lang="en-US" sz="1150" dirty="0"/>
          </a:p>
        </p:txBody>
      </p:sp>
      <p:sp>
        <p:nvSpPr>
          <p:cNvPr id="4" name="Shape 2"/>
          <p:cNvSpPr/>
          <p:nvPr/>
        </p:nvSpPr>
        <p:spPr>
          <a:xfrm>
            <a:off x="758482" y="1291883"/>
            <a:ext cx="10588752" cy="914400"/>
          </a:xfrm>
          <a:prstGeom prst="roundRect">
            <a:avLst/>
          </a:prstGeom>
          <a:solidFill>
            <a:srgbClr val="FFF3C4"/>
          </a:solidFill>
          <a:ln w="17780">
            <a:solidFill>
              <a:srgbClr val="E6CA4B"/>
            </a:solidFill>
            <a:prstDash val="solid"/>
          </a:ln>
        </p:spPr>
        <p:txBody>
          <a:bodyPr/>
          <a:lstStyle/>
          <a:p>
            <a:endParaRPr lang="en-US"/>
          </a:p>
        </p:txBody>
      </p:sp>
      <p:sp>
        <p:nvSpPr>
          <p:cNvPr id="5" name="Text 3"/>
          <p:cNvSpPr/>
          <p:nvPr/>
        </p:nvSpPr>
        <p:spPr>
          <a:xfrm>
            <a:off x="1005370" y="1456475"/>
            <a:ext cx="2286000" cy="274320"/>
          </a:xfrm>
          <a:prstGeom prst="rect">
            <a:avLst/>
          </a:prstGeom>
          <a:noFill/>
          <a:ln/>
        </p:spPr>
        <p:txBody>
          <a:bodyPr wrap="square" lIns="0" tIns="0" rIns="0" bIns="0" rtlCol="0" anchor="ctr"/>
          <a:lstStyle/>
          <a:p>
            <a:pPr marL="0" indent="0">
              <a:buNone/>
            </a:pPr>
            <a:r>
              <a:rPr lang="en-US" sz="1400" b="1" dirty="0">
                <a:solidFill>
                  <a:srgbClr val="E32726"/>
                </a:solidFill>
              </a:rPr>
              <a:t>Latest information</a:t>
            </a:r>
            <a:endParaRPr lang="en-US" sz="1400" dirty="0"/>
          </a:p>
        </p:txBody>
      </p:sp>
      <p:sp>
        <p:nvSpPr>
          <p:cNvPr id="6" name="Text 4"/>
          <p:cNvSpPr/>
          <p:nvPr/>
        </p:nvSpPr>
        <p:spPr>
          <a:xfrm>
            <a:off x="3318802" y="1401611"/>
            <a:ext cx="7635240" cy="512064"/>
          </a:xfrm>
          <a:prstGeom prst="rect">
            <a:avLst/>
          </a:prstGeom>
          <a:noFill/>
          <a:ln/>
        </p:spPr>
        <p:txBody>
          <a:bodyPr wrap="square" lIns="254" tIns="254" rIns="254" bIns="254" rtlCol="0" anchor="ctr">
            <a:normAutofit/>
          </a:bodyPr>
          <a:lstStyle/>
          <a:p>
            <a:pPr marL="0" indent="0">
              <a:buNone/>
            </a:pPr>
            <a:r>
              <a:rPr lang="en-US" sz="1080" dirty="0">
                <a:solidFill>
                  <a:srgbClr val="515151"/>
                </a:solidFill>
              </a:rPr>
              <a:t>Review all formally published questions, answers and amendments before finalising the offer.</a:t>
            </a:r>
            <a:endParaRPr lang="en-US" sz="1080" dirty="0"/>
          </a:p>
        </p:txBody>
      </p:sp>
      <p:sp>
        <p:nvSpPr>
          <p:cNvPr id="7" name="Shape 5"/>
          <p:cNvSpPr/>
          <p:nvPr/>
        </p:nvSpPr>
        <p:spPr>
          <a:xfrm>
            <a:off x="758482" y="2434883"/>
            <a:ext cx="10588752" cy="914400"/>
          </a:xfrm>
          <a:prstGeom prst="roundRect">
            <a:avLst/>
          </a:prstGeom>
          <a:solidFill>
            <a:srgbClr val="FFFFFF"/>
          </a:solidFill>
          <a:ln w="12700">
            <a:solidFill>
              <a:srgbClr val="DCD7CE"/>
            </a:solidFill>
            <a:prstDash val="solid"/>
          </a:ln>
        </p:spPr>
        <p:txBody>
          <a:bodyPr/>
          <a:lstStyle/>
          <a:p>
            <a:endParaRPr lang="en-US"/>
          </a:p>
        </p:txBody>
      </p:sp>
      <p:sp>
        <p:nvSpPr>
          <p:cNvPr id="8" name="Text 6"/>
          <p:cNvSpPr/>
          <p:nvPr/>
        </p:nvSpPr>
        <p:spPr>
          <a:xfrm>
            <a:off x="1005370" y="2599475"/>
            <a:ext cx="2286000" cy="274320"/>
          </a:xfrm>
          <a:prstGeom prst="rect">
            <a:avLst/>
          </a:prstGeom>
          <a:noFill/>
          <a:ln/>
        </p:spPr>
        <p:txBody>
          <a:bodyPr wrap="square" lIns="0" tIns="0" rIns="0" bIns="0" rtlCol="0" anchor="ctr"/>
          <a:lstStyle/>
          <a:p>
            <a:pPr marL="0" indent="0">
              <a:buNone/>
            </a:pPr>
            <a:r>
              <a:rPr lang="en-US" sz="1400" b="1" dirty="0">
                <a:solidFill>
                  <a:srgbClr val="252525"/>
                </a:solidFill>
              </a:rPr>
              <a:t>Complete forms</a:t>
            </a:r>
            <a:endParaRPr lang="en-US" sz="1400" dirty="0"/>
          </a:p>
        </p:txBody>
      </p:sp>
      <p:sp>
        <p:nvSpPr>
          <p:cNvPr id="9" name="Text 7"/>
          <p:cNvSpPr/>
          <p:nvPr/>
        </p:nvSpPr>
        <p:spPr>
          <a:xfrm>
            <a:off x="3318802" y="2544611"/>
            <a:ext cx="7635240" cy="512064"/>
          </a:xfrm>
          <a:prstGeom prst="rect">
            <a:avLst/>
          </a:prstGeom>
          <a:noFill/>
          <a:ln/>
        </p:spPr>
        <p:txBody>
          <a:bodyPr wrap="square" lIns="254" tIns="254" rIns="254" bIns="254" rtlCol="0" anchor="ctr">
            <a:normAutofit/>
          </a:bodyPr>
          <a:lstStyle/>
          <a:p>
            <a:pPr marL="0" indent="0">
              <a:buNone/>
            </a:pPr>
            <a:r>
              <a:rPr lang="en-US" sz="1080" dirty="0">
                <a:solidFill>
                  <a:srgbClr val="515151"/>
                </a:solidFill>
              </a:rPr>
              <a:t>Use the prescribed identification, subcontractor, technical-offer, price and declaration forms. Quote every item requested.</a:t>
            </a:r>
            <a:endParaRPr lang="en-US" sz="1080" dirty="0"/>
          </a:p>
        </p:txBody>
      </p:sp>
      <p:sp>
        <p:nvSpPr>
          <p:cNvPr id="10" name="Shape 8"/>
          <p:cNvSpPr/>
          <p:nvPr/>
        </p:nvSpPr>
        <p:spPr>
          <a:xfrm>
            <a:off x="758482" y="3577883"/>
            <a:ext cx="10588752" cy="914400"/>
          </a:xfrm>
          <a:prstGeom prst="roundRect">
            <a:avLst/>
          </a:prstGeom>
          <a:solidFill>
            <a:srgbClr val="FFFFFF"/>
          </a:solidFill>
          <a:ln w="12700">
            <a:solidFill>
              <a:srgbClr val="DCD7CE"/>
            </a:solidFill>
            <a:prstDash val="solid"/>
          </a:ln>
        </p:spPr>
        <p:txBody>
          <a:bodyPr/>
          <a:lstStyle/>
          <a:p>
            <a:endParaRPr lang="en-US"/>
          </a:p>
        </p:txBody>
      </p:sp>
      <p:sp>
        <p:nvSpPr>
          <p:cNvPr id="11" name="Text 9"/>
          <p:cNvSpPr/>
          <p:nvPr/>
        </p:nvSpPr>
        <p:spPr>
          <a:xfrm>
            <a:off x="1005370" y="3742475"/>
            <a:ext cx="2286000" cy="274320"/>
          </a:xfrm>
          <a:prstGeom prst="rect">
            <a:avLst/>
          </a:prstGeom>
          <a:noFill/>
          <a:ln/>
        </p:spPr>
        <p:txBody>
          <a:bodyPr wrap="square" lIns="0" tIns="0" rIns="0" bIns="0" rtlCol="0" anchor="ctr"/>
          <a:lstStyle/>
          <a:p>
            <a:pPr marL="0" indent="0">
              <a:buNone/>
            </a:pPr>
            <a:r>
              <a:rPr lang="en-US" sz="1400" b="1" dirty="0">
                <a:solidFill>
                  <a:srgbClr val="252525"/>
                </a:solidFill>
              </a:rPr>
              <a:t>Verifiable capacity</a:t>
            </a:r>
            <a:endParaRPr lang="en-US" sz="1400" dirty="0"/>
          </a:p>
        </p:txBody>
      </p:sp>
      <p:sp>
        <p:nvSpPr>
          <p:cNvPr id="12" name="Text 10"/>
          <p:cNvSpPr/>
          <p:nvPr/>
        </p:nvSpPr>
        <p:spPr>
          <a:xfrm>
            <a:off x="3318802" y="3687611"/>
            <a:ext cx="7635240" cy="512064"/>
          </a:xfrm>
          <a:prstGeom prst="rect">
            <a:avLst/>
          </a:prstGeom>
          <a:noFill/>
          <a:ln/>
        </p:spPr>
        <p:txBody>
          <a:bodyPr wrap="square" lIns="254" tIns="254" rIns="254" bIns="254" rtlCol="0" anchor="ctr">
            <a:normAutofit/>
          </a:bodyPr>
          <a:lstStyle/>
          <a:p>
            <a:pPr marL="0" indent="0">
              <a:buNone/>
            </a:pPr>
            <a:r>
              <a:rPr lang="en-US" sz="1080" dirty="0">
                <a:solidFill>
                  <a:srgbClr val="515151"/>
                </a:solidFill>
              </a:rPr>
              <a:t>Include the required financial statements, CVs and supported references. Provide commitments when relying on another entity’s capacity.</a:t>
            </a:r>
            <a:endParaRPr lang="en-US" sz="1080" dirty="0"/>
          </a:p>
        </p:txBody>
      </p:sp>
      <p:sp>
        <p:nvSpPr>
          <p:cNvPr id="13" name="Shape 11"/>
          <p:cNvSpPr/>
          <p:nvPr/>
        </p:nvSpPr>
        <p:spPr>
          <a:xfrm>
            <a:off x="758482" y="4720883"/>
            <a:ext cx="10588752" cy="914400"/>
          </a:xfrm>
          <a:prstGeom prst="roundRect">
            <a:avLst/>
          </a:prstGeom>
          <a:solidFill>
            <a:srgbClr val="FFFFFF"/>
          </a:solidFill>
          <a:ln w="12700">
            <a:solidFill>
              <a:srgbClr val="DCD7CE"/>
            </a:solidFill>
            <a:prstDash val="solid"/>
          </a:ln>
        </p:spPr>
        <p:txBody>
          <a:bodyPr/>
          <a:lstStyle/>
          <a:p>
            <a:endParaRPr lang="en-US"/>
          </a:p>
        </p:txBody>
      </p:sp>
      <p:sp>
        <p:nvSpPr>
          <p:cNvPr id="14" name="Text 12"/>
          <p:cNvSpPr/>
          <p:nvPr/>
        </p:nvSpPr>
        <p:spPr>
          <a:xfrm>
            <a:off x="1005370" y="4885475"/>
            <a:ext cx="2286000" cy="274320"/>
          </a:xfrm>
          <a:prstGeom prst="rect">
            <a:avLst/>
          </a:prstGeom>
          <a:noFill/>
          <a:ln/>
        </p:spPr>
        <p:txBody>
          <a:bodyPr wrap="square" lIns="0" tIns="0" rIns="0" bIns="0" rtlCol="0" anchor="ctr"/>
          <a:lstStyle/>
          <a:p>
            <a:pPr marL="0" indent="0">
              <a:buNone/>
            </a:pPr>
            <a:r>
              <a:rPr lang="en-US" sz="1400" b="1" dirty="0">
                <a:solidFill>
                  <a:srgbClr val="252525"/>
                </a:solidFill>
              </a:rPr>
              <a:t>Valid commitment</a:t>
            </a:r>
            <a:endParaRPr lang="en-US" sz="1400" dirty="0"/>
          </a:p>
        </p:txBody>
      </p:sp>
      <p:sp>
        <p:nvSpPr>
          <p:cNvPr id="15" name="Text 13"/>
          <p:cNvSpPr/>
          <p:nvPr/>
        </p:nvSpPr>
        <p:spPr>
          <a:xfrm>
            <a:off x="3318802" y="4830611"/>
            <a:ext cx="7635240" cy="512064"/>
          </a:xfrm>
          <a:prstGeom prst="rect">
            <a:avLst/>
          </a:prstGeom>
          <a:noFill/>
          <a:ln/>
        </p:spPr>
        <p:txBody>
          <a:bodyPr wrap="square" lIns="254" tIns="254" rIns="254" bIns="254" rtlCol="0" anchor="ctr">
            <a:normAutofit/>
          </a:bodyPr>
          <a:lstStyle/>
          <a:p>
            <a:pPr marL="0" indent="0">
              <a:buNone/>
            </a:pPr>
            <a:r>
              <a:rPr lang="en-US" sz="1080" dirty="0">
                <a:solidFill>
                  <a:srgbClr val="515151"/>
                </a:solidFill>
              </a:rPr>
              <a:t>Confirm the authorised signatory, power of attorney, consortium representation and signatures for every required participant.</a:t>
            </a:r>
            <a:endParaRPr lang="en-US" sz="1080" dirty="0"/>
          </a:p>
        </p:txBody>
      </p:sp>
      <p:sp>
        <p:nvSpPr>
          <p:cNvPr id="16" name="Shape 14"/>
          <p:cNvSpPr/>
          <p:nvPr/>
        </p:nvSpPr>
        <p:spPr>
          <a:xfrm>
            <a:off x="758482" y="5918747"/>
            <a:ext cx="10588752" cy="347472"/>
          </a:xfrm>
          <a:prstGeom prst="roundRect">
            <a:avLst/>
          </a:prstGeom>
          <a:solidFill>
            <a:srgbClr val="515151"/>
          </a:solidFill>
          <a:ln w="12700">
            <a:solidFill>
              <a:srgbClr val="515151"/>
            </a:solidFill>
            <a:prstDash val="solid"/>
          </a:ln>
        </p:spPr>
        <p:txBody>
          <a:bodyPr/>
          <a:lstStyle/>
          <a:p>
            <a:endParaRPr lang="en-US"/>
          </a:p>
        </p:txBody>
      </p:sp>
      <p:sp>
        <p:nvSpPr>
          <p:cNvPr id="17" name="Text 15"/>
          <p:cNvSpPr/>
          <p:nvPr/>
        </p:nvSpPr>
        <p:spPr>
          <a:xfrm>
            <a:off x="1005370" y="6010187"/>
            <a:ext cx="10058400" cy="164592"/>
          </a:xfrm>
          <a:prstGeom prst="rect">
            <a:avLst/>
          </a:prstGeom>
          <a:noFill/>
          <a:ln/>
        </p:spPr>
        <p:txBody>
          <a:bodyPr wrap="square" lIns="0" tIns="0" rIns="0" bIns="0" rtlCol="0" anchor="ctr"/>
          <a:lstStyle/>
          <a:p>
            <a:pPr marL="0" indent="0" algn="ctr">
              <a:buNone/>
            </a:pPr>
            <a:r>
              <a:rPr lang="en-US" sz="1020" b="1" dirty="0">
                <a:solidFill>
                  <a:srgbClr val="FFFFFF"/>
                </a:solidFill>
              </a:rPr>
              <a:t>Ensure the sealed tender reaches Enabel before 8 October 2026 at 04:00 PM EAT. Email submission is not accepted.</a:t>
            </a:r>
            <a:endParaRPr lang="en-US" sz="102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pic>
        <p:nvPicPr>
          <p:cNvPr id="2" name="Image 0" descr="/workspace/scratch/c30f4784c40c/template_unpack/ppt/media/image4.png"/>
          <p:cNvPicPr>
            <a:picLocks noChangeAspect="1"/>
          </p:cNvPicPr>
          <p:nvPr/>
        </p:nvPicPr>
        <p:blipFill>
          <a:blip r:embed="rId3"/>
          <a:stretch>
            <a:fillRect/>
          </a:stretch>
        </p:blipFill>
        <p:spPr>
          <a:xfrm>
            <a:off x="0" y="0"/>
            <a:ext cx="12191695" cy="6858000"/>
          </a:xfrm>
          <a:prstGeom prst="rect">
            <a:avLst/>
          </a:prstGeom>
        </p:spPr>
      </p:pic>
      <p:sp>
        <p:nvSpPr>
          <p:cNvPr id="3" name="Text 0"/>
          <p:cNvSpPr/>
          <p:nvPr/>
        </p:nvSpPr>
        <p:spPr>
          <a:xfrm>
            <a:off x="502920" y="1828800"/>
            <a:ext cx="5394960" cy="658368"/>
          </a:xfrm>
          <a:prstGeom prst="rect">
            <a:avLst/>
          </a:prstGeom>
          <a:noFill/>
          <a:ln/>
        </p:spPr>
        <p:txBody>
          <a:bodyPr wrap="square" lIns="0" tIns="0" rIns="0" bIns="0" rtlCol="0" anchor="ctr">
            <a:normAutofit/>
          </a:bodyPr>
          <a:lstStyle/>
          <a:p>
            <a:pPr marL="0" indent="0">
              <a:buNone/>
            </a:pPr>
            <a:r>
              <a:rPr lang="en-US" sz="3400" b="1" dirty="0">
                <a:solidFill>
                  <a:srgbClr val="252525"/>
                </a:solidFill>
                <a:latin typeface="Calibri Light" pitchFamily="34" charset="0"/>
                <a:ea typeface="Calibri Light" pitchFamily="34" charset="-122"/>
                <a:cs typeface="Calibri Light" pitchFamily="34" charset="-120"/>
              </a:rPr>
              <a:t>Questions and clarifications</a:t>
            </a:r>
            <a:endParaRPr lang="en-US" sz="3400" dirty="0"/>
          </a:p>
        </p:txBody>
      </p:sp>
      <p:sp>
        <p:nvSpPr>
          <p:cNvPr id="4" name="Text 1"/>
          <p:cNvSpPr/>
          <p:nvPr/>
        </p:nvSpPr>
        <p:spPr>
          <a:xfrm>
            <a:off x="530352" y="2697480"/>
            <a:ext cx="5166360" cy="658368"/>
          </a:xfrm>
          <a:prstGeom prst="rect">
            <a:avLst/>
          </a:prstGeom>
          <a:noFill/>
          <a:ln/>
        </p:spPr>
        <p:txBody>
          <a:bodyPr wrap="square" lIns="0" tIns="0" rIns="0" bIns="0" rtlCol="0" anchor="ctr">
            <a:normAutofit/>
          </a:bodyPr>
          <a:lstStyle/>
          <a:p>
            <a:pPr marL="0" indent="0">
              <a:buNone/>
            </a:pPr>
            <a:r>
              <a:rPr lang="en-US" sz="1500" dirty="0">
                <a:solidFill>
                  <a:srgbClr val="515151"/>
                </a:solidFill>
                <a:latin typeface="Calibri" pitchFamily="34" charset="0"/>
                <a:ea typeface="Calibri" pitchFamily="34" charset="-122"/>
                <a:cs typeface="Calibri" pitchFamily="34" charset="-120"/>
              </a:rPr>
              <a:t>Please state your organisation and keep each question specific to the published tender requirements.</a:t>
            </a:r>
            <a:endParaRPr lang="en-US" sz="1500" dirty="0"/>
          </a:p>
        </p:txBody>
      </p:sp>
      <p:sp>
        <p:nvSpPr>
          <p:cNvPr id="5" name="Shape 2"/>
          <p:cNvSpPr/>
          <p:nvPr/>
        </p:nvSpPr>
        <p:spPr>
          <a:xfrm>
            <a:off x="530352" y="3657600"/>
            <a:ext cx="5074920" cy="1097280"/>
          </a:xfrm>
          <a:prstGeom prst="roundRect">
            <a:avLst/>
          </a:prstGeom>
          <a:solidFill>
            <a:srgbClr val="F4F2EE"/>
          </a:solidFill>
          <a:ln w="12700">
            <a:solidFill>
              <a:srgbClr val="D9D5CE"/>
            </a:solidFill>
            <a:prstDash val="solid"/>
          </a:ln>
        </p:spPr>
        <p:txBody>
          <a:bodyPr/>
          <a:lstStyle/>
          <a:p>
            <a:endParaRPr lang="en-US"/>
          </a:p>
        </p:txBody>
      </p:sp>
      <p:sp>
        <p:nvSpPr>
          <p:cNvPr id="6" name="Text 3"/>
          <p:cNvSpPr/>
          <p:nvPr/>
        </p:nvSpPr>
        <p:spPr>
          <a:xfrm>
            <a:off x="804672" y="3941064"/>
            <a:ext cx="3291840" cy="237744"/>
          </a:xfrm>
          <a:prstGeom prst="rect">
            <a:avLst/>
          </a:prstGeom>
          <a:noFill/>
          <a:ln/>
        </p:spPr>
        <p:txBody>
          <a:bodyPr wrap="square" lIns="0" tIns="0" rIns="0" bIns="0" rtlCol="0" anchor="ctr"/>
          <a:lstStyle/>
          <a:p>
            <a:pPr marL="0" indent="0">
              <a:buNone/>
            </a:pPr>
            <a:r>
              <a:rPr lang="en-US" sz="1250" b="1" dirty="0">
                <a:solidFill>
                  <a:srgbClr val="E32726"/>
                </a:solidFill>
                <a:latin typeface="Calibri" pitchFamily="34" charset="0"/>
                <a:ea typeface="Calibri" pitchFamily="34" charset="-122"/>
                <a:cs typeface="Calibri" pitchFamily="34" charset="-120"/>
              </a:rPr>
              <a:t>Formal questions after this session</a:t>
            </a:r>
            <a:endParaRPr lang="en-US" sz="1250" dirty="0"/>
          </a:p>
        </p:txBody>
      </p:sp>
      <p:sp>
        <p:nvSpPr>
          <p:cNvPr id="7" name="Text 4"/>
          <p:cNvSpPr/>
          <p:nvPr/>
        </p:nvSpPr>
        <p:spPr>
          <a:xfrm>
            <a:off x="804672" y="4315968"/>
            <a:ext cx="4069080" cy="246888"/>
          </a:xfrm>
          <a:prstGeom prst="rect">
            <a:avLst/>
          </a:prstGeom>
          <a:noFill/>
          <a:ln/>
        </p:spPr>
        <p:txBody>
          <a:bodyPr wrap="square" lIns="0" tIns="0" rIns="0" bIns="0" rtlCol="0" anchor="ctr"/>
          <a:lstStyle/>
          <a:p>
            <a:pPr marL="0" indent="0">
              <a:buNone/>
            </a:pPr>
            <a:r>
              <a:rPr lang="en-US" sz="1400" b="1" dirty="0">
                <a:solidFill>
                  <a:srgbClr val="252525"/>
                </a:solidFill>
                <a:latin typeface="Calibri" pitchFamily="34" charset="0"/>
                <a:ea typeface="Calibri" pitchFamily="34" charset="-122"/>
                <a:cs typeface="Calibri" pitchFamily="34" charset="-120"/>
                <a:hlinkClick r:id="rId4"/>
              </a:rPr>
              <a:t>lutufyo.mwakipesile@enabel.be</a:t>
            </a:r>
            <a:r>
              <a:rPr lang="en-US" sz="1400" b="1" dirty="0">
                <a:solidFill>
                  <a:srgbClr val="252525"/>
                </a:solidFill>
                <a:latin typeface="Calibri" pitchFamily="34" charset="0"/>
                <a:ea typeface="Calibri" pitchFamily="34" charset="-122"/>
                <a:cs typeface="Calibri" pitchFamily="34" charset="-120"/>
              </a:rPr>
              <a:t> &amp; </a:t>
            </a:r>
            <a:r>
              <a:rPr lang="en-US" sz="1400" b="1" dirty="0">
                <a:solidFill>
                  <a:srgbClr val="252525"/>
                </a:solidFill>
                <a:latin typeface="Calibri" pitchFamily="34" charset="0"/>
                <a:ea typeface="Calibri" pitchFamily="34" charset="-122"/>
                <a:cs typeface="Calibri" pitchFamily="34" charset="-120"/>
                <a:hlinkClick r:id="rId5"/>
              </a:rPr>
              <a:t>abbas.sykes@enabel.be</a:t>
            </a:r>
            <a:r>
              <a:rPr lang="en-US" sz="1400" b="1" dirty="0">
                <a:solidFill>
                  <a:srgbClr val="252525"/>
                </a:solidFill>
                <a:latin typeface="Calibri" pitchFamily="34" charset="0"/>
                <a:ea typeface="Calibri" pitchFamily="34" charset="-122"/>
                <a:cs typeface="Calibri" pitchFamily="34" charset="-120"/>
              </a:rPr>
              <a:t> </a:t>
            </a:r>
            <a:endParaRPr lang="en-US" sz="1400" dirty="0"/>
          </a:p>
        </p:txBody>
      </p:sp>
      <p:sp>
        <p:nvSpPr>
          <p:cNvPr id="8" name="Text 5"/>
          <p:cNvSpPr/>
          <p:nvPr/>
        </p:nvSpPr>
        <p:spPr>
          <a:xfrm>
            <a:off x="530352" y="5102352"/>
            <a:ext cx="5166360" cy="393192"/>
          </a:xfrm>
          <a:prstGeom prst="rect">
            <a:avLst/>
          </a:prstGeom>
          <a:noFill/>
          <a:ln/>
        </p:spPr>
        <p:txBody>
          <a:bodyPr wrap="square" lIns="0" tIns="0" rIns="0" bIns="0" rtlCol="0" anchor="ctr">
            <a:normAutofit/>
          </a:bodyPr>
          <a:lstStyle/>
          <a:p>
            <a:pPr marL="0" indent="0">
              <a:buNone/>
            </a:pPr>
            <a:r>
              <a:rPr lang="en-US" sz="1050" dirty="0">
                <a:solidFill>
                  <a:srgbClr val="6C6C6C"/>
                </a:solidFill>
                <a:latin typeface="Calibri" pitchFamily="34" charset="0"/>
                <a:ea typeface="Calibri" pitchFamily="34" charset="-122"/>
                <a:cs typeface="Calibri" pitchFamily="34" charset="-120"/>
              </a:rPr>
              <a:t>Monitor the Enabel, OECD and BOSA publication platforms for written clarifications and amendments.</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o99d250c03344da181939f0145dbc023 xmlns="14a9c00f-d9e3-4eb9-aad3-f69239d17d9c">
      <Terms xmlns="http://schemas.microsoft.com/office/infopath/2007/PartnerControls">
        <TermInfo xmlns="http://schemas.microsoft.com/office/infopath/2007/PartnerControls">
          <TermName xmlns="http://schemas.microsoft.com/office/infopath/2007/PartnerControls">EN</TermName>
          <TermId xmlns="http://schemas.microsoft.com/office/infopath/2007/PartnerControls">eb0f068f-7d92-44c4-a2e1-052290512cff</TermId>
        </TermInfo>
      </Terms>
    </o99d250c03344da181939f0145dbc023>
    <lcf76f155ced4ddcb4097134ff3c332f xmlns="7d240279-6309-4474-8991-5f7f8ebee48e">
      <Terms xmlns="http://schemas.microsoft.com/office/infopath/2007/PartnerControls"/>
    </lcf76f155ced4ddcb4097134ff3c332f>
    <jcd7455606374210a964e5d7a999097a xmlns="14a9c00f-d9e3-4eb9-aad3-f69239d17d9c">
      <Terms xmlns="http://schemas.microsoft.com/office/infopath/2007/PartnerControls">
        <TermInfo xmlns="http://schemas.microsoft.com/office/infopath/2007/PartnerControls">
          <TermName xmlns="http://schemas.microsoft.com/office/infopath/2007/PartnerControls">TZA</TermName>
          <TermId xmlns="http://schemas.microsoft.com/office/infopath/2007/PartnerControls">dfb3e6fb-85a6-48a3-80f6-c11ba0fe6160</TermId>
        </TermInfo>
      </Terms>
    </jcd7455606374210a964e5d7a999097a>
    <_ip_UnifiedCompliancePolicyProperties xmlns="http://schemas.microsoft.com/sharepoint/v3" xsi:nil="true"/>
    <j50cb40f2a0941d2947e6bcbd5d19dce xmlns="14a9c00f-d9e3-4eb9-aad3-f69239d17d9c">
      <Terms xmlns="http://schemas.microsoft.com/office/infopath/2007/PartnerControls"/>
    </j50cb40f2a0941d2947e6bcbd5d19dce>
    <kecc0e8a0a3349c79c5d1d6e51bea7c3 xmlns="14a9c00f-d9e3-4eb9-aad3-f69239d17d9c">
      <Terms xmlns="http://schemas.microsoft.com/office/infopath/2007/PartnerControls"/>
    </kecc0e8a0a3349c79c5d1d6e51bea7c3>
    <TaxCatchAll xmlns="3022d1cc-9911-4d86-8921-f1af51355b6a">
      <Value>1</Value>
      <Value>3</Value>
    </TaxCatchAll>
    <_dlc_DocId xmlns="508ba6eb-9e09-4fd5-92f2-2d9921329f2d">TZAENABEL-1803267059-372206</_dlc_DocId>
    <_dlc_DocIdUrl xmlns="508ba6eb-9e09-4fd5-92f2-2d9921329f2d">
      <Url>https://enabelbe.sharepoint.com/sites/TZA/_layouts/15/DocIdRedir.aspx?ID=TZAENABEL-1803267059-372206</Url>
      <Description>TZAENABEL-1803267059-372206</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Enabel_document" ma:contentTypeID="0x010100A054E23CC720224AB55CD5109E0645C000F061941BEAAC6C45A21F01DCE15B4E0E" ma:contentTypeVersion="29" ma:contentTypeDescription="Crée un document." ma:contentTypeScope="" ma:versionID="11c74a94142de9b5a2b7d61a3db38410">
  <xsd:schema xmlns:xsd="http://www.w3.org/2001/XMLSchema" xmlns:xs="http://www.w3.org/2001/XMLSchema" xmlns:p="http://schemas.microsoft.com/office/2006/metadata/properties" xmlns:ns1="http://schemas.microsoft.com/sharepoint/v3" xmlns:ns2="508ba6eb-9e09-4fd5-92f2-2d9921329f2d" xmlns:ns3="14a9c00f-d9e3-4eb9-aad3-f69239d17d9c" xmlns:ns4="3022d1cc-9911-4d86-8921-f1af51355b6a" xmlns:ns5="7d240279-6309-4474-8991-5f7f8ebee48e" targetNamespace="http://schemas.microsoft.com/office/2006/metadata/properties" ma:root="true" ma:fieldsID="085b17b3f1f183b32529bb3e40445823" ns1:_="" ns2:_="" ns3:_="" ns4:_="" ns5:_="">
    <xsd:import namespace="http://schemas.microsoft.com/sharepoint/v3"/>
    <xsd:import namespace="508ba6eb-9e09-4fd5-92f2-2d9921329f2d"/>
    <xsd:import namespace="14a9c00f-d9e3-4eb9-aad3-f69239d17d9c"/>
    <xsd:import namespace="3022d1cc-9911-4d86-8921-f1af51355b6a"/>
    <xsd:import namespace="7d240279-6309-4474-8991-5f7f8ebee48e"/>
    <xsd:element name="properties">
      <xsd:complexType>
        <xsd:sequence>
          <xsd:element name="documentManagement">
            <xsd:complexType>
              <xsd:all>
                <xsd:element ref="ns2:_dlc_DocId" minOccurs="0"/>
                <xsd:element ref="ns2:_dlc_DocIdUrl" minOccurs="0"/>
                <xsd:element ref="ns2:_dlc_DocIdPersistId" minOccurs="0"/>
                <xsd:element ref="ns3:o99d250c03344da181939f0145dbc023" minOccurs="0"/>
                <xsd:element ref="ns4:TaxCatchAll" minOccurs="0"/>
                <xsd:element ref="ns4:TaxCatchAllLabel" minOccurs="0"/>
                <xsd:element ref="ns3:kecc0e8a0a3349c79c5d1d6e51bea7c3" minOccurs="0"/>
                <xsd:element ref="ns3:j50cb40f2a0941d2947e6bcbd5d19dce" minOccurs="0"/>
                <xsd:element ref="ns3:jcd7455606374210a964e5d7a999097a" minOccurs="0"/>
                <xsd:element ref="ns5:MediaServiceMetadata" minOccurs="0"/>
                <xsd:element ref="ns5:MediaServiceFastMetadata" minOccurs="0"/>
                <xsd:element ref="ns5:MediaServiceAutoKeyPoints" minOccurs="0"/>
                <xsd:element ref="ns4:SharedWithUsers" minOccurs="0"/>
                <xsd:element ref="ns4:SharedWithDetails" minOccurs="0"/>
                <xsd:element ref="ns5:MediaServiceDateTaken" minOccurs="0"/>
                <xsd:element ref="ns5:MediaLengthInSeconds" minOccurs="0"/>
                <xsd:element ref="ns5:lcf76f155ced4ddcb4097134ff3c332f" minOccurs="0"/>
                <xsd:element ref="ns5:MediaServiceGenerationTime" minOccurs="0"/>
                <xsd:element ref="ns5:MediaServiceEventHashCode" minOccurs="0"/>
                <xsd:element ref="ns5:MediaServiceOCR" minOccurs="0"/>
                <xsd:element ref="ns5:MediaServiceLocation" minOccurs="0"/>
                <xsd:element ref="ns5:MediaServiceObjectDetectorVersions" minOccurs="0"/>
                <xsd:element ref="ns1:_ip_UnifiedCompliancePolicyProperties" minOccurs="0"/>
                <xsd:element ref="ns1:_ip_UnifiedCompliancePolicyUIAction" minOccurs="0"/>
                <xsd:element ref="ns5:MediaServiceSearchProperties" minOccurs="0"/>
                <xsd:element ref="ns5: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35" nillable="true" ma:displayName="Propriétés de la stratégie de conformité unifiée" ma:hidden="true" ma:internalName="_ip_UnifiedCompliancePolicyProperties">
      <xsd:simpleType>
        <xsd:restriction base="dms:Note"/>
      </xsd:simpleType>
    </xsd:element>
    <xsd:element name="_ip_UnifiedCompliancePolicyUIAction" ma:index="36" nillable="true" ma:displayName="Action d’interface utilisateur de la stratégie de conformité unifié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08ba6eb-9e09-4fd5-92f2-2d9921329f2d"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Id blijven behouden" ma:description="Id behouden tijdens toevoegen."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4a9c00f-d9e3-4eb9-aad3-f69239d17d9c" elementFormDefault="qualified">
    <xsd:import namespace="http://schemas.microsoft.com/office/2006/documentManagement/types"/>
    <xsd:import namespace="http://schemas.microsoft.com/office/infopath/2007/PartnerControls"/>
    <xsd:element name="o99d250c03344da181939f0145dbc023" ma:index="11" nillable="true" ma:taxonomy="true" ma:internalName="o99d250c03344da181939f0145dbc023" ma:taxonomyFieldName="Document_Language" ma:displayName="Document_Language" ma:readOnly="false" ma:default="3;#EN|eb0f068f-7d92-44c4-a2e1-052290512cff" ma:fieldId="{899d250c-0334-4da1-8193-9f0145dbc023}" ma:sspId="60552f54-6c29-411d-8801-9a0c08c1a1a0" ma:termSetId="df09f262-5bd0-48f7-8ff9-66e612052d7c" ma:anchorId="00000000-0000-0000-0000-000000000000" ma:open="false" ma:isKeyword="false">
      <xsd:complexType>
        <xsd:sequence>
          <xsd:element ref="pc:Terms" minOccurs="0" maxOccurs="1"/>
        </xsd:sequence>
      </xsd:complexType>
    </xsd:element>
    <xsd:element name="kecc0e8a0a3349c79c5d1d6e51bea7c3" ma:index="15" nillable="true" ma:taxonomy="true" ma:internalName="kecc0e8a0a3349c79c5d1d6e51bea7c3" ma:taxonomyFieldName="Document_Status" ma:displayName="Document_Status" ma:readOnly="false" ma:default="" ma:fieldId="{4ecc0e8a-0a33-49c7-9c5d-1d6e51bea7c3}" ma:sspId="60552f54-6c29-411d-8801-9a0c08c1a1a0" ma:termSetId="44d061db-62b2-4b12-a4d8-975f9639cbdb" ma:anchorId="00000000-0000-0000-0000-000000000000" ma:open="false" ma:isKeyword="false">
      <xsd:complexType>
        <xsd:sequence>
          <xsd:element ref="pc:Terms" minOccurs="0" maxOccurs="1"/>
        </xsd:sequence>
      </xsd:complexType>
    </xsd:element>
    <xsd:element name="j50cb40f2a0941d2947e6bcbd5d19dce" ma:index="17" nillable="true" ma:taxonomy="true" ma:internalName="j50cb40f2a0941d2947e6bcbd5d19dce" ma:taxonomyFieldName="Document_Type" ma:displayName="Document_Type" ma:readOnly="false" ma:default="" ma:fieldId="{350cb40f-2a09-41d2-947e-6bcbd5d19dce}" ma:sspId="60552f54-6c29-411d-8801-9a0c08c1a1a0" ma:termSetId="33f81917-df70-4c8b-9cac-ffa47dc2aabf" ma:anchorId="00000000-0000-0000-0000-000000000000" ma:open="false" ma:isKeyword="false">
      <xsd:complexType>
        <xsd:sequence>
          <xsd:element ref="pc:Terms" minOccurs="0" maxOccurs="1"/>
        </xsd:sequence>
      </xsd:complexType>
    </xsd:element>
    <xsd:element name="jcd7455606374210a964e5d7a999097a" ma:index="19" nillable="true" ma:taxonomy="true" ma:internalName="jcd7455606374210a964e5d7a999097a" ma:taxonomyFieldName="Country" ma:displayName="Country" ma:readOnly="false" ma:default="1;#TZA|dfb3e6fb-85a6-48a3-80f6-c11ba0fe6160" ma:fieldId="{3cd74556-0637-4210-a964-e5d7a999097a}" ma:sspId="60552f54-6c29-411d-8801-9a0c08c1a1a0" ma:termSetId="a5b2ccc0-0626-4c6c-a942-5ad76bcb68f2"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022d1cc-9911-4d86-8921-f1af51355b6a"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03c943f6-feb1-4864-8ef7-3367d7534576}" ma:internalName="TaxCatchAll" ma:showField="CatchAllData" ma:web="3022d1cc-9911-4d86-8921-f1af51355b6a">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Taxonomy Catch All Column1" ma:hidden="true" ma:list="{03c943f6-feb1-4864-8ef7-3367d7534576}" ma:internalName="TaxCatchAllLabel" ma:readOnly="true" ma:showField="CatchAllDataLabel" ma:web="3022d1cc-9911-4d86-8921-f1af51355b6a">
      <xsd:complexType>
        <xsd:complexContent>
          <xsd:extension base="dms:MultiChoiceLookup">
            <xsd:sequence>
              <xsd:element name="Value" type="dms:Lookup" maxOccurs="unbounded" minOccurs="0" nillable="true"/>
            </xsd:sequence>
          </xsd:extension>
        </xsd:complexContent>
      </xsd:complexType>
    </xsd:element>
    <xsd:element name="SharedWithUsers" ma:index="24"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5"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d240279-6309-4474-8991-5f7f8ebee48e" elementFormDefault="qualified">
    <xsd:import namespace="http://schemas.microsoft.com/office/2006/documentManagement/types"/>
    <xsd:import namespace="http://schemas.microsoft.com/office/infopath/2007/PartnerControls"/>
    <xsd:element name="MediaServiceMetadata" ma:index="21" nillable="true" ma:displayName="MediaServiceMetadata" ma:hidden="true" ma:internalName="MediaServiceMetadata" ma:readOnly="true">
      <xsd:simpleType>
        <xsd:restriction base="dms:Note"/>
      </xsd:simpleType>
    </xsd:element>
    <xsd:element name="MediaServiceFastMetadata" ma:index="22" nillable="true" ma:displayName="MediaServiceFastMetadata" ma:hidden="true" ma:internalName="MediaServiceFastMetadata" ma:readOnly="true">
      <xsd:simpleType>
        <xsd:restriction base="dms:Note"/>
      </xsd:simpleType>
    </xsd:element>
    <xsd:element name="MediaServiceAutoKeyPoints" ma:index="23" nillable="true" ma:displayName="MediaServiceAutoKeyPoints" ma:hidden="true" ma:internalName="MediaServiceAutoKeyPoints" ma:readOnly="true">
      <xsd:simpleType>
        <xsd:restriction base="dms:Note"/>
      </xsd:simpleType>
    </xsd:element>
    <xsd:element name="MediaServiceDateTaken" ma:index="26" nillable="true" ma:displayName="MediaServiceDateTaken" ma:hidden="true" ma:internalName="MediaServiceDateTake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lcf76f155ced4ddcb4097134ff3c332f" ma:index="29" nillable="true" ma:taxonomy="true" ma:internalName="lcf76f155ced4ddcb4097134ff3c332f" ma:taxonomyFieldName="MediaServiceImageTags" ma:displayName="Balises d’images" ma:readOnly="false" ma:fieldId="{5cf76f15-5ced-4ddc-b409-7134ff3c332f}" ma:taxonomyMulti="true" ma:sspId="60552f54-6c29-411d-8801-9a0c08c1a1a0" ma:termSetId="09814cd3-568e-fe90-9814-8d621ff8fb84" ma:anchorId="fba54fb3-c3e1-fe81-a776-ca4b69148c4d" ma:open="true" ma:isKeyword="false">
      <xsd:complexType>
        <xsd:sequence>
          <xsd:element ref="pc:Terms" minOccurs="0" maxOccurs="1"/>
        </xsd:sequence>
      </xsd:complexType>
    </xsd:element>
    <xsd:element name="MediaServiceGenerationTime" ma:index="30" nillable="true" ma:displayName="MediaServiceGenerationTime" ma:hidden="true" ma:internalName="MediaServiceGenerationTime" ma:readOnly="true">
      <xsd:simpleType>
        <xsd:restriction base="dms:Text"/>
      </xsd:simpleType>
    </xsd:element>
    <xsd:element name="MediaServiceEventHashCode" ma:index="31" nillable="true" ma:displayName="MediaServiceEventHashCode" ma:hidden="true" ma:internalName="MediaServiceEventHashCode" ma:readOnly="true">
      <xsd:simpleType>
        <xsd:restriction base="dms:Text"/>
      </xsd:simpleType>
    </xsd:element>
    <xsd:element name="MediaServiceOCR" ma:index="32" nillable="true" ma:displayName="Extracted Text" ma:internalName="MediaServiceOCR" ma:readOnly="true">
      <xsd:simpleType>
        <xsd:restriction base="dms:Note">
          <xsd:maxLength value="255"/>
        </xsd:restriction>
      </xsd:simpleType>
    </xsd:element>
    <xsd:element name="MediaServiceLocation" ma:index="33" nillable="true" ma:displayName="Location" ma:internalName="MediaServiceLocation" ma:readOnly="true">
      <xsd:simpleType>
        <xsd:restriction base="dms:Text"/>
      </xsd:simpleType>
    </xsd:element>
    <xsd:element name="MediaServiceObjectDetectorVersions" ma:index="3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37" nillable="true" ma:displayName="MediaServiceSearchProperties" ma:hidden="true" ma:internalName="MediaServiceSearchProperties" ma:readOnly="true">
      <xsd:simpleType>
        <xsd:restriction base="dms:Note"/>
      </xsd:simpleType>
    </xsd:element>
    <xsd:element name="MediaServiceBillingMetadata" ma:index="3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C3DEEA9-4B7D-44EC-A66A-FBEB3F1CA172}">
  <ds:schemaRefs>
    <ds:schemaRef ds:uri="http://schemas.microsoft.com/sharepoint/events"/>
  </ds:schemaRefs>
</ds:datastoreItem>
</file>

<file path=customXml/itemProps2.xml><?xml version="1.0" encoding="utf-8"?>
<ds:datastoreItem xmlns:ds="http://schemas.openxmlformats.org/officeDocument/2006/customXml" ds:itemID="{D5343BB3-FB0E-4AF6-8947-024DAF83578F}">
  <ds:schemaRefs>
    <ds:schemaRef ds:uri="http://schemas.microsoft.com/sharepoint/v3/contenttype/forms"/>
  </ds:schemaRefs>
</ds:datastoreItem>
</file>

<file path=customXml/itemProps3.xml><?xml version="1.0" encoding="utf-8"?>
<ds:datastoreItem xmlns:ds="http://schemas.openxmlformats.org/officeDocument/2006/customXml" ds:itemID="{E3A6A23E-A834-4109-B152-1E9569273A75}">
  <ds:schemaRefs>
    <ds:schemaRef ds:uri="http://schemas.microsoft.com/office/2006/metadata/properties"/>
    <ds:schemaRef ds:uri="http://schemas.microsoft.com/office/infopath/2007/PartnerControls"/>
    <ds:schemaRef ds:uri="http://schemas.microsoft.com/sharepoint/v3"/>
    <ds:schemaRef ds:uri="14a9c00f-d9e3-4eb9-aad3-f69239d17d9c"/>
    <ds:schemaRef ds:uri="7d240279-6309-4474-8991-5f7f8ebee48e"/>
    <ds:schemaRef ds:uri="3022d1cc-9911-4d86-8921-f1af51355b6a"/>
    <ds:schemaRef ds:uri="508ba6eb-9e09-4fd5-92f2-2d9921329f2d"/>
  </ds:schemaRefs>
</ds:datastoreItem>
</file>

<file path=customXml/itemProps4.xml><?xml version="1.0" encoding="utf-8"?>
<ds:datastoreItem xmlns:ds="http://schemas.openxmlformats.org/officeDocument/2006/customXml" ds:itemID="{DBA379CB-9B48-4AB9-9C7B-CA784A5907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08ba6eb-9e09-4fd5-92f2-2d9921329f2d"/>
    <ds:schemaRef ds:uri="14a9c00f-d9e3-4eb9-aad3-f69239d17d9c"/>
    <ds:schemaRef ds:uri="3022d1cc-9911-4d86-8921-f1af51355b6a"/>
    <ds:schemaRef ds:uri="7d240279-6309-4474-8991-5f7f8ebee48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1979</TotalTime>
  <Words>7240</Words>
  <Application>Microsoft Office PowerPoint</Application>
  <PresentationFormat>Widescreen</PresentationFormat>
  <Paragraphs>369</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Enabel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TZA25001-10037 Tender Information Session</dc:title>
  <dc:subject>Tender information session for TZA25001-10037</dc:subject>
  <dc:creator>Enabel Tanzania</dc:creator>
  <cp:lastModifiedBy>MWAKIPESILE, Lutufyo</cp:lastModifiedBy>
  <cp:revision>9</cp:revision>
  <dcterms:created xsi:type="dcterms:W3CDTF">2026-09-15T07:06:06Z</dcterms:created>
  <dcterms:modified xsi:type="dcterms:W3CDTF">2026-10-05T13:19:48Z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0x010100A054E23CC720224AB55CD5109E0645C000F061941BEAAC6C45A21F01DCE15B4E0E</vt:lpwstr>
  </property>
  <property fmtid="{D5CDD505-2E9C-101B-9397-08002B2CF9AE}" pid="3" name="_dlc_DocIdItemGuid">
    <vt:lpwstr>b7251fe4-ecd6-4756-8e43-7df34b116efa</vt:lpwstr>
  </property>
  <property fmtid="{D5CDD505-2E9C-101B-9397-08002B2CF9AE}" pid="4" name="Document_Type">
    <vt:lpwstr/>
  </property>
  <property fmtid="{D5CDD505-2E9C-101B-9397-08002B2CF9AE}" pid="5" name="e2b781e9cad840cd89b90f5a7e989839">
    <vt:lpwstr/>
  </property>
  <property fmtid="{D5CDD505-2E9C-101B-9397-08002B2CF9AE}" pid="6" name="MediaServiceImageTags">
    <vt:lpwstr/>
  </property>
  <property fmtid="{D5CDD505-2E9C-101B-9397-08002B2CF9AE}" pid="7" name="Contract_reference">
    <vt:lpwstr/>
  </property>
  <property fmtid="{D5CDD505-2E9C-101B-9397-08002B2CF9AE}" pid="8" name="l9d65098618b4a8fbbe87718e7187e6b">
    <vt:lpwstr/>
  </property>
  <property fmtid="{D5CDD505-2E9C-101B-9397-08002B2CF9AE}" pid="9" name="Document_Status">
    <vt:lpwstr/>
  </property>
  <property fmtid="{D5CDD505-2E9C-101B-9397-08002B2CF9AE}" pid="10" name="Project_code">
    <vt:lpwstr/>
  </property>
  <property fmtid="{D5CDD505-2E9C-101B-9397-08002B2CF9AE}" pid="11" name="Document_Language">
    <vt:lpwstr>3;#EN|eb0f068f-7d92-44c4-a2e1-052290512cff</vt:lpwstr>
  </property>
  <property fmtid="{D5CDD505-2E9C-101B-9397-08002B2CF9AE}" pid="12" name="Country">
    <vt:lpwstr>1;#TZA|dfb3e6fb-85a6-48a3-80f6-c11ba0fe6160</vt:lpwstr>
  </property>
</Properties>
</file>