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B73C43" w14:textId="77777777" w:rsidR="00A13C13" w:rsidRDefault="008541CF">
      <w:pPr>
        <w:spacing w:line="360" w:lineRule="auto"/>
        <w:jc w:val="left"/>
        <w:rPr>
          <w:rFonts w:ascii="Calibri" w:eastAsia="Calibri" w:hAnsi="Calibri" w:cs="Calibri"/>
          <w:caps/>
          <w:color w:val="585756"/>
          <w:sz w:val="40"/>
        </w:rPr>
      </w:pPr>
      <w:r>
        <w:rPr>
          <w:rFonts w:ascii="Calibri" w:eastAsia="Calibri" w:hAnsi="Calibri" w:cs="Calibri"/>
          <w:b/>
          <w:caps/>
          <w:color w:val="585756"/>
          <w:sz w:val="40"/>
        </w:rPr>
        <w:t>tender specifications</w:t>
      </w:r>
    </w:p>
    <w:p w14:paraId="685103AA" w14:textId="4770DC6E" w:rsidR="00A13C13" w:rsidRDefault="008541CF" w:rsidP="6157316E">
      <w:pPr>
        <w:spacing w:line="360" w:lineRule="auto"/>
        <w:jc w:val="left"/>
        <w:rPr>
          <w:rFonts w:ascii="Calibri" w:eastAsia="Calibri" w:hAnsi="Calibri" w:cs="Calibri"/>
          <w:color w:val="585756"/>
          <w:sz w:val="28"/>
          <w:szCs w:val="28"/>
        </w:rPr>
      </w:pPr>
      <w:r w:rsidRPr="6157316E">
        <w:rPr>
          <w:rFonts w:ascii="Calibri" w:eastAsia="Calibri" w:hAnsi="Calibri" w:cs="Calibri"/>
          <w:color w:val="585756"/>
          <w:sz w:val="28"/>
          <w:szCs w:val="28"/>
        </w:rPr>
        <w:t>Public service contract for “</w:t>
      </w:r>
      <w:r w:rsidRPr="6157316E">
        <w:rPr>
          <w:rFonts w:ascii="Calibri" w:eastAsia="Calibri" w:hAnsi="Calibri" w:cs="Calibri"/>
          <w:b/>
          <w:bCs/>
          <w:color w:val="585756"/>
          <w:sz w:val="28"/>
          <w:szCs w:val="28"/>
        </w:rPr>
        <w:t>MOZ23002-10027-Development of the Legal and Regulatory Framework for the National Enhanced Transparency Framework</w:t>
      </w:r>
      <w:r w:rsidR="75F99275" w:rsidRPr="6157316E">
        <w:rPr>
          <w:rFonts w:ascii="Calibri" w:eastAsia="Calibri" w:hAnsi="Calibri" w:cs="Calibri"/>
          <w:b/>
          <w:bCs/>
          <w:color w:val="585756"/>
          <w:sz w:val="28"/>
          <w:szCs w:val="28"/>
        </w:rPr>
        <w:t xml:space="preserve"> (ETF)</w:t>
      </w:r>
      <w:r w:rsidRPr="6157316E">
        <w:rPr>
          <w:rFonts w:ascii="Calibri" w:eastAsia="Calibri" w:hAnsi="Calibri" w:cs="Calibri"/>
          <w:b/>
          <w:bCs/>
          <w:color w:val="585756"/>
          <w:sz w:val="28"/>
          <w:szCs w:val="28"/>
        </w:rPr>
        <w:t>”</w:t>
      </w:r>
      <w:r>
        <w:br/>
      </w:r>
      <w:r w:rsidRPr="6157316E">
        <w:rPr>
          <w:rFonts w:ascii="Calibri" w:eastAsia="Calibri" w:hAnsi="Calibri" w:cs="Calibri"/>
          <w:color w:val="585756"/>
          <w:sz w:val="28"/>
          <w:szCs w:val="28"/>
        </w:rPr>
        <w:t>Reference №:</w:t>
      </w:r>
      <w:r w:rsidRPr="6157316E">
        <w:rPr>
          <w:rFonts w:ascii="Calibri" w:eastAsia="Calibri" w:hAnsi="Calibri" w:cs="Calibri"/>
          <w:b/>
          <w:bCs/>
          <w:color w:val="585756"/>
          <w:sz w:val="28"/>
          <w:szCs w:val="28"/>
        </w:rPr>
        <w:t xml:space="preserve"> MOZ23002-10027</w:t>
      </w:r>
      <w:r>
        <w:br/>
      </w:r>
      <w:r w:rsidRPr="6157316E">
        <w:rPr>
          <w:rFonts w:ascii="Calibri" w:eastAsia="Calibri" w:hAnsi="Calibri" w:cs="Calibri"/>
          <w:color w:val="585756"/>
          <w:sz w:val="28"/>
          <w:szCs w:val="28"/>
        </w:rPr>
        <w:t>Country:</w:t>
      </w:r>
      <w:r w:rsidRPr="6157316E">
        <w:rPr>
          <w:rFonts w:ascii="Calibri" w:eastAsia="Calibri" w:hAnsi="Calibri" w:cs="Calibri"/>
          <w:b/>
          <w:bCs/>
          <w:color w:val="585756"/>
          <w:sz w:val="28"/>
          <w:szCs w:val="28"/>
        </w:rPr>
        <w:t xml:space="preserve"> Mozambique</w:t>
      </w:r>
      <w:r>
        <w:br/>
      </w:r>
      <w:r w:rsidRPr="6157316E">
        <w:rPr>
          <w:rFonts w:ascii="Calibri" w:eastAsia="Calibri" w:hAnsi="Calibri" w:cs="Calibri"/>
          <w:color w:val="585756"/>
          <w:sz w:val="28"/>
          <w:szCs w:val="28"/>
        </w:rPr>
        <w:t>Negotiated Procedure without Prior Publication</w:t>
      </w:r>
    </w:p>
    <w:tbl>
      <w:tblPr>
        <w:tblW w:w="425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75"/>
        <w:gridCol w:w="2462"/>
      </w:tblGrid>
      <w:tr w:rsidR="00A13C13" w14:paraId="7F03947C" w14:textId="77777777" w:rsidTr="6294D10C">
        <w:trPr>
          <w:cantSplit/>
        </w:trPr>
        <w:tc>
          <w:tcPr>
            <w:tcW w:w="0" w:type="auto"/>
            <w:tcBorders>
              <w:top w:val="nil"/>
              <w:left w:val="nil"/>
              <w:bottom w:val="single" w:sz="2" w:space="0" w:color="585756"/>
              <w:right w:val="nil"/>
            </w:tcBorders>
            <w:shd w:val="clear" w:color="auto" w:fill="FFFFFF" w:themeFill="background1"/>
            <w:tcMar>
              <w:left w:w="0" w:type="dxa"/>
            </w:tcMar>
          </w:tcPr>
          <w:p w14:paraId="577202B4" w14:textId="77777777" w:rsidR="00A13C13" w:rsidRDefault="008541CF">
            <w:pPr>
              <w:pStyle w:val="Body1"/>
              <w:ind w:left="0"/>
              <w:jc w:val="left"/>
              <w:rPr>
                <w:rFonts w:ascii="Calibri" w:eastAsia="Calibri" w:hAnsi="Calibri" w:cs="Calibri"/>
              </w:rPr>
            </w:pPr>
            <w:r>
              <w:rPr>
                <w:rFonts w:ascii="Calibri" w:eastAsia="Calibri" w:hAnsi="Calibri" w:cs="Calibri"/>
                <w:i/>
              </w:rPr>
              <w:t>Deadline for requesting clarifications:</w:t>
            </w:r>
          </w:p>
        </w:tc>
        <w:tc>
          <w:tcPr>
            <w:tcW w:w="0" w:type="auto"/>
            <w:tcBorders>
              <w:top w:val="nil"/>
              <w:left w:val="nil"/>
              <w:bottom w:val="single" w:sz="2" w:space="0" w:color="585756"/>
              <w:right w:val="nil"/>
            </w:tcBorders>
            <w:shd w:val="clear" w:color="auto" w:fill="FFFFFF" w:themeFill="background1"/>
            <w:tcMar>
              <w:left w:w="0" w:type="dxa"/>
            </w:tcMar>
          </w:tcPr>
          <w:p w14:paraId="7710869A" w14:textId="138626F1" w:rsidR="00A13C13" w:rsidRDefault="00BC613D">
            <w:pPr>
              <w:pStyle w:val="Body1"/>
              <w:ind w:left="0"/>
              <w:jc w:val="left"/>
              <w:rPr>
                <w:rFonts w:ascii="Calibri" w:eastAsia="Calibri" w:hAnsi="Calibri" w:cs="Calibri"/>
              </w:rPr>
            </w:pPr>
            <w:r>
              <w:rPr>
                <w:rFonts w:ascii="Calibri" w:eastAsia="Calibri" w:hAnsi="Calibri" w:cs="Calibri"/>
                <w:b/>
              </w:rPr>
              <w:t>1</w:t>
            </w:r>
            <w:r w:rsidR="00905AF7">
              <w:rPr>
                <w:rFonts w:ascii="Calibri" w:eastAsia="Calibri" w:hAnsi="Calibri" w:cs="Calibri"/>
                <w:b/>
              </w:rPr>
              <w:t>2</w:t>
            </w:r>
            <w:r w:rsidR="004D7101">
              <w:rPr>
                <w:rFonts w:ascii="Calibri" w:eastAsia="Calibri" w:hAnsi="Calibri" w:cs="Calibri"/>
                <w:b/>
              </w:rPr>
              <w:t xml:space="preserve"> </w:t>
            </w:r>
            <w:r w:rsidR="00A21B02">
              <w:rPr>
                <w:rFonts w:ascii="Calibri" w:eastAsia="Calibri" w:hAnsi="Calibri" w:cs="Calibri"/>
                <w:b/>
              </w:rPr>
              <w:t>Novem</w:t>
            </w:r>
            <w:r w:rsidR="004D7101">
              <w:rPr>
                <w:rFonts w:ascii="Calibri" w:eastAsia="Calibri" w:hAnsi="Calibri" w:cs="Calibri"/>
                <w:b/>
              </w:rPr>
              <w:t>ber 2026</w:t>
            </w:r>
            <w:r w:rsidR="004D7101">
              <w:rPr>
                <w:rFonts w:ascii="Calibri" w:eastAsia="Calibri" w:hAnsi="Calibri" w:cs="Calibri"/>
              </w:rPr>
              <w:t xml:space="preserve"> at</w:t>
            </w:r>
            <w:r w:rsidR="004D7101">
              <w:rPr>
                <w:rFonts w:ascii="Calibri" w:eastAsia="Calibri" w:hAnsi="Calibri" w:cs="Calibri"/>
                <w:b/>
              </w:rPr>
              <w:t xml:space="preserve"> 12:00 PM (Central African Time, UTC+2)</w:t>
            </w:r>
          </w:p>
        </w:tc>
      </w:tr>
      <w:tr w:rsidR="00A13C13" w14:paraId="6B95A90F" w14:textId="77777777" w:rsidTr="6294D10C">
        <w:trPr>
          <w:cantSplit/>
        </w:trPr>
        <w:tc>
          <w:tcPr>
            <w:tcW w:w="0" w:type="auto"/>
            <w:tcBorders>
              <w:top w:val="single" w:sz="2" w:space="0" w:color="585756"/>
              <w:left w:val="nil"/>
              <w:bottom w:val="nil"/>
              <w:right w:val="nil"/>
            </w:tcBorders>
            <w:shd w:val="clear" w:color="auto" w:fill="FFFFFF" w:themeFill="background1"/>
            <w:tcMar>
              <w:left w:w="0" w:type="dxa"/>
            </w:tcMar>
          </w:tcPr>
          <w:p w14:paraId="5885B086" w14:textId="77777777" w:rsidR="00A13C13" w:rsidRDefault="008541CF">
            <w:pPr>
              <w:pStyle w:val="Body1"/>
              <w:ind w:left="0"/>
              <w:jc w:val="left"/>
              <w:rPr>
                <w:rFonts w:ascii="Calibri" w:eastAsia="Calibri" w:hAnsi="Calibri" w:cs="Calibri"/>
              </w:rPr>
            </w:pPr>
            <w:r>
              <w:rPr>
                <w:rFonts w:ascii="Calibri" w:eastAsia="Calibri" w:hAnsi="Calibri" w:cs="Calibri"/>
                <w:i/>
              </w:rPr>
              <w:t>Deadline for submission of tenders:</w:t>
            </w:r>
          </w:p>
        </w:tc>
        <w:tc>
          <w:tcPr>
            <w:tcW w:w="0" w:type="auto"/>
            <w:tcBorders>
              <w:top w:val="single" w:sz="2" w:space="0" w:color="585756"/>
              <w:left w:val="nil"/>
              <w:bottom w:val="nil"/>
              <w:right w:val="nil"/>
            </w:tcBorders>
            <w:shd w:val="clear" w:color="auto" w:fill="FFFFFF" w:themeFill="background1"/>
            <w:tcMar>
              <w:left w:w="0" w:type="dxa"/>
            </w:tcMar>
          </w:tcPr>
          <w:p w14:paraId="2663DB64" w14:textId="1C90AD6A" w:rsidR="00A13C13" w:rsidRDefault="00642121">
            <w:pPr>
              <w:pStyle w:val="Body1"/>
              <w:ind w:left="0"/>
              <w:jc w:val="left"/>
              <w:rPr>
                <w:rFonts w:ascii="Calibri" w:eastAsia="Calibri" w:hAnsi="Calibri" w:cs="Calibri"/>
              </w:rPr>
            </w:pPr>
            <w:r>
              <w:rPr>
                <w:rFonts w:ascii="Calibri" w:eastAsia="Calibri" w:hAnsi="Calibri" w:cs="Calibri"/>
                <w:b/>
              </w:rPr>
              <w:t>1</w:t>
            </w:r>
            <w:r w:rsidR="00905AF7">
              <w:rPr>
                <w:rFonts w:ascii="Calibri" w:eastAsia="Calibri" w:hAnsi="Calibri" w:cs="Calibri"/>
                <w:b/>
              </w:rPr>
              <w:t>8</w:t>
            </w:r>
            <w:r w:rsidR="008541CF">
              <w:rPr>
                <w:rFonts w:ascii="Calibri" w:eastAsia="Calibri" w:hAnsi="Calibri" w:cs="Calibri"/>
                <w:b/>
              </w:rPr>
              <w:t xml:space="preserve"> </w:t>
            </w:r>
            <w:r>
              <w:rPr>
                <w:rFonts w:ascii="Calibri" w:eastAsia="Calibri" w:hAnsi="Calibri" w:cs="Calibri"/>
                <w:b/>
              </w:rPr>
              <w:t>Novem</w:t>
            </w:r>
            <w:r w:rsidR="008541CF">
              <w:rPr>
                <w:rFonts w:ascii="Calibri" w:eastAsia="Calibri" w:hAnsi="Calibri" w:cs="Calibri"/>
                <w:b/>
              </w:rPr>
              <w:t>ber 2026</w:t>
            </w:r>
            <w:r w:rsidR="008541CF">
              <w:rPr>
                <w:rFonts w:ascii="Calibri" w:eastAsia="Calibri" w:hAnsi="Calibri" w:cs="Calibri"/>
              </w:rPr>
              <w:t xml:space="preserve"> at</w:t>
            </w:r>
            <w:r w:rsidR="008541CF">
              <w:rPr>
                <w:rFonts w:ascii="Calibri" w:eastAsia="Calibri" w:hAnsi="Calibri" w:cs="Calibri"/>
                <w:b/>
              </w:rPr>
              <w:t xml:space="preserve"> 12:00 PM (Central African Time, UTC+2)</w:t>
            </w:r>
          </w:p>
        </w:tc>
      </w:tr>
    </w:tbl>
    <w:p w14:paraId="29D6B04F" w14:textId="77777777" w:rsidR="00A13C13" w:rsidRDefault="008541CF">
      <w:pPr>
        <w:spacing w:after="0" w:line="200" w:lineRule="auto"/>
        <w:rPr>
          <w:rFonts w:ascii="Calibri" w:eastAsia="Calibri" w:hAnsi="Calibri" w:cs="Calibri"/>
          <w:color w:val="585756"/>
          <w:sz w:val="28"/>
        </w:rPr>
      </w:pPr>
      <w:r>
        <w:rPr>
          <w:rFonts w:ascii="Calibri" w:eastAsia="Calibri" w:hAnsi="Calibri" w:cs="Calibri"/>
          <w:color w:val="585756"/>
          <w:sz w:val="28"/>
        </w:rPr>
        <w:t xml:space="preserve"> </w:t>
      </w:r>
    </w:p>
    <w:p w14:paraId="0A6959E7" w14:textId="77777777" w:rsidR="00A13C13" w:rsidRDefault="008541CF">
      <w:pPr>
        <w:sectPr w:rsidR="00A13C13">
          <w:headerReference w:type="default" r:id="rId12"/>
          <w:pgSz w:w="11906" w:h="16838"/>
          <w:pgMar w:top="4536" w:right="5670" w:bottom="1134" w:left="1134" w:header="567" w:footer="567" w:gutter="0"/>
          <w:cols w:space="708"/>
          <w:docGrid w:linePitch="360"/>
        </w:sectPr>
      </w:pPr>
      <w:r>
        <w:t xml:space="preserve"> </w:t>
      </w:r>
    </w:p>
    <w:p w14:paraId="0BEF2287" w14:textId="77777777" w:rsidR="00A13C13" w:rsidRDefault="008541CF">
      <w:pPr>
        <w:spacing w:after="400"/>
        <w:jc w:val="center"/>
        <w:rPr>
          <w:b/>
          <w:sz w:val="28"/>
        </w:rPr>
      </w:pPr>
      <w:r>
        <w:rPr>
          <w:b/>
          <w:sz w:val="28"/>
        </w:rPr>
        <w:lastRenderedPageBreak/>
        <w:t>Table Of Contents</w:t>
      </w:r>
    </w:p>
    <w:p w14:paraId="0A86745C" w14:textId="60E89A3A" w:rsidR="003317CF" w:rsidRDefault="008541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r>
        <w:rPr>
          <w:b/>
          <w:sz w:val="28"/>
        </w:rPr>
        <w:fldChar w:fldCharType="begin"/>
      </w:r>
      <w:r>
        <w:rPr>
          <w:b/>
          <w:sz w:val="28"/>
        </w:rPr>
        <w:instrText>TOC \h \z \t "Subdocument Title,1,Heading 1 title,2"</w:instrText>
      </w:r>
      <w:r>
        <w:rPr>
          <w:b/>
          <w:sz w:val="28"/>
        </w:rPr>
        <w:fldChar w:fldCharType="separate"/>
      </w:r>
      <w:hyperlink w:anchor="_Toc243639765" w:history="1">
        <w:r w:rsidR="003317CF" w:rsidRPr="005A46D6">
          <w:rPr>
            <w:rStyle w:val="Hyperlink"/>
            <w:noProof/>
          </w:rPr>
          <w:t>1 General Remarks</w:t>
        </w:r>
        <w:r w:rsidR="003317CF">
          <w:rPr>
            <w:noProof/>
            <w:webHidden/>
          </w:rPr>
          <w:tab/>
        </w:r>
        <w:r w:rsidR="003317CF">
          <w:rPr>
            <w:noProof/>
            <w:webHidden/>
          </w:rPr>
          <w:fldChar w:fldCharType="begin"/>
        </w:r>
        <w:r w:rsidR="003317CF">
          <w:rPr>
            <w:noProof/>
            <w:webHidden/>
          </w:rPr>
          <w:instrText xml:space="preserve"> PAGEREF _Toc243639765 \h </w:instrText>
        </w:r>
        <w:r w:rsidR="003317CF">
          <w:rPr>
            <w:noProof/>
            <w:webHidden/>
          </w:rPr>
        </w:r>
        <w:r w:rsidR="003317CF">
          <w:rPr>
            <w:noProof/>
            <w:webHidden/>
          </w:rPr>
          <w:fldChar w:fldCharType="separate"/>
        </w:r>
        <w:r w:rsidR="00905AF7">
          <w:rPr>
            <w:noProof/>
            <w:webHidden/>
          </w:rPr>
          <w:t>4</w:t>
        </w:r>
        <w:r w:rsidR="003317CF">
          <w:rPr>
            <w:noProof/>
            <w:webHidden/>
          </w:rPr>
          <w:fldChar w:fldCharType="end"/>
        </w:r>
      </w:hyperlink>
    </w:p>
    <w:p w14:paraId="632A93B5" w14:textId="59A9CFC3"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66" w:history="1">
        <w:r w:rsidRPr="005A46D6">
          <w:rPr>
            <w:rStyle w:val="Hyperlink"/>
            <w:noProof/>
          </w:rPr>
          <w:t>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The contracting authority</w:t>
        </w:r>
        <w:r>
          <w:rPr>
            <w:noProof/>
            <w:webHidden/>
          </w:rPr>
          <w:tab/>
        </w:r>
        <w:r>
          <w:rPr>
            <w:noProof/>
            <w:webHidden/>
          </w:rPr>
          <w:fldChar w:fldCharType="begin"/>
        </w:r>
        <w:r>
          <w:rPr>
            <w:noProof/>
            <w:webHidden/>
          </w:rPr>
          <w:instrText xml:space="preserve"> PAGEREF _Toc243639766 \h </w:instrText>
        </w:r>
        <w:r>
          <w:rPr>
            <w:noProof/>
            <w:webHidden/>
          </w:rPr>
        </w:r>
        <w:r>
          <w:rPr>
            <w:noProof/>
            <w:webHidden/>
          </w:rPr>
          <w:fldChar w:fldCharType="separate"/>
        </w:r>
        <w:r w:rsidR="00905AF7">
          <w:rPr>
            <w:noProof/>
            <w:webHidden/>
          </w:rPr>
          <w:t>4</w:t>
        </w:r>
        <w:r>
          <w:rPr>
            <w:noProof/>
            <w:webHidden/>
          </w:rPr>
          <w:fldChar w:fldCharType="end"/>
        </w:r>
      </w:hyperlink>
    </w:p>
    <w:p w14:paraId="73717FFC" w14:textId="704BEAFC"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67" w:history="1">
        <w:r w:rsidRPr="005A46D6">
          <w:rPr>
            <w:rStyle w:val="Hyperlink"/>
            <w:noProof/>
          </w:rPr>
          <w:t>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Rules governing the public contract</w:t>
        </w:r>
        <w:r>
          <w:rPr>
            <w:noProof/>
            <w:webHidden/>
          </w:rPr>
          <w:tab/>
        </w:r>
        <w:r>
          <w:rPr>
            <w:noProof/>
            <w:webHidden/>
          </w:rPr>
          <w:fldChar w:fldCharType="begin"/>
        </w:r>
        <w:r>
          <w:rPr>
            <w:noProof/>
            <w:webHidden/>
          </w:rPr>
          <w:instrText xml:space="preserve"> PAGEREF _Toc243639767 \h </w:instrText>
        </w:r>
        <w:r>
          <w:rPr>
            <w:noProof/>
            <w:webHidden/>
          </w:rPr>
        </w:r>
        <w:r>
          <w:rPr>
            <w:noProof/>
            <w:webHidden/>
          </w:rPr>
          <w:fldChar w:fldCharType="separate"/>
        </w:r>
        <w:r w:rsidR="00905AF7">
          <w:rPr>
            <w:noProof/>
            <w:webHidden/>
          </w:rPr>
          <w:t>4</w:t>
        </w:r>
        <w:r>
          <w:rPr>
            <w:noProof/>
            <w:webHidden/>
          </w:rPr>
          <w:fldChar w:fldCharType="end"/>
        </w:r>
      </w:hyperlink>
    </w:p>
    <w:p w14:paraId="6447E2B3" w14:textId="0BFD2A75"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68" w:history="1">
        <w:r w:rsidRPr="005A46D6">
          <w:rPr>
            <w:rStyle w:val="Hyperlink"/>
            <w:noProof/>
          </w:rPr>
          <w:t>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Applicable law and competent courts</w:t>
        </w:r>
        <w:r>
          <w:rPr>
            <w:noProof/>
            <w:webHidden/>
          </w:rPr>
          <w:tab/>
        </w:r>
        <w:r>
          <w:rPr>
            <w:noProof/>
            <w:webHidden/>
          </w:rPr>
          <w:fldChar w:fldCharType="begin"/>
        </w:r>
        <w:r>
          <w:rPr>
            <w:noProof/>
            <w:webHidden/>
          </w:rPr>
          <w:instrText xml:space="preserve"> PAGEREF _Toc243639768 \h </w:instrText>
        </w:r>
        <w:r>
          <w:rPr>
            <w:noProof/>
            <w:webHidden/>
          </w:rPr>
        </w:r>
        <w:r>
          <w:rPr>
            <w:noProof/>
            <w:webHidden/>
          </w:rPr>
          <w:fldChar w:fldCharType="separate"/>
        </w:r>
        <w:r w:rsidR="00905AF7">
          <w:rPr>
            <w:noProof/>
            <w:webHidden/>
          </w:rPr>
          <w:t>5</w:t>
        </w:r>
        <w:r>
          <w:rPr>
            <w:noProof/>
            <w:webHidden/>
          </w:rPr>
          <w:fldChar w:fldCharType="end"/>
        </w:r>
      </w:hyperlink>
    </w:p>
    <w:p w14:paraId="34D0EC7B" w14:textId="06D9A84F"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69" w:history="1">
        <w:r w:rsidRPr="005A46D6">
          <w:rPr>
            <w:rStyle w:val="Hyperlink"/>
            <w:noProof/>
          </w:rPr>
          <w:t>2 Subject-Matter and Scope of The Public Contract</w:t>
        </w:r>
        <w:r>
          <w:rPr>
            <w:noProof/>
            <w:webHidden/>
          </w:rPr>
          <w:tab/>
        </w:r>
        <w:r>
          <w:rPr>
            <w:noProof/>
            <w:webHidden/>
          </w:rPr>
          <w:fldChar w:fldCharType="begin"/>
        </w:r>
        <w:r>
          <w:rPr>
            <w:noProof/>
            <w:webHidden/>
          </w:rPr>
          <w:instrText xml:space="preserve"> PAGEREF _Toc243639769 \h </w:instrText>
        </w:r>
        <w:r>
          <w:rPr>
            <w:noProof/>
            <w:webHidden/>
          </w:rPr>
        </w:r>
        <w:r>
          <w:rPr>
            <w:noProof/>
            <w:webHidden/>
          </w:rPr>
          <w:fldChar w:fldCharType="separate"/>
        </w:r>
        <w:r w:rsidR="00905AF7">
          <w:rPr>
            <w:noProof/>
            <w:webHidden/>
          </w:rPr>
          <w:t>6</w:t>
        </w:r>
        <w:r>
          <w:rPr>
            <w:noProof/>
            <w:webHidden/>
          </w:rPr>
          <w:fldChar w:fldCharType="end"/>
        </w:r>
      </w:hyperlink>
    </w:p>
    <w:p w14:paraId="4E0D0366" w14:textId="3F8D4762"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0" w:history="1">
        <w:r w:rsidRPr="005A46D6">
          <w:rPr>
            <w:rStyle w:val="Hyperlink"/>
            <w:noProof/>
          </w:rPr>
          <w:t>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Type of contract</w:t>
        </w:r>
        <w:r>
          <w:rPr>
            <w:noProof/>
            <w:webHidden/>
          </w:rPr>
          <w:tab/>
        </w:r>
        <w:r>
          <w:rPr>
            <w:noProof/>
            <w:webHidden/>
          </w:rPr>
          <w:fldChar w:fldCharType="begin"/>
        </w:r>
        <w:r>
          <w:rPr>
            <w:noProof/>
            <w:webHidden/>
          </w:rPr>
          <w:instrText xml:space="preserve"> PAGEREF _Toc243639770 \h </w:instrText>
        </w:r>
        <w:r>
          <w:rPr>
            <w:noProof/>
            <w:webHidden/>
          </w:rPr>
        </w:r>
        <w:r>
          <w:rPr>
            <w:noProof/>
            <w:webHidden/>
          </w:rPr>
          <w:fldChar w:fldCharType="separate"/>
        </w:r>
        <w:r w:rsidR="00905AF7">
          <w:rPr>
            <w:noProof/>
            <w:webHidden/>
          </w:rPr>
          <w:t>6</w:t>
        </w:r>
        <w:r>
          <w:rPr>
            <w:noProof/>
            <w:webHidden/>
          </w:rPr>
          <w:fldChar w:fldCharType="end"/>
        </w:r>
      </w:hyperlink>
    </w:p>
    <w:p w14:paraId="64483C4A" w14:textId="033158D1"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1" w:history="1">
        <w:r w:rsidRPr="005A46D6">
          <w:rPr>
            <w:rStyle w:val="Hyperlink"/>
            <w:noProof/>
          </w:rPr>
          <w:t>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Lots</w:t>
        </w:r>
        <w:r>
          <w:rPr>
            <w:noProof/>
            <w:webHidden/>
          </w:rPr>
          <w:tab/>
        </w:r>
        <w:r>
          <w:rPr>
            <w:noProof/>
            <w:webHidden/>
          </w:rPr>
          <w:fldChar w:fldCharType="begin"/>
        </w:r>
        <w:r>
          <w:rPr>
            <w:noProof/>
            <w:webHidden/>
          </w:rPr>
          <w:instrText xml:space="preserve"> PAGEREF _Toc243639771 \h </w:instrText>
        </w:r>
        <w:r>
          <w:rPr>
            <w:noProof/>
            <w:webHidden/>
          </w:rPr>
        </w:r>
        <w:r>
          <w:rPr>
            <w:noProof/>
            <w:webHidden/>
          </w:rPr>
          <w:fldChar w:fldCharType="separate"/>
        </w:r>
        <w:r w:rsidR="00905AF7">
          <w:rPr>
            <w:noProof/>
            <w:webHidden/>
          </w:rPr>
          <w:t>6</w:t>
        </w:r>
        <w:r>
          <w:rPr>
            <w:noProof/>
            <w:webHidden/>
          </w:rPr>
          <w:fldChar w:fldCharType="end"/>
        </w:r>
      </w:hyperlink>
    </w:p>
    <w:p w14:paraId="423DD3BA" w14:textId="74D86E47"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2" w:history="1">
        <w:r w:rsidRPr="005A46D6">
          <w:rPr>
            <w:rStyle w:val="Hyperlink"/>
            <w:noProof/>
          </w:rPr>
          <w:t>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Items</w:t>
        </w:r>
        <w:r>
          <w:rPr>
            <w:noProof/>
            <w:webHidden/>
          </w:rPr>
          <w:tab/>
        </w:r>
        <w:r>
          <w:rPr>
            <w:noProof/>
            <w:webHidden/>
          </w:rPr>
          <w:fldChar w:fldCharType="begin"/>
        </w:r>
        <w:r>
          <w:rPr>
            <w:noProof/>
            <w:webHidden/>
          </w:rPr>
          <w:instrText xml:space="preserve"> PAGEREF _Toc243639772 \h </w:instrText>
        </w:r>
        <w:r>
          <w:rPr>
            <w:noProof/>
            <w:webHidden/>
          </w:rPr>
        </w:r>
        <w:r>
          <w:rPr>
            <w:noProof/>
            <w:webHidden/>
          </w:rPr>
          <w:fldChar w:fldCharType="separate"/>
        </w:r>
        <w:r w:rsidR="00905AF7">
          <w:rPr>
            <w:noProof/>
            <w:webHidden/>
          </w:rPr>
          <w:t>6</w:t>
        </w:r>
        <w:r>
          <w:rPr>
            <w:noProof/>
            <w:webHidden/>
          </w:rPr>
          <w:fldChar w:fldCharType="end"/>
        </w:r>
      </w:hyperlink>
    </w:p>
    <w:p w14:paraId="58F04F2D" w14:textId="609C9870"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3" w:history="1">
        <w:r w:rsidRPr="005A46D6">
          <w:rPr>
            <w:rStyle w:val="Hyperlink"/>
            <w:noProof/>
          </w:rPr>
          <w:t>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Duration of the public contract</w:t>
        </w:r>
        <w:r>
          <w:rPr>
            <w:noProof/>
            <w:webHidden/>
          </w:rPr>
          <w:tab/>
        </w:r>
        <w:r>
          <w:rPr>
            <w:noProof/>
            <w:webHidden/>
          </w:rPr>
          <w:fldChar w:fldCharType="begin"/>
        </w:r>
        <w:r>
          <w:rPr>
            <w:noProof/>
            <w:webHidden/>
          </w:rPr>
          <w:instrText xml:space="preserve"> PAGEREF _Toc243639773 \h </w:instrText>
        </w:r>
        <w:r>
          <w:rPr>
            <w:noProof/>
            <w:webHidden/>
          </w:rPr>
        </w:r>
        <w:r>
          <w:rPr>
            <w:noProof/>
            <w:webHidden/>
          </w:rPr>
          <w:fldChar w:fldCharType="separate"/>
        </w:r>
        <w:r w:rsidR="00905AF7">
          <w:rPr>
            <w:noProof/>
            <w:webHidden/>
          </w:rPr>
          <w:t>6</w:t>
        </w:r>
        <w:r>
          <w:rPr>
            <w:noProof/>
            <w:webHidden/>
          </w:rPr>
          <w:fldChar w:fldCharType="end"/>
        </w:r>
      </w:hyperlink>
    </w:p>
    <w:p w14:paraId="161A4B90" w14:textId="53E7A260"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4" w:history="1">
        <w:r w:rsidRPr="005A46D6">
          <w:rPr>
            <w:rStyle w:val="Hyperlink"/>
            <w:noProof/>
          </w:rPr>
          <w:t>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Variants</w:t>
        </w:r>
        <w:r>
          <w:rPr>
            <w:noProof/>
            <w:webHidden/>
          </w:rPr>
          <w:tab/>
        </w:r>
        <w:r>
          <w:rPr>
            <w:noProof/>
            <w:webHidden/>
          </w:rPr>
          <w:fldChar w:fldCharType="begin"/>
        </w:r>
        <w:r>
          <w:rPr>
            <w:noProof/>
            <w:webHidden/>
          </w:rPr>
          <w:instrText xml:space="preserve"> PAGEREF _Toc243639774 \h </w:instrText>
        </w:r>
        <w:r>
          <w:rPr>
            <w:noProof/>
            <w:webHidden/>
          </w:rPr>
        </w:r>
        <w:r>
          <w:rPr>
            <w:noProof/>
            <w:webHidden/>
          </w:rPr>
          <w:fldChar w:fldCharType="separate"/>
        </w:r>
        <w:r w:rsidR="00905AF7">
          <w:rPr>
            <w:noProof/>
            <w:webHidden/>
          </w:rPr>
          <w:t>6</w:t>
        </w:r>
        <w:r>
          <w:rPr>
            <w:noProof/>
            <w:webHidden/>
          </w:rPr>
          <w:fldChar w:fldCharType="end"/>
        </w:r>
      </w:hyperlink>
    </w:p>
    <w:p w14:paraId="09D1A177" w14:textId="056FE9C9"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5" w:history="1">
        <w:r w:rsidRPr="005A46D6">
          <w:rPr>
            <w:rStyle w:val="Hyperlink"/>
            <w:noProof/>
          </w:rPr>
          <w:t>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Options</w:t>
        </w:r>
        <w:r>
          <w:rPr>
            <w:noProof/>
            <w:webHidden/>
          </w:rPr>
          <w:tab/>
        </w:r>
        <w:r>
          <w:rPr>
            <w:noProof/>
            <w:webHidden/>
          </w:rPr>
          <w:fldChar w:fldCharType="begin"/>
        </w:r>
        <w:r>
          <w:rPr>
            <w:noProof/>
            <w:webHidden/>
          </w:rPr>
          <w:instrText xml:space="preserve"> PAGEREF _Toc243639775 \h </w:instrText>
        </w:r>
        <w:r>
          <w:rPr>
            <w:noProof/>
            <w:webHidden/>
          </w:rPr>
        </w:r>
        <w:r>
          <w:rPr>
            <w:noProof/>
            <w:webHidden/>
          </w:rPr>
          <w:fldChar w:fldCharType="separate"/>
        </w:r>
        <w:r w:rsidR="00905AF7">
          <w:rPr>
            <w:noProof/>
            <w:webHidden/>
          </w:rPr>
          <w:t>6</w:t>
        </w:r>
        <w:r>
          <w:rPr>
            <w:noProof/>
            <w:webHidden/>
          </w:rPr>
          <w:fldChar w:fldCharType="end"/>
        </w:r>
      </w:hyperlink>
    </w:p>
    <w:p w14:paraId="4A2C1704" w14:textId="470A3F63"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6" w:history="1">
        <w:r w:rsidRPr="005A46D6">
          <w:rPr>
            <w:rStyle w:val="Hyperlink"/>
            <w:noProof/>
          </w:rPr>
          <w:t>3 Award Procedure</w:t>
        </w:r>
        <w:r>
          <w:rPr>
            <w:noProof/>
            <w:webHidden/>
          </w:rPr>
          <w:tab/>
        </w:r>
        <w:r>
          <w:rPr>
            <w:noProof/>
            <w:webHidden/>
          </w:rPr>
          <w:fldChar w:fldCharType="begin"/>
        </w:r>
        <w:r>
          <w:rPr>
            <w:noProof/>
            <w:webHidden/>
          </w:rPr>
          <w:instrText xml:space="preserve"> PAGEREF _Toc243639776 \h </w:instrText>
        </w:r>
        <w:r>
          <w:rPr>
            <w:noProof/>
            <w:webHidden/>
          </w:rPr>
        </w:r>
        <w:r>
          <w:rPr>
            <w:noProof/>
            <w:webHidden/>
          </w:rPr>
          <w:fldChar w:fldCharType="separate"/>
        </w:r>
        <w:r w:rsidR="00905AF7">
          <w:rPr>
            <w:noProof/>
            <w:webHidden/>
          </w:rPr>
          <w:t>7</w:t>
        </w:r>
        <w:r>
          <w:rPr>
            <w:noProof/>
            <w:webHidden/>
          </w:rPr>
          <w:fldChar w:fldCharType="end"/>
        </w:r>
      </w:hyperlink>
    </w:p>
    <w:p w14:paraId="187BC48E" w14:textId="7B9E795D"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7" w:history="1">
        <w:r w:rsidRPr="005A46D6">
          <w:rPr>
            <w:rStyle w:val="Hyperlink"/>
            <w:noProof/>
          </w:rPr>
          <w:t>Section (A) - General procedure instructions</w:t>
        </w:r>
        <w:r>
          <w:rPr>
            <w:noProof/>
            <w:webHidden/>
          </w:rPr>
          <w:tab/>
        </w:r>
        <w:r>
          <w:rPr>
            <w:noProof/>
            <w:webHidden/>
          </w:rPr>
          <w:fldChar w:fldCharType="begin"/>
        </w:r>
        <w:r>
          <w:rPr>
            <w:noProof/>
            <w:webHidden/>
          </w:rPr>
          <w:instrText xml:space="preserve"> PAGEREF _Toc243639777 \h </w:instrText>
        </w:r>
        <w:r>
          <w:rPr>
            <w:noProof/>
            <w:webHidden/>
          </w:rPr>
        </w:r>
        <w:r>
          <w:rPr>
            <w:noProof/>
            <w:webHidden/>
          </w:rPr>
          <w:fldChar w:fldCharType="separate"/>
        </w:r>
        <w:r w:rsidR="00905AF7">
          <w:rPr>
            <w:noProof/>
            <w:webHidden/>
          </w:rPr>
          <w:t>7</w:t>
        </w:r>
        <w:r>
          <w:rPr>
            <w:noProof/>
            <w:webHidden/>
          </w:rPr>
          <w:fldChar w:fldCharType="end"/>
        </w:r>
      </w:hyperlink>
    </w:p>
    <w:p w14:paraId="5F3035BB" w14:textId="62C3707F"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8" w:history="1">
        <w:r w:rsidRPr="005A46D6">
          <w:rPr>
            <w:rStyle w:val="Hyperlink"/>
            <w:noProof/>
          </w:rPr>
          <w:t>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Award procedure</w:t>
        </w:r>
        <w:r>
          <w:rPr>
            <w:noProof/>
            <w:webHidden/>
          </w:rPr>
          <w:tab/>
        </w:r>
        <w:r>
          <w:rPr>
            <w:noProof/>
            <w:webHidden/>
          </w:rPr>
          <w:fldChar w:fldCharType="begin"/>
        </w:r>
        <w:r>
          <w:rPr>
            <w:noProof/>
            <w:webHidden/>
          </w:rPr>
          <w:instrText xml:space="preserve"> PAGEREF _Toc243639778 \h </w:instrText>
        </w:r>
        <w:r>
          <w:rPr>
            <w:noProof/>
            <w:webHidden/>
          </w:rPr>
        </w:r>
        <w:r>
          <w:rPr>
            <w:noProof/>
            <w:webHidden/>
          </w:rPr>
          <w:fldChar w:fldCharType="separate"/>
        </w:r>
        <w:r w:rsidR="00905AF7">
          <w:rPr>
            <w:noProof/>
            <w:webHidden/>
          </w:rPr>
          <w:t>7</w:t>
        </w:r>
        <w:r>
          <w:rPr>
            <w:noProof/>
            <w:webHidden/>
          </w:rPr>
          <w:fldChar w:fldCharType="end"/>
        </w:r>
      </w:hyperlink>
    </w:p>
    <w:p w14:paraId="578A1EF9" w14:textId="6944FBA3"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79" w:history="1">
        <w:r w:rsidRPr="005A46D6">
          <w:rPr>
            <w:rStyle w:val="Hyperlink"/>
            <w:noProof/>
          </w:rPr>
          <w:t>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Publication</w:t>
        </w:r>
        <w:r>
          <w:rPr>
            <w:noProof/>
            <w:webHidden/>
          </w:rPr>
          <w:tab/>
        </w:r>
        <w:r>
          <w:rPr>
            <w:noProof/>
            <w:webHidden/>
          </w:rPr>
          <w:fldChar w:fldCharType="begin"/>
        </w:r>
        <w:r>
          <w:rPr>
            <w:noProof/>
            <w:webHidden/>
          </w:rPr>
          <w:instrText xml:space="preserve"> PAGEREF _Toc243639779 \h </w:instrText>
        </w:r>
        <w:r>
          <w:rPr>
            <w:noProof/>
            <w:webHidden/>
          </w:rPr>
        </w:r>
        <w:r>
          <w:rPr>
            <w:noProof/>
            <w:webHidden/>
          </w:rPr>
          <w:fldChar w:fldCharType="separate"/>
        </w:r>
        <w:r w:rsidR="00905AF7">
          <w:rPr>
            <w:noProof/>
            <w:webHidden/>
          </w:rPr>
          <w:t>7</w:t>
        </w:r>
        <w:r>
          <w:rPr>
            <w:noProof/>
            <w:webHidden/>
          </w:rPr>
          <w:fldChar w:fldCharType="end"/>
        </w:r>
      </w:hyperlink>
    </w:p>
    <w:p w14:paraId="68D320B4" w14:textId="43FF8070"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0" w:history="1">
        <w:r w:rsidRPr="005A46D6">
          <w:rPr>
            <w:rStyle w:val="Hyperlink"/>
            <w:noProof/>
          </w:rPr>
          <w:t>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Further information</w:t>
        </w:r>
        <w:r>
          <w:rPr>
            <w:noProof/>
            <w:webHidden/>
          </w:rPr>
          <w:tab/>
        </w:r>
        <w:r>
          <w:rPr>
            <w:noProof/>
            <w:webHidden/>
          </w:rPr>
          <w:fldChar w:fldCharType="begin"/>
        </w:r>
        <w:r>
          <w:rPr>
            <w:noProof/>
            <w:webHidden/>
          </w:rPr>
          <w:instrText xml:space="preserve"> PAGEREF _Toc243639780 \h </w:instrText>
        </w:r>
        <w:r>
          <w:rPr>
            <w:noProof/>
            <w:webHidden/>
          </w:rPr>
        </w:r>
        <w:r>
          <w:rPr>
            <w:noProof/>
            <w:webHidden/>
          </w:rPr>
          <w:fldChar w:fldCharType="separate"/>
        </w:r>
        <w:r w:rsidR="00905AF7">
          <w:rPr>
            <w:noProof/>
            <w:webHidden/>
          </w:rPr>
          <w:t>7</w:t>
        </w:r>
        <w:r>
          <w:rPr>
            <w:noProof/>
            <w:webHidden/>
          </w:rPr>
          <w:fldChar w:fldCharType="end"/>
        </w:r>
      </w:hyperlink>
    </w:p>
    <w:p w14:paraId="069A88F6" w14:textId="0E653FCC"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1" w:history="1">
        <w:r w:rsidRPr="005A46D6">
          <w:rPr>
            <w:rStyle w:val="Hyperlink"/>
            <w:noProof/>
          </w:rPr>
          <w:t>Section (B) - Instructions for preparation of tenders</w:t>
        </w:r>
        <w:r>
          <w:rPr>
            <w:noProof/>
            <w:webHidden/>
          </w:rPr>
          <w:tab/>
        </w:r>
        <w:r>
          <w:rPr>
            <w:noProof/>
            <w:webHidden/>
          </w:rPr>
          <w:fldChar w:fldCharType="begin"/>
        </w:r>
        <w:r>
          <w:rPr>
            <w:noProof/>
            <w:webHidden/>
          </w:rPr>
          <w:instrText xml:space="preserve"> PAGEREF _Toc243639781 \h </w:instrText>
        </w:r>
        <w:r>
          <w:rPr>
            <w:noProof/>
            <w:webHidden/>
          </w:rPr>
        </w:r>
        <w:r>
          <w:rPr>
            <w:noProof/>
            <w:webHidden/>
          </w:rPr>
          <w:fldChar w:fldCharType="separate"/>
        </w:r>
        <w:r w:rsidR="00905AF7">
          <w:rPr>
            <w:noProof/>
            <w:webHidden/>
          </w:rPr>
          <w:t>8</w:t>
        </w:r>
        <w:r>
          <w:rPr>
            <w:noProof/>
            <w:webHidden/>
          </w:rPr>
          <w:fldChar w:fldCharType="end"/>
        </w:r>
      </w:hyperlink>
    </w:p>
    <w:p w14:paraId="71850A99" w14:textId="08E997DD"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2" w:history="1">
        <w:r w:rsidRPr="005A46D6">
          <w:rPr>
            <w:rStyle w:val="Hyperlink"/>
            <w:noProof/>
          </w:rPr>
          <w:t>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Validity period of tenders</w:t>
        </w:r>
        <w:r>
          <w:rPr>
            <w:noProof/>
            <w:webHidden/>
          </w:rPr>
          <w:tab/>
        </w:r>
        <w:r>
          <w:rPr>
            <w:noProof/>
            <w:webHidden/>
          </w:rPr>
          <w:fldChar w:fldCharType="begin"/>
        </w:r>
        <w:r>
          <w:rPr>
            <w:noProof/>
            <w:webHidden/>
          </w:rPr>
          <w:instrText xml:space="preserve"> PAGEREF _Toc243639782 \h </w:instrText>
        </w:r>
        <w:r>
          <w:rPr>
            <w:noProof/>
            <w:webHidden/>
          </w:rPr>
        </w:r>
        <w:r>
          <w:rPr>
            <w:noProof/>
            <w:webHidden/>
          </w:rPr>
          <w:fldChar w:fldCharType="separate"/>
        </w:r>
        <w:r w:rsidR="00905AF7">
          <w:rPr>
            <w:noProof/>
            <w:webHidden/>
          </w:rPr>
          <w:t>8</w:t>
        </w:r>
        <w:r>
          <w:rPr>
            <w:noProof/>
            <w:webHidden/>
          </w:rPr>
          <w:fldChar w:fldCharType="end"/>
        </w:r>
      </w:hyperlink>
    </w:p>
    <w:p w14:paraId="17F4897E" w14:textId="3E766A78"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3" w:history="1">
        <w:r w:rsidRPr="005A46D6">
          <w:rPr>
            <w:rStyle w:val="Hyperlink"/>
            <w:noProof/>
          </w:rPr>
          <w:t>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Data to be included in the tender</w:t>
        </w:r>
        <w:r>
          <w:rPr>
            <w:noProof/>
            <w:webHidden/>
          </w:rPr>
          <w:tab/>
        </w:r>
        <w:r>
          <w:rPr>
            <w:noProof/>
            <w:webHidden/>
          </w:rPr>
          <w:fldChar w:fldCharType="begin"/>
        </w:r>
        <w:r>
          <w:rPr>
            <w:noProof/>
            <w:webHidden/>
          </w:rPr>
          <w:instrText xml:space="preserve"> PAGEREF _Toc243639783 \h </w:instrText>
        </w:r>
        <w:r>
          <w:rPr>
            <w:noProof/>
            <w:webHidden/>
          </w:rPr>
        </w:r>
        <w:r>
          <w:rPr>
            <w:noProof/>
            <w:webHidden/>
          </w:rPr>
          <w:fldChar w:fldCharType="separate"/>
        </w:r>
        <w:r w:rsidR="00905AF7">
          <w:rPr>
            <w:noProof/>
            <w:webHidden/>
          </w:rPr>
          <w:t>8</w:t>
        </w:r>
        <w:r>
          <w:rPr>
            <w:noProof/>
            <w:webHidden/>
          </w:rPr>
          <w:fldChar w:fldCharType="end"/>
        </w:r>
      </w:hyperlink>
    </w:p>
    <w:p w14:paraId="1B4B6EA2" w14:textId="7901C10F"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4" w:history="1">
        <w:r w:rsidRPr="005A46D6">
          <w:rPr>
            <w:rStyle w:val="Hyperlink"/>
            <w:noProof/>
          </w:rPr>
          <w:t>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Tender currency</w:t>
        </w:r>
        <w:r>
          <w:rPr>
            <w:noProof/>
            <w:webHidden/>
          </w:rPr>
          <w:tab/>
        </w:r>
        <w:r>
          <w:rPr>
            <w:noProof/>
            <w:webHidden/>
          </w:rPr>
          <w:fldChar w:fldCharType="begin"/>
        </w:r>
        <w:r>
          <w:rPr>
            <w:noProof/>
            <w:webHidden/>
          </w:rPr>
          <w:instrText xml:space="preserve"> PAGEREF _Toc243639784 \h </w:instrText>
        </w:r>
        <w:r>
          <w:rPr>
            <w:noProof/>
            <w:webHidden/>
          </w:rPr>
        </w:r>
        <w:r>
          <w:rPr>
            <w:noProof/>
            <w:webHidden/>
          </w:rPr>
          <w:fldChar w:fldCharType="separate"/>
        </w:r>
        <w:r w:rsidR="00905AF7">
          <w:rPr>
            <w:noProof/>
            <w:webHidden/>
          </w:rPr>
          <w:t>9</w:t>
        </w:r>
        <w:r>
          <w:rPr>
            <w:noProof/>
            <w:webHidden/>
          </w:rPr>
          <w:fldChar w:fldCharType="end"/>
        </w:r>
      </w:hyperlink>
    </w:p>
    <w:p w14:paraId="37DFF7BF" w14:textId="6BB05953"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5" w:history="1">
        <w:r w:rsidRPr="005A46D6">
          <w:rPr>
            <w:rStyle w:val="Hyperlink"/>
            <w:noProof/>
          </w:rPr>
          <w:t>7.</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Determination of prices</w:t>
        </w:r>
        <w:r>
          <w:rPr>
            <w:noProof/>
            <w:webHidden/>
          </w:rPr>
          <w:tab/>
        </w:r>
        <w:r>
          <w:rPr>
            <w:noProof/>
            <w:webHidden/>
          </w:rPr>
          <w:fldChar w:fldCharType="begin"/>
        </w:r>
        <w:r>
          <w:rPr>
            <w:noProof/>
            <w:webHidden/>
          </w:rPr>
          <w:instrText xml:space="preserve"> PAGEREF _Toc243639785 \h </w:instrText>
        </w:r>
        <w:r>
          <w:rPr>
            <w:noProof/>
            <w:webHidden/>
          </w:rPr>
        </w:r>
        <w:r>
          <w:rPr>
            <w:noProof/>
            <w:webHidden/>
          </w:rPr>
          <w:fldChar w:fldCharType="separate"/>
        </w:r>
        <w:r w:rsidR="00905AF7">
          <w:rPr>
            <w:noProof/>
            <w:webHidden/>
          </w:rPr>
          <w:t>9</w:t>
        </w:r>
        <w:r>
          <w:rPr>
            <w:noProof/>
            <w:webHidden/>
          </w:rPr>
          <w:fldChar w:fldCharType="end"/>
        </w:r>
      </w:hyperlink>
    </w:p>
    <w:p w14:paraId="26302B63" w14:textId="218D3D90"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6" w:history="1">
        <w:r w:rsidRPr="005A46D6">
          <w:rPr>
            <w:rStyle w:val="Hyperlink"/>
            <w:noProof/>
          </w:rPr>
          <w:t>8.</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Elements included in the price</w:t>
        </w:r>
        <w:r>
          <w:rPr>
            <w:noProof/>
            <w:webHidden/>
          </w:rPr>
          <w:tab/>
        </w:r>
        <w:r>
          <w:rPr>
            <w:noProof/>
            <w:webHidden/>
          </w:rPr>
          <w:fldChar w:fldCharType="begin"/>
        </w:r>
        <w:r>
          <w:rPr>
            <w:noProof/>
            <w:webHidden/>
          </w:rPr>
          <w:instrText xml:space="preserve"> PAGEREF _Toc243639786 \h </w:instrText>
        </w:r>
        <w:r>
          <w:rPr>
            <w:noProof/>
            <w:webHidden/>
          </w:rPr>
        </w:r>
        <w:r>
          <w:rPr>
            <w:noProof/>
            <w:webHidden/>
          </w:rPr>
          <w:fldChar w:fldCharType="separate"/>
        </w:r>
        <w:r w:rsidR="00905AF7">
          <w:rPr>
            <w:noProof/>
            <w:webHidden/>
          </w:rPr>
          <w:t>9</w:t>
        </w:r>
        <w:r>
          <w:rPr>
            <w:noProof/>
            <w:webHidden/>
          </w:rPr>
          <w:fldChar w:fldCharType="end"/>
        </w:r>
      </w:hyperlink>
    </w:p>
    <w:p w14:paraId="20FD3601" w14:textId="2EC146F0"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7" w:history="1">
        <w:r w:rsidRPr="005A46D6">
          <w:rPr>
            <w:rStyle w:val="Hyperlink"/>
            <w:noProof/>
          </w:rPr>
          <w:t>Section (C) - Submission of tenders</w:t>
        </w:r>
        <w:r>
          <w:rPr>
            <w:noProof/>
            <w:webHidden/>
          </w:rPr>
          <w:tab/>
        </w:r>
        <w:r>
          <w:rPr>
            <w:noProof/>
            <w:webHidden/>
          </w:rPr>
          <w:fldChar w:fldCharType="begin"/>
        </w:r>
        <w:r>
          <w:rPr>
            <w:noProof/>
            <w:webHidden/>
          </w:rPr>
          <w:instrText xml:space="preserve"> PAGEREF _Toc243639787 \h </w:instrText>
        </w:r>
        <w:r>
          <w:rPr>
            <w:noProof/>
            <w:webHidden/>
          </w:rPr>
        </w:r>
        <w:r>
          <w:rPr>
            <w:noProof/>
            <w:webHidden/>
          </w:rPr>
          <w:fldChar w:fldCharType="separate"/>
        </w:r>
        <w:r w:rsidR="00905AF7">
          <w:rPr>
            <w:noProof/>
            <w:webHidden/>
          </w:rPr>
          <w:t>10</w:t>
        </w:r>
        <w:r>
          <w:rPr>
            <w:noProof/>
            <w:webHidden/>
          </w:rPr>
          <w:fldChar w:fldCharType="end"/>
        </w:r>
      </w:hyperlink>
    </w:p>
    <w:p w14:paraId="2D0D9151" w14:textId="4096E5D5"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8" w:history="1">
        <w:r w:rsidRPr="005A46D6">
          <w:rPr>
            <w:rStyle w:val="Hyperlink"/>
            <w:noProof/>
          </w:rPr>
          <w:t>9.</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Submission of tenders</w:t>
        </w:r>
        <w:r>
          <w:rPr>
            <w:noProof/>
            <w:webHidden/>
          </w:rPr>
          <w:tab/>
        </w:r>
        <w:r>
          <w:rPr>
            <w:noProof/>
            <w:webHidden/>
          </w:rPr>
          <w:fldChar w:fldCharType="begin"/>
        </w:r>
        <w:r>
          <w:rPr>
            <w:noProof/>
            <w:webHidden/>
          </w:rPr>
          <w:instrText xml:space="preserve"> PAGEREF _Toc243639788 \h </w:instrText>
        </w:r>
        <w:r>
          <w:rPr>
            <w:noProof/>
            <w:webHidden/>
          </w:rPr>
        </w:r>
        <w:r>
          <w:rPr>
            <w:noProof/>
            <w:webHidden/>
          </w:rPr>
          <w:fldChar w:fldCharType="separate"/>
        </w:r>
        <w:r w:rsidR="00905AF7">
          <w:rPr>
            <w:noProof/>
            <w:webHidden/>
          </w:rPr>
          <w:t>10</w:t>
        </w:r>
        <w:r>
          <w:rPr>
            <w:noProof/>
            <w:webHidden/>
          </w:rPr>
          <w:fldChar w:fldCharType="end"/>
        </w:r>
      </w:hyperlink>
    </w:p>
    <w:p w14:paraId="7C8C98CE" w14:textId="5F06363B"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89" w:history="1">
        <w:r w:rsidRPr="005A46D6">
          <w:rPr>
            <w:rStyle w:val="Hyperlink"/>
            <w:noProof/>
          </w:rPr>
          <w:t>10.</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Tender signature</w:t>
        </w:r>
        <w:r>
          <w:rPr>
            <w:noProof/>
            <w:webHidden/>
          </w:rPr>
          <w:tab/>
        </w:r>
        <w:r>
          <w:rPr>
            <w:noProof/>
            <w:webHidden/>
          </w:rPr>
          <w:fldChar w:fldCharType="begin"/>
        </w:r>
        <w:r>
          <w:rPr>
            <w:noProof/>
            <w:webHidden/>
          </w:rPr>
          <w:instrText xml:space="preserve"> PAGEREF _Toc243639789 \h </w:instrText>
        </w:r>
        <w:r>
          <w:rPr>
            <w:noProof/>
            <w:webHidden/>
          </w:rPr>
        </w:r>
        <w:r>
          <w:rPr>
            <w:noProof/>
            <w:webHidden/>
          </w:rPr>
          <w:fldChar w:fldCharType="separate"/>
        </w:r>
        <w:r w:rsidR="00905AF7">
          <w:rPr>
            <w:noProof/>
            <w:webHidden/>
          </w:rPr>
          <w:t>10</w:t>
        </w:r>
        <w:r>
          <w:rPr>
            <w:noProof/>
            <w:webHidden/>
          </w:rPr>
          <w:fldChar w:fldCharType="end"/>
        </w:r>
      </w:hyperlink>
    </w:p>
    <w:p w14:paraId="38CF0282" w14:textId="6C9D1533"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0" w:history="1">
        <w:r w:rsidRPr="005A46D6">
          <w:rPr>
            <w:rStyle w:val="Hyperlink"/>
            <w:noProof/>
          </w:rPr>
          <w:t>11.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Deadline for submission and opening of tenders</w:t>
        </w:r>
        <w:r>
          <w:rPr>
            <w:noProof/>
            <w:webHidden/>
          </w:rPr>
          <w:tab/>
        </w:r>
        <w:r>
          <w:rPr>
            <w:noProof/>
            <w:webHidden/>
          </w:rPr>
          <w:fldChar w:fldCharType="begin"/>
        </w:r>
        <w:r>
          <w:rPr>
            <w:noProof/>
            <w:webHidden/>
          </w:rPr>
          <w:instrText xml:space="preserve"> PAGEREF _Toc243639790 \h </w:instrText>
        </w:r>
        <w:r>
          <w:rPr>
            <w:noProof/>
            <w:webHidden/>
          </w:rPr>
        </w:r>
        <w:r>
          <w:rPr>
            <w:noProof/>
            <w:webHidden/>
          </w:rPr>
          <w:fldChar w:fldCharType="separate"/>
        </w:r>
        <w:r w:rsidR="00905AF7">
          <w:rPr>
            <w:noProof/>
            <w:webHidden/>
          </w:rPr>
          <w:t>11</w:t>
        </w:r>
        <w:r>
          <w:rPr>
            <w:noProof/>
            <w:webHidden/>
          </w:rPr>
          <w:fldChar w:fldCharType="end"/>
        </w:r>
      </w:hyperlink>
    </w:p>
    <w:p w14:paraId="78A00FD0" w14:textId="5EA8B0D0"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1" w:history="1">
        <w:r w:rsidRPr="005A46D6">
          <w:rPr>
            <w:rStyle w:val="Hyperlink"/>
            <w:noProof/>
          </w:rPr>
          <w:t>Section (D) - Selection, Awarding &amp; Conclusion</w:t>
        </w:r>
        <w:r>
          <w:rPr>
            <w:noProof/>
            <w:webHidden/>
          </w:rPr>
          <w:tab/>
        </w:r>
        <w:r>
          <w:rPr>
            <w:noProof/>
            <w:webHidden/>
          </w:rPr>
          <w:fldChar w:fldCharType="begin"/>
        </w:r>
        <w:r>
          <w:rPr>
            <w:noProof/>
            <w:webHidden/>
          </w:rPr>
          <w:instrText xml:space="preserve"> PAGEREF _Toc243639791 \h </w:instrText>
        </w:r>
        <w:r>
          <w:rPr>
            <w:noProof/>
            <w:webHidden/>
          </w:rPr>
        </w:r>
        <w:r>
          <w:rPr>
            <w:noProof/>
            <w:webHidden/>
          </w:rPr>
          <w:fldChar w:fldCharType="separate"/>
        </w:r>
        <w:r w:rsidR="00905AF7">
          <w:rPr>
            <w:noProof/>
            <w:webHidden/>
          </w:rPr>
          <w:t>11</w:t>
        </w:r>
        <w:r>
          <w:rPr>
            <w:noProof/>
            <w:webHidden/>
          </w:rPr>
          <w:fldChar w:fldCharType="end"/>
        </w:r>
      </w:hyperlink>
    </w:p>
    <w:p w14:paraId="2F8B8F8E" w14:textId="65BD486F"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2" w:history="1">
        <w:r w:rsidRPr="005A46D6">
          <w:rPr>
            <w:rStyle w:val="Hyperlink"/>
            <w:noProof/>
          </w:rPr>
          <w:t>12.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Exclusion grounds</w:t>
        </w:r>
        <w:r>
          <w:rPr>
            <w:noProof/>
            <w:webHidden/>
          </w:rPr>
          <w:tab/>
        </w:r>
        <w:r>
          <w:rPr>
            <w:noProof/>
            <w:webHidden/>
          </w:rPr>
          <w:fldChar w:fldCharType="begin"/>
        </w:r>
        <w:r>
          <w:rPr>
            <w:noProof/>
            <w:webHidden/>
          </w:rPr>
          <w:instrText xml:space="preserve"> PAGEREF _Toc243639792 \h </w:instrText>
        </w:r>
        <w:r>
          <w:rPr>
            <w:noProof/>
            <w:webHidden/>
          </w:rPr>
        </w:r>
        <w:r>
          <w:rPr>
            <w:noProof/>
            <w:webHidden/>
          </w:rPr>
          <w:fldChar w:fldCharType="separate"/>
        </w:r>
        <w:r w:rsidR="00905AF7">
          <w:rPr>
            <w:noProof/>
            <w:webHidden/>
          </w:rPr>
          <w:t>11</w:t>
        </w:r>
        <w:r>
          <w:rPr>
            <w:noProof/>
            <w:webHidden/>
          </w:rPr>
          <w:fldChar w:fldCharType="end"/>
        </w:r>
      </w:hyperlink>
    </w:p>
    <w:p w14:paraId="180F1122" w14:textId="4D6E54CA"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3" w:history="1">
        <w:r w:rsidRPr="005A46D6">
          <w:rPr>
            <w:rStyle w:val="Hyperlink"/>
            <w:noProof/>
          </w:rPr>
          <w:t>13.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Qualitative selection</w:t>
        </w:r>
        <w:r>
          <w:rPr>
            <w:noProof/>
            <w:webHidden/>
          </w:rPr>
          <w:tab/>
        </w:r>
        <w:r>
          <w:rPr>
            <w:noProof/>
            <w:webHidden/>
          </w:rPr>
          <w:fldChar w:fldCharType="begin"/>
        </w:r>
        <w:r>
          <w:rPr>
            <w:noProof/>
            <w:webHidden/>
          </w:rPr>
          <w:instrText xml:space="preserve"> PAGEREF _Toc243639793 \h </w:instrText>
        </w:r>
        <w:r>
          <w:rPr>
            <w:noProof/>
            <w:webHidden/>
          </w:rPr>
        </w:r>
        <w:r>
          <w:rPr>
            <w:noProof/>
            <w:webHidden/>
          </w:rPr>
          <w:fldChar w:fldCharType="separate"/>
        </w:r>
        <w:r w:rsidR="00905AF7">
          <w:rPr>
            <w:noProof/>
            <w:webHidden/>
          </w:rPr>
          <w:t>12</w:t>
        </w:r>
        <w:r>
          <w:rPr>
            <w:noProof/>
            <w:webHidden/>
          </w:rPr>
          <w:fldChar w:fldCharType="end"/>
        </w:r>
      </w:hyperlink>
    </w:p>
    <w:p w14:paraId="1510F0F6" w14:textId="57C5F7C9"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4" w:history="1">
        <w:r w:rsidRPr="005A46D6">
          <w:rPr>
            <w:rStyle w:val="Hyperlink"/>
            <w:noProof/>
          </w:rPr>
          <w:t>14.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Overview of the procedure</w:t>
        </w:r>
        <w:r>
          <w:rPr>
            <w:noProof/>
            <w:webHidden/>
          </w:rPr>
          <w:tab/>
        </w:r>
        <w:r>
          <w:rPr>
            <w:noProof/>
            <w:webHidden/>
          </w:rPr>
          <w:fldChar w:fldCharType="begin"/>
        </w:r>
        <w:r>
          <w:rPr>
            <w:noProof/>
            <w:webHidden/>
          </w:rPr>
          <w:instrText xml:space="preserve"> PAGEREF _Toc243639794 \h </w:instrText>
        </w:r>
        <w:r>
          <w:rPr>
            <w:noProof/>
            <w:webHidden/>
          </w:rPr>
        </w:r>
        <w:r>
          <w:rPr>
            <w:noProof/>
            <w:webHidden/>
          </w:rPr>
          <w:fldChar w:fldCharType="separate"/>
        </w:r>
        <w:r w:rsidR="00905AF7">
          <w:rPr>
            <w:noProof/>
            <w:webHidden/>
          </w:rPr>
          <w:t>12</w:t>
        </w:r>
        <w:r>
          <w:rPr>
            <w:noProof/>
            <w:webHidden/>
          </w:rPr>
          <w:fldChar w:fldCharType="end"/>
        </w:r>
      </w:hyperlink>
    </w:p>
    <w:p w14:paraId="45F8DC44" w14:textId="283B57AC"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5" w:history="1">
        <w:r w:rsidRPr="005A46D6">
          <w:rPr>
            <w:rStyle w:val="Hyperlink"/>
            <w:noProof/>
          </w:rPr>
          <w:t>15.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Selection criteria</w:t>
        </w:r>
        <w:r>
          <w:rPr>
            <w:noProof/>
            <w:webHidden/>
          </w:rPr>
          <w:tab/>
        </w:r>
        <w:r>
          <w:rPr>
            <w:noProof/>
            <w:webHidden/>
          </w:rPr>
          <w:fldChar w:fldCharType="begin"/>
        </w:r>
        <w:r>
          <w:rPr>
            <w:noProof/>
            <w:webHidden/>
          </w:rPr>
          <w:instrText xml:space="preserve"> PAGEREF _Toc243639795 \h </w:instrText>
        </w:r>
        <w:r>
          <w:rPr>
            <w:noProof/>
            <w:webHidden/>
          </w:rPr>
        </w:r>
        <w:r>
          <w:rPr>
            <w:noProof/>
            <w:webHidden/>
          </w:rPr>
          <w:fldChar w:fldCharType="separate"/>
        </w:r>
        <w:r w:rsidR="00905AF7">
          <w:rPr>
            <w:noProof/>
            <w:webHidden/>
          </w:rPr>
          <w:t>13</w:t>
        </w:r>
        <w:r>
          <w:rPr>
            <w:noProof/>
            <w:webHidden/>
          </w:rPr>
          <w:fldChar w:fldCharType="end"/>
        </w:r>
      </w:hyperlink>
    </w:p>
    <w:p w14:paraId="772700CE" w14:textId="354FF4ED"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6" w:history="1">
        <w:r w:rsidRPr="005A46D6">
          <w:rPr>
            <w:rStyle w:val="Hyperlink"/>
            <w:noProof/>
          </w:rPr>
          <w:t>16.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Award criteria</w:t>
        </w:r>
        <w:r>
          <w:rPr>
            <w:noProof/>
            <w:webHidden/>
          </w:rPr>
          <w:tab/>
        </w:r>
        <w:r>
          <w:rPr>
            <w:noProof/>
            <w:webHidden/>
          </w:rPr>
          <w:fldChar w:fldCharType="begin"/>
        </w:r>
        <w:r>
          <w:rPr>
            <w:noProof/>
            <w:webHidden/>
          </w:rPr>
          <w:instrText xml:space="preserve"> PAGEREF _Toc243639796 \h </w:instrText>
        </w:r>
        <w:r>
          <w:rPr>
            <w:noProof/>
            <w:webHidden/>
          </w:rPr>
        </w:r>
        <w:r>
          <w:rPr>
            <w:noProof/>
            <w:webHidden/>
          </w:rPr>
          <w:fldChar w:fldCharType="separate"/>
        </w:r>
        <w:r w:rsidR="00905AF7">
          <w:rPr>
            <w:noProof/>
            <w:webHidden/>
          </w:rPr>
          <w:t>13</w:t>
        </w:r>
        <w:r>
          <w:rPr>
            <w:noProof/>
            <w:webHidden/>
          </w:rPr>
          <w:fldChar w:fldCharType="end"/>
        </w:r>
      </w:hyperlink>
    </w:p>
    <w:p w14:paraId="2E56D274" w14:textId="781E853B"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7" w:history="1">
        <w:r w:rsidRPr="005A46D6">
          <w:rPr>
            <w:rStyle w:val="Hyperlink"/>
            <w:noProof/>
          </w:rPr>
          <w:t>17.</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Awarding the public contract</w:t>
        </w:r>
        <w:r>
          <w:rPr>
            <w:noProof/>
            <w:webHidden/>
          </w:rPr>
          <w:tab/>
        </w:r>
        <w:r>
          <w:rPr>
            <w:noProof/>
            <w:webHidden/>
          </w:rPr>
          <w:fldChar w:fldCharType="begin"/>
        </w:r>
        <w:r>
          <w:rPr>
            <w:noProof/>
            <w:webHidden/>
          </w:rPr>
          <w:instrText xml:space="preserve"> PAGEREF _Toc243639797 \h </w:instrText>
        </w:r>
        <w:r>
          <w:rPr>
            <w:noProof/>
            <w:webHidden/>
          </w:rPr>
        </w:r>
        <w:r>
          <w:rPr>
            <w:noProof/>
            <w:webHidden/>
          </w:rPr>
          <w:fldChar w:fldCharType="separate"/>
        </w:r>
        <w:r w:rsidR="00905AF7">
          <w:rPr>
            <w:noProof/>
            <w:webHidden/>
          </w:rPr>
          <w:t>13</w:t>
        </w:r>
        <w:r>
          <w:rPr>
            <w:noProof/>
            <w:webHidden/>
          </w:rPr>
          <w:fldChar w:fldCharType="end"/>
        </w:r>
      </w:hyperlink>
    </w:p>
    <w:p w14:paraId="53D46A1B" w14:textId="1A17231A"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8" w:history="1">
        <w:r w:rsidRPr="005A46D6">
          <w:rPr>
            <w:rStyle w:val="Hyperlink"/>
            <w:noProof/>
          </w:rPr>
          <w:t>18.</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Concluding the contract</w:t>
        </w:r>
        <w:r>
          <w:rPr>
            <w:noProof/>
            <w:webHidden/>
          </w:rPr>
          <w:tab/>
        </w:r>
        <w:r>
          <w:rPr>
            <w:noProof/>
            <w:webHidden/>
          </w:rPr>
          <w:fldChar w:fldCharType="begin"/>
        </w:r>
        <w:r>
          <w:rPr>
            <w:noProof/>
            <w:webHidden/>
          </w:rPr>
          <w:instrText xml:space="preserve"> PAGEREF _Toc243639798 \h </w:instrText>
        </w:r>
        <w:r>
          <w:rPr>
            <w:noProof/>
            <w:webHidden/>
          </w:rPr>
        </w:r>
        <w:r>
          <w:rPr>
            <w:noProof/>
            <w:webHidden/>
          </w:rPr>
          <w:fldChar w:fldCharType="separate"/>
        </w:r>
        <w:r w:rsidR="00905AF7">
          <w:rPr>
            <w:noProof/>
            <w:webHidden/>
          </w:rPr>
          <w:t>13</w:t>
        </w:r>
        <w:r>
          <w:rPr>
            <w:noProof/>
            <w:webHidden/>
          </w:rPr>
          <w:fldChar w:fldCharType="end"/>
        </w:r>
      </w:hyperlink>
    </w:p>
    <w:p w14:paraId="16F76FF8" w14:textId="752EE327"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799" w:history="1">
        <w:r w:rsidRPr="005A46D6">
          <w:rPr>
            <w:rStyle w:val="Hyperlink"/>
            <w:noProof/>
          </w:rPr>
          <w:t>4 Special Contractual Provisions</w:t>
        </w:r>
        <w:r>
          <w:rPr>
            <w:noProof/>
            <w:webHidden/>
          </w:rPr>
          <w:tab/>
        </w:r>
        <w:r>
          <w:rPr>
            <w:noProof/>
            <w:webHidden/>
          </w:rPr>
          <w:fldChar w:fldCharType="begin"/>
        </w:r>
        <w:r>
          <w:rPr>
            <w:noProof/>
            <w:webHidden/>
          </w:rPr>
          <w:instrText xml:space="preserve"> PAGEREF _Toc243639799 \h </w:instrText>
        </w:r>
        <w:r>
          <w:rPr>
            <w:noProof/>
            <w:webHidden/>
          </w:rPr>
        </w:r>
        <w:r>
          <w:rPr>
            <w:noProof/>
            <w:webHidden/>
          </w:rPr>
          <w:fldChar w:fldCharType="separate"/>
        </w:r>
        <w:r w:rsidR="00905AF7">
          <w:rPr>
            <w:noProof/>
            <w:webHidden/>
          </w:rPr>
          <w:t>15</w:t>
        </w:r>
        <w:r>
          <w:rPr>
            <w:noProof/>
            <w:webHidden/>
          </w:rPr>
          <w:fldChar w:fldCharType="end"/>
        </w:r>
      </w:hyperlink>
    </w:p>
    <w:p w14:paraId="2D8F2E9F" w14:textId="4FA2A19E"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0" w:history="1">
        <w:r w:rsidRPr="005A46D6">
          <w:rPr>
            <w:rStyle w:val="Hyperlink"/>
            <w:noProof/>
          </w:rPr>
          <w:t>Section (A) - General</w:t>
        </w:r>
        <w:r>
          <w:rPr>
            <w:noProof/>
            <w:webHidden/>
          </w:rPr>
          <w:tab/>
        </w:r>
        <w:r>
          <w:rPr>
            <w:noProof/>
            <w:webHidden/>
          </w:rPr>
          <w:fldChar w:fldCharType="begin"/>
        </w:r>
        <w:r>
          <w:rPr>
            <w:noProof/>
            <w:webHidden/>
          </w:rPr>
          <w:instrText xml:space="preserve"> PAGEREF _Toc243639800 \h </w:instrText>
        </w:r>
        <w:r>
          <w:rPr>
            <w:noProof/>
            <w:webHidden/>
          </w:rPr>
        </w:r>
        <w:r>
          <w:rPr>
            <w:noProof/>
            <w:webHidden/>
          </w:rPr>
          <w:fldChar w:fldCharType="separate"/>
        </w:r>
        <w:r w:rsidR="00905AF7">
          <w:rPr>
            <w:noProof/>
            <w:webHidden/>
          </w:rPr>
          <w:t>15</w:t>
        </w:r>
        <w:r>
          <w:rPr>
            <w:noProof/>
            <w:webHidden/>
          </w:rPr>
          <w:fldChar w:fldCharType="end"/>
        </w:r>
      </w:hyperlink>
    </w:p>
    <w:p w14:paraId="68FC6612" w14:textId="3BA0F7F6"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1" w:history="1">
        <w:r w:rsidRPr="005A46D6">
          <w:rPr>
            <w:rStyle w:val="Hyperlink"/>
            <w:noProof/>
          </w:rPr>
          <w:t>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Use of electronic means (art. 10)</w:t>
        </w:r>
        <w:r>
          <w:rPr>
            <w:noProof/>
            <w:webHidden/>
          </w:rPr>
          <w:tab/>
        </w:r>
        <w:r>
          <w:rPr>
            <w:noProof/>
            <w:webHidden/>
          </w:rPr>
          <w:fldChar w:fldCharType="begin"/>
        </w:r>
        <w:r>
          <w:rPr>
            <w:noProof/>
            <w:webHidden/>
          </w:rPr>
          <w:instrText xml:space="preserve"> PAGEREF _Toc243639801 \h </w:instrText>
        </w:r>
        <w:r>
          <w:rPr>
            <w:noProof/>
            <w:webHidden/>
          </w:rPr>
        </w:r>
        <w:r>
          <w:rPr>
            <w:noProof/>
            <w:webHidden/>
          </w:rPr>
          <w:fldChar w:fldCharType="separate"/>
        </w:r>
        <w:r w:rsidR="00905AF7">
          <w:rPr>
            <w:noProof/>
            <w:webHidden/>
          </w:rPr>
          <w:t>15</w:t>
        </w:r>
        <w:r>
          <w:rPr>
            <w:noProof/>
            <w:webHidden/>
          </w:rPr>
          <w:fldChar w:fldCharType="end"/>
        </w:r>
      </w:hyperlink>
    </w:p>
    <w:p w14:paraId="35E4B85A" w14:textId="2D3548CB"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2" w:history="1">
        <w:r w:rsidRPr="005A46D6">
          <w:rPr>
            <w:rStyle w:val="Hyperlink"/>
            <w:noProof/>
          </w:rPr>
          <w:t>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Managing official (Art. 11)</w:t>
        </w:r>
        <w:r>
          <w:rPr>
            <w:noProof/>
            <w:webHidden/>
          </w:rPr>
          <w:tab/>
        </w:r>
        <w:r>
          <w:rPr>
            <w:noProof/>
            <w:webHidden/>
          </w:rPr>
          <w:fldChar w:fldCharType="begin"/>
        </w:r>
        <w:r>
          <w:rPr>
            <w:noProof/>
            <w:webHidden/>
          </w:rPr>
          <w:instrText xml:space="preserve"> PAGEREF _Toc243639802 \h </w:instrText>
        </w:r>
        <w:r>
          <w:rPr>
            <w:noProof/>
            <w:webHidden/>
          </w:rPr>
        </w:r>
        <w:r>
          <w:rPr>
            <w:noProof/>
            <w:webHidden/>
          </w:rPr>
          <w:fldChar w:fldCharType="separate"/>
        </w:r>
        <w:r w:rsidR="00905AF7">
          <w:rPr>
            <w:noProof/>
            <w:webHidden/>
          </w:rPr>
          <w:t>15</w:t>
        </w:r>
        <w:r>
          <w:rPr>
            <w:noProof/>
            <w:webHidden/>
          </w:rPr>
          <w:fldChar w:fldCharType="end"/>
        </w:r>
      </w:hyperlink>
    </w:p>
    <w:p w14:paraId="2281192F" w14:textId="0699E9C9"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3" w:history="1">
        <w:r w:rsidRPr="005A46D6">
          <w:rPr>
            <w:rStyle w:val="Hyperlink"/>
            <w:noProof/>
          </w:rPr>
          <w:t>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Confidentiality (art. 18)</w:t>
        </w:r>
        <w:r>
          <w:rPr>
            <w:noProof/>
            <w:webHidden/>
          </w:rPr>
          <w:tab/>
        </w:r>
        <w:r>
          <w:rPr>
            <w:noProof/>
            <w:webHidden/>
          </w:rPr>
          <w:fldChar w:fldCharType="begin"/>
        </w:r>
        <w:r>
          <w:rPr>
            <w:noProof/>
            <w:webHidden/>
          </w:rPr>
          <w:instrText xml:space="preserve"> PAGEREF _Toc243639803 \h </w:instrText>
        </w:r>
        <w:r>
          <w:rPr>
            <w:noProof/>
            <w:webHidden/>
          </w:rPr>
        </w:r>
        <w:r>
          <w:rPr>
            <w:noProof/>
            <w:webHidden/>
          </w:rPr>
          <w:fldChar w:fldCharType="separate"/>
        </w:r>
        <w:r w:rsidR="00905AF7">
          <w:rPr>
            <w:noProof/>
            <w:webHidden/>
          </w:rPr>
          <w:t>15</w:t>
        </w:r>
        <w:r>
          <w:rPr>
            <w:noProof/>
            <w:webHidden/>
          </w:rPr>
          <w:fldChar w:fldCharType="end"/>
        </w:r>
      </w:hyperlink>
    </w:p>
    <w:p w14:paraId="4DAFD44C" w14:textId="1AB24837"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4" w:history="1">
        <w:r w:rsidRPr="005A46D6">
          <w:rPr>
            <w:rStyle w:val="Hyperlink"/>
            <w:noProof/>
          </w:rPr>
          <w:t>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Protection of Personal Data</w:t>
        </w:r>
        <w:r>
          <w:rPr>
            <w:noProof/>
            <w:webHidden/>
          </w:rPr>
          <w:tab/>
        </w:r>
        <w:r>
          <w:rPr>
            <w:noProof/>
            <w:webHidden/>
          </w:rPr>
          <w:fldChar w:fldCharType="begin"/>
        </w:r>
        <w:r>
          <w:rPr>
            <w:noProof/>
            <w:webHidden/>
          </w:rPr>
          <w:instrText xml:space="preserve"> PAGEREF _Toc243639804 \h </w:instrText>
        </w:r>
        <w:r>
          <w:rPr>
            <w:noProof/>
            <w:webHidden/>
          </w:rPr>
        </w:r>
        <w:r>
          <w:rPr>
            <w:noProof/>
            <w:webHidden/>
          </w:rPr>
          <w:fldChar w:fldCharType="separate"/>
        </w:r>
        <w:r w:rsidR="00905AF7">
          <w:rPr>
            <w:noProof/>
            <w:webHidden/>
          </w:rPr>
          <w:t>16</w:t>
        </w:r>
        <w:r>
          <w:rPr>
            <w:noProof/>
            <w:webHidden/>
          </w:rPr>
          <w:fldChar w:fldCharType="end"/>
        </w:r>
      </w:hyperlink>
    </w:p>
    <w:p w14:paraId="6D705899" w14:textId="3C8A615B"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5" w:history="1">
        <w:r w:rsidRPr="005A46D6">
          <w:rPr>
            <w:rStyle w:val="Hyperlink"/>
            <w:noProof/>
          </w:rPr>
          <w:t>7.</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Intellectual property (Art. 19 to 23)</w:t>
        </w:r>
        <w:r>
          <w:rPr>
            <w:noProof/>
            <w:webHidden/>
          </w:rPr>
          <w:tab/>
        </w:r>
        <w:r>
          <w:rPr>
            <w:noProof/>
            <w:webHidden/>
          </w:rPr>
          <w:fldChar w:fldCharType="begin"/>
        </w:r>
        <w:r>
          <w:rPr>
            <w:noProof/>
            <w:webHidden/>
          </w:rPr>
          <w:instrText xml:space="preserve"> PAGEREF _Toc243639805 \h </w:instrText>
        </w:r>
        <w:r>
          <w:rPr>
            <w:noProof/>
            <w:webHidden/>
          </w:rPr>
        </w:r>
        <w:r>
          <w:rPr>
            <w:noProof/>
            <w:webHidden/>
          </w:rPr>
          <w:fldChar w:fldCharType="separate"/>
        </w:r>
        <w:r w:rsidR="00905AF7">
          <w:rPr>
            <w:noProof/>
            <w:webHidden/>
          </w:rPr>
          <w:t>16</w:t>
        </w:r>
        <w:r>
          <w:rPr>
            <w:noProof/>
            <w:webHidden/>
          </w:rPr>
          <w:fldChar w:fldCharType="end"/>
        </w:r>
      </w:hyperlink>
    </w:p>
    <w:p w14:paraId="0A03E27E" w14:textId="383CC83F"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6" w:history="1">
        <w:r w:rsidRPr="005A46D6">
          <w:rPr>
            <w:rStyle w:val="Hyperlink"/>
            <w:noProof/>
          </w:rPr>
          <w:t>Section (B) - Financial guarantees</w:t>
        </w:r>
        <w:r>
          <w:rPr>
            <w:noProof/>
            <w:webHidden/>
          </w:rPr>
          <w:tab/>
        </w:r>
        <w:r>
          <w:rPr>
            <w:noProof/>
            <w:webHidden/>
          </w:rPr>
          <w:fldChar w:fldCharType="begin"/>
        </w:r>
        <w:r>
          <w:rPr>
            <w:noProof/>
            <w:webHidden/>
          </w:rPr>
          <w:instrText xml:space="preserve"> PAGEREF _Toc243639806 \h </w:instrText>
        </w:r>
        <w:r>
          <w:rPr>
            <w:noProof/>
            <w:webHidden/>
          </w:rPr>
        </w:r>
        <w:r>
          <w:rPr>
            <w:noProof/>
            <w:webHidden/>
          </w:rPr>
          <w:fldChar w:fldCharType="separate"/>
        </w:r>
        <w:r w:rsidR="00905AF7">
          <w:rPr>
            <w:noProof/>
            <w:webHidden/>
          </w:rPr>
          <w:t>16</w:t>
        </w:r>
        <w:r>
          <w:rPr>
            <w:noProof/>
            <w:webHidden/>
          </w:rPr>
          <w:fldChar w:fldCharType="end"/>
        </w:r>
      </w:hyperlink>
    </w:p>
    <w:p w14:paraId="5214A775" w14:textId="36E48E0B"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7" w:history="1">
        <w:r w:rsidRPr="005A46D6">
          <w:rPr>
            <w:rStyle w:val="Hyperlink"/>
            <w:noProof/>
          </w:rPr>
          <w:t>8.</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Performance Bond (Art. 25 to 33)</w:t>
        </w:r>
        <w:r>
          <w:rPr>
            <w:noProof/>
            <w:webHidden/>
          </w:rPr>
          <w:tab/>
        </w:r>
        <w:r>
          <w:rPr>
            <w:noProof/>
            <w:webHidden/>
          </w:rPr>
          <w:fldChar w:fldCharType="begin"/>
        </w:r>
        <w:r>
          <w:rPr>
            <w:noProof/>
            <w:webHidden/>
          </w:rPr>
          <w:instrText xml:space="preserve"> PAGEREF _Toc243639807 \h </w:instrText>
        </w:r>
        <w:r>
          <w:rPr>
            <w:noProof/>
            <w:webHidden/>
          </w:rPr>
        </w:r>
        <w:r>
          <w:rPr>
            <w:noProof/>
            <w:webHidden/>
          </w:rPr>
          <w:fldChar w:fldCharType="separate"/>
        </w:r>
        <w:r w:rsidR="00905AF7">
          <w:rPr>
            <w:noProof/>
            <w:webHidden/>
          </w:rPr>
          <w:t>16</w:t>
        </w:r>
        <w:r>
          <w:rPr>
            <w:noProof/>
            <w:webHidden/>
          </w:rPr>
          <w:fldChar w:fldCharType="end"/>
        </w:r>
      </w:hyperlink>
    </w:p>
    <w:p w14:paraId="7D69095E" w14:textId="55C57BEA"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8" w:history="1">
        <w:r w:rsidRPr="005A46D6">
          <w:rPr>
            <w:rStyle w:val="Hyperlink"/>
            <w:noProof/>
          </w:rPr>
          <w:t>Section (C) - the public contract documents</w:t>
        </w:r>
        <w:r>
          <w:rPr>
            <w:noProof/>
            <w:webHidden/>
          </w:rPr>
          <w:tab/>
        </w:r>
        <w:r>
          <w:rPr>
            <w:noProof/>
            <w:webHidden/>
          </w:rPr>
          <w:fldChar w:fldCharType="begin"/>
        </w:r>
        <w:r>
          <w:rPr>
            <w:noProof/>
            <w:webHidden/>
          </w:rPr>
          <w:instrText xml:space="preserve"> PAGEREF _Toc243639808 \h </w:instrText>
        </w:r>
        <w:r>
          <w:rPr>
            <w:noProof/>
            <w:webHidden/>
          </w:rPr>
        </w:r>
        <w:r>
          <w:rPr>
            <w:noProof/>
            <w:webHidden/>
          </w:rPr>
          <w:fldChar w:fldCharType="separate"/>
        </w:r>
        <w:r w:rsidR="00905AF7">
          <w:rPr>
            <w:noProof/>
            <w:webHidden/>
          </w:rPr>
          <w:t>17</w:t>
        </w:r>
        <w:r>
          <w:rPr>
            <w:noProof/>
            <w:webHidden/>
          </w:rPr>
          <w:fldChar w:fldCharType="end"/>
        </w:r>
      </w:hyperlink>
    </w:p>
    <w:p w14:paraId="4199617F" w14:textId="1B587091"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09" w:history="1">
        <w:r w:rsidRPr="005A46D6">
          <w:rPr>
            <w:rStyle w:val="Hyperlink"/>
            <w:noProof/>
          </w:rPr>
          <w:t>9.</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Conformity of performance (Art. 34)</w:t>
        </w:r>
        <w:r>
          <w:rPr>
            <w:noProof/>
            <w:webHidden/>
          </w:rPr>
          <w:tab/>
        </w:r>
        <w:r>
          <w:rPr>
            <w:noProof/>
            <w:webHidden/>
          </w:rPr>
          <w:fldChar w:fldCharType="begin"/>
        </w:r>
        <w:r>
          <w:rPr>
            <w:noProof/>
            <w:webHidden/>
          </w:rPr>
          <w:instrText xml:space="preserve"> PAGEREF _Toc243639809 \h </w:instrText>
        </w:r>
        <w:r>
          <w:rPr>
            <w:noProof/>
            <w:webHidden/>
          </w:rPr>
        </w:r>
        <w:r>
          <w:rPr>
            <w:noProof/>
            <w:webHidden/>
          </w:rPr>
          <w:fldChar w:fldCharType="separate"/>
        </w:r>
        <w:r w:rsidR="00905AF7">
          <w:rPr>
            <w:noProof/>
            <w:webHidden/>
          </w:rPr>
          <w:t>17</w:t>
        </w:r>
        <w:r>
          <w:rPr>
            <w:noProof/>
            <w:webHidden/>
          </w:rPr>
          <w:fldChar w:fldCharType="end"/>
        </w:r>
      </w:hyperlink>
    </w:p>
    <w:p w14:paraId="343E12D7" w14:textId="65F33BCC"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0" w:history="1">
        <w:r w:rsidRPr="005A46D6">
          <w:rPr>
            <w:rStyle w:val="Hyperlink"/>
            <w:noProof/>
          </w:rPr>
          <w:t>Section (D) - Changes to the public contract</w:t>
        </w:r>
        <w:r>
          <w:rPr>
            <w:noProof/>
            <w:webHidden/>
          </w:rPr>
          <w:tab/>
        </w:r>
        <w:r>
          <w:rPr>
            <w:noProof/>
            <w:webHidden/>
          </w:rPr>
          <w:fldChar w:fldCharType="begin"/>
        </w:r>
        <w:r>
          <w:rPr>
            <w:noProof/>
            <w:webHidden/>
          </w:rPr>
          <w:instrText xml:space="preserve"> PAGEREF _Toc243639810 \h </w:instrText>
        </w:r>
        <w:r>
          <w:rPr>
            <w:noProof/>
            <w:webHidden/>
          </w:rPr>
        </w:r>
        <w:r>
          <w:rPr>
            <w:noProof/>
            <w:webHidden/>
          </w:rPr>
          <w:fldChar w:fldCharType="separate"/>
        </w:r>
        <w:r w:rsidR="00905AF7">
          <w:rPr>
            <w:noProof/>
            <w:webHidden/>
          </w:rPr>
          <w:t>17</w:t>
        </w:r>
        <w:r>
          <w:rPr>
            <w:noProof/>
            <w:webHidden/>
          </w:rPr>
          <w:fldChar w:fldCharType="end"/>
        </w:r>
      </w:hyperlink>
    </w:p>
    <w:p w14:paraId="4C658371" w14:textId="053C6767"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1" w:history="1">
        <w:r w:rsidRPr="005A46D6">
          <w:rPr>
            <w:rStyle w:val="Hyperlink"/>
            <w:noProof/>
          </w:rPr>
          <w:t>10.</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Replacement of the service provider (Art. 38/3, °1)</w:t>
        </w:r>
        <w:r>
          <w:rPr>
            <w:noProof/>
            <w:webHidden/>
          </w:rPr>
          <w:tab/>
        </w:r>
        <w:r>
          <w:rPr>
            <w:noProof/>
            <w:webHidden/>
          </w:rPr>
          <w:fldChar w:fldCharType="begin"/>
        </w:r>
        <w:r>
          <w:rPr>
            <w:noProof/>
            <w:webHidden/>
          </w:rPr>
          <w:instrText xml:space="preserve"> PAGEREF _Toc243639811 \h </w:instrText>
        </w:r>
        <w:r>
          <w:rPr>
            <w:noProof/>
            <w:webHidden/>
          </w:rPr>
        </w:r>
        <w:r>
          <w:rPr>
            <w:noProof/>
            <w:webHidden/>
          </w:rPr>
          <w:fldChar w:fldCharType="separate"/>
        </w:r>
        <w:r w:rsidR="00905AF7">
          <w:rPr>
            <w:noProof/>
            <w:webHidden/>
          </w:rPr>
          <w:t>17</w:t>
        </w:r>
        <w:r>
          <w:rPr>
            <w:noProof/>
            <w:webHidden/>
          </w:rPr>
          <w:fldChar w:fldCharType="end"/>
        </w:r>
      </w:hyperlink>
    </w:p>
    <w:p w14:paraId="6D706EDF" w14:textId="255A8EDD"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2" w:history="1">
        <w:r w:rsidRPr="005A46D6">
          <w:rPr>
            <w:rStyle w:val="Hyperlink"/>
            <w:noProof/>
          </w:rPr>
          <w:t>11.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Revision of prices (Art. 38/7)</w:t>
        </w:r>
        <w:r>
          <w:rPr>
            <w:noProof/>
            <w:webHidden/>
          </w:rPr>
          <w:tab/>
        </w:r>
        <w:r>
          <w:rPr>
            <w:noProof/>
            <w:webHidden/>
          </w:rPr>
          <w:fldChar w:fldCharType="begin"/>
        </w:r>
        <w:r>
          <w:rPr>
            <w:noProof/>
            <w:webHidden/>
          </w:rPr>
          <w:instrText xml:space="preserve"> PAGEREF _Toc243639812 \h </w:instrText>
        </w:r>
        <w:r>
          <w:rPr>
            <w:noProof/>
            <w:webHidden/>
          </w:rPr>
        </w:r>
        <w:r>
          <w:rPr>
            <w:noProof/>
            <w:webHidden/>
          </w:rPr>
          <w:fldChar w:fldCharType="separate"/>
        </w:r>
        <w:r w:rsidR="00905AF7">
          <w:rPr>
            <w:noProof/>
            <w:webHidden/>
          </w:rPr>
          <w:t>18</w:t>
        </w:r>
        <w:r>
          <w:rPr>
            <w:noProof/>
            <w:webHidden/>
          </w:rPr>
          <w:fldChar w:fldCharType="end"/>
        </w:r>
      </w:hyperlink>
    </w:p>
    <w:p w14:paraId="0D5A65A3" w14:textId="01F72C42"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3" w:history="1">
        <w:r w:rsidRPr="005A46D6">
          <w:rPr>
            <w:rStyle w:val="Hyperlink"/>
            <w:noProof/>
          </w:rPr>
          <w:t>12.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Indemnities for suspensions ordered by the contracting authority during contract performance (Art. 38/12)</w:t>
        </w:r>
        <w:r>
          <w:rPr>
            <w:noProof/>
            <w:webHidden/>
          </w:rPr>
          <w:tab/>
        </w:r>
        <w:r>
          <w:rPr>
            <w:noProof/>
            <w:webHidden/>
          </w:rPr>
          <w:fldChar w:fldCharType="begin"/>
        </w:r>
        <w:r>
          <w:rPr>
            <w:noProof/>
            <w:webHidden/>
          </w:rPr>
          <w:instrText xml:space="preserve"> PAGEREF _Toc243639813 \h </w:instrText>
        </w:r>
        <w:r>
          <w:rPr>
            <w:noProof/>
            <w:webHidden/>
          </w:rPr>
        </w:r>
        <w:r>
          <w:rPr>
            <w:noProof/>
            <w:webHidden/>
          </w:rPr>
          <w:fldChar w:fldCharType="separate"/>
        </w:r>
        <w:r w:rsidR="00905AF7">
          <w:rPr>
            <w:noProof/>
            <w:webHidden/>
          </w:rPr>
          <w:t>18</w:t>
        </w:r>
        <w:r>
          <w:rPr>
            <w:noProof/>
            <w:webHidden/>
          </w:rPr>
          <w:fldChar w:fldCharType="end"/>
        </w:r>
      </w:hyperlink>
    </w:p>
    <w:p w14:paraId="5FF9E52C" w14:textId="698698EC"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4" w:history="1">
        <w:r w:rsidRPr="005A46D6">
          <w:rPr>
            <w:rStyle w:val="Hyperlink"/>
            <w:noProof/>
          </w:rPr>
          <w:t>13.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Unforeseeable circumstances</w:t>
        </w:r>
        <w:r>
          <w:rPr>
            <w:noProof/>
            <w:webHidden/>
          </w:rPr>
          <w:tab/>
        </w:r>
        <w:r>
          <w:rPr>
            <w:noProof/>
            <w:webHidden/>
          </w:rPr>
          <w:fldChar w:fldCharType="begin"/>
        </w:r>
        <w:r>
          <w:rPr>
            <w:noProof/>
            <w:webHidden/>
          </w:rPr>
          <w:instrText xml:space="preserve"> PAGEREF _Toc243639814 \h </w:instrText>
        </w:r>
        <w:r>
          <w:rPr>
            <w:noProof/>
            <w:webHidden/>
          </w:rPr>
        </w:r>
        <w:r>
          <w:rPr>
            <w:noProof/>
            <w:webHidden/>
          </w:rPr>
          <w:fldChar w:fldCharType="separate"/>
        </w:r>
        <w:r w:rsidR="00905AF7">
          <w:rPr>
            <w:noProof/>
            <w:webHidden/>
          </w:rPr>
          <w:t>19</w:t>
        </w:r>
        <w:r>
          <w:rPr>
            <w:noProof/>
            <w:webHidden/>
          </w:rPr>
          <w:fldChar w:fldCharType="end"/>
        </w:r>
      </w:hyperlink>
    </w:p>
    <w:p w14:paraId="10D9A35A" w14:textId="02049F0B"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5" w:history="1">
        <w:r w:rsidRPr="005A46D6">
          <w:rPr>
            <w:rStyle w:val="Hyperlink"/>
            <w:noProof/>
          </w:rPr>
          <w:t>14.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Taxation having an effect on the value of the public contract (Art. 38/8)</w:t>
        </w:r>
        <w:r>
          <w:rPr>
            <w:noProof/>
            <w:webHidden/>
          </w:rPr>
          <w:tab/>
        </w:r>
        <w:r>
          <w:rPr>
            <w:noProof/>
            <w:webHidden/>
          </w:rPr>
          <w:fldChar w:fldCharType="begin"/>
        </w:r>
        <w:r>
          <w:rPr>
            <w:noProof/>
            <w:webHidden/>
          </w:rPr>
          <w:instrText xml:space="preserve"> PAGEREF _Toc243639815 \h </w:instrText>
        </w:r>
        <w:r>
          <w:rPr>
            <w:noProof/>
            <w:webHidden/>
          </w:rPr>
        </w:r>
        <w:r>
          <w:rPr>
            <w:noProof/>
            <w:webHidden/>
          </w:rPr>
          <w:fldChar w:fldCharType="separate"/>
        </w:r>
        <w:r w:rsidR="00905AF7">
          <w:rPr>
            <w:noProof/>
            <w:webHidden/>
          </w:rPr>
          <w:t>19</w:t>
        </w:r>
        <w:r>
          <w:rPr>
            <w:noProof/>
            <w:webHidden/>
          </w:rPr>
          <w:fldChar w:fldCharType="end"/>
        </w:r>
      </w:hyperlink>
    </w:p>
    <w:p w14:paraId="085C696C" w14:textId="7C698017"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6" w:history="1">
        <w:r w:rsidRPr="005A46D6">
          <w:rPr>
            <w:rStyle w:val="Hyperlink"/>
            <w:noProof/>
          </w:rPr>
          <w:t>15.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Terms of introduction (Art. 38/14 to 38/17)</w:t>
        </w:r>
        <w:r>
          <w:rPr>
            <w:noProof/>
            <w:webHidden/>
          </w:rPr>
          <w:tab/>
        </w:r>
        <w:r>
          <w:rPr>
            <w:noProof/>
            <w:webHidden/>
          </w:rPr>
          <w:fldChar w:fldCharType="begin"/>
        </w:r>
        <w:r>
          <w:rPr>
            <w:noProof/>
            <w:webHidden/>
          </w:rPr>
          <w:instrText xml:space="preserve"> PAGEREF _Toc243639816 \h </w:instrText>
        </w:r>
        <w:r>
          <w:rPr>
            <w:noProof/>
            <w:webHidden/>
          </w:rPr>
        </w:r>
        <w:r>
          <w:rPr>
            <w:noProof/>
            <w:webHidden/>
          </w:rPr>
          <w:fldChar w:fldCharType="separate"/>
        </w:r>
        <w:r w:rsidR="00905AF7">
          <w:rPr>
            <w:noProof/>
            <w:webHidden/>
          </w:rPr>
          <w:t>19</w:t>
        </w:r>
        <w:r>
          <w:rPr>
            <w:noProof/>
            <w:webHidden/>
          </w:rPr>
          <w:fldChar w:fldCharType="end"/>
        </w:r>
      </w:hyperlink>
    </w:p>
    <w:p w14:paraId="5C4510C6" w14:textId="2E53AC2D"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7" w:history="1">
        <w:r w:rsidRPr="005A46D6">
          <w:rPr>
            <w:rStyle w:val="Hyperlink"/>
            <w:noProof/>
          </w:rPr>
          <w:t>Section (F) - Performance modalities</w:t>
        </w:r>
        <w:r>
          <w:rPr>
            <w:noProof/>
            <w:webHidden/>
          </w:rPr>
          <w:tab/>
        </w:r>
        <w:r>
          <w:rPr>
            <w:noProof/>
            <w:webHidden/>
          </w:rPr>
          <w:fldChar w:fldCharType="begin"/>
        </w:r>
        <w:r>
          <w:rPr>
            <w:noProof/>
            <w:webHidden/>
          </w:rPr>
          <w:instrText xml:space="preserve"> PAGEREF _Toc243639817 \h </w:instrText>
        </w:r>
        <w:r>
          <w:rPr>
            <w:noProof/>
            <w:webHidden/>
          </w:rPr>
        </w:r>
        <w:r>
          <w:rPr>
            <w:noProof/>
            <w:webHidden/>
          </w:rPr>
          <w:fldChar w:fldCharType="separate"/>
        </w:r>
        <w:r w:rsidR="00905AF7">
          <w:rPr>
            <w:noProof/>
            <w:webHidden/>
          </w:rPr>
          <w:t>20</w:t>
        </w:r>
        <w:r>
          <w:rPr>
            <w:noProof/>
            <w:webHidden/>
          </w:rPr>
          <w:fldChar w:fldCharType="end"/>
        </w:r>
      </w:hyperlink>
    </w:p>
    <w:p w14:paraId="60A17324" w14:textId="1BEA0D13"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8" w:history="1">
        <w:r w:rsidRPr="005A46D6">
          <w:rPr>
            <w:rStyle w:val="Hyperlink"/>
            <w:noProof/>
          </w:rPr>
          <w:t>16.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Order forms (Art. 146)</w:t>
        </w:r>
        <w:r>
          <w:rPr>
            <w:noProof/>
            <w:webHidden/>
          </w:rPr>
          <w:tab/>
        </w:r>
        <w:r>
          <w:rPr>
            <w:noProof/>
            <w:webHidden/>
          </w:rPr>
          <w:fldChar w:fldCharType="begin"/>
        </w:r>
        <w:r>
          <w:rPr>
            <w:noProof/>
            <w:webHidden/>
          </w:rPr>
          <w:instrText xml:space="preserve"> PAGEREF _Toc243639818 \h </w:instrText>
        </w:r>
        <w:r>
          <w:rPr>
            <w:noProof/>
            <w:webHidden/>
          </w:rPr>
        </w:r>
        <w:r>
          <w:rPr>
            <w:noProof/>
            <w:webHidden/>
          </w:rPr>
          <w:fldChar w:fldCharType="separate"/>
        </w:r>
        <w:r w:rsidR="00905AF7">
          <w:rPr>
            <w:noProof/>
            <w:webHidden/>
          </w:rPr>
          <w:t>20</w:t>
        </w:r>
        <w:r>
          <w:rPr>
            <w:noProof/>
            <w:webHidden/>
          </w:rPr>
          <w:fldChar w:fldCharType="end"/>
        </w:r>
      </w:hyperlink>
    </w:p>
    <w:p w14:paraId="2CCB058B" w14:textId="48668C77"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19" w:history="1">
        <w:r w:rsidRPr="005A46D6">
          <w:rPr>
            <w:rStyle w:val="Hyperlink"/>
            <w:noProof/>
          </w:rPr>
          <w:t>17.</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Deadlines and terms (Art. 147)</w:t>
        </w:r>
        <w:r>
          <w:rPr>
            <w:noProof/>
            <w:webHidden/>
          </w:rPr>
          <w:tab/>
        </w:r>
        <w:r>
          <w:rPr>
            <w:noProof/>
            <w:webHidden/>
          </w:rPr>
          <w:fldChar w:fldCharType="begin"/>
        </w:r>
        <w:r>
          <w:rPr>
            <w:noProof/>
            <w:webHidden/>
          </w:rPr>
          <w:instrText xml:space="preserve"> PAGEREF _Toc243639819 \h </w:instrText>
        </w:r>
        <w:r>
          <w:rPr>
            <w:noProof/>
            <w:webHidden/>
          </w:rPr>
        </w:r>
        <w:r>
          <w:rPr>
            <w:noProof/>
            <w:webHidden/>
          </w:rPr>
          <w:fldChar w:fldCharType="separate"/>
        </w:r>
        <w:r w:rsidR="00905AF7">
          <w:rPr>
            <w:noProof/>
            <w:webHidden/>
          </w:rPr>
          <w:t>20</w:t>
        </w:r>
        <w:r>
          <w:rPr>
            <w:noProof/>
            <w:webHidden/>
          </w:rPr>
          <w:fldChar w:fldCharType="end"/>
        </w:r>
      </w:hyperlink>
    </w:p>
    <w:p w14:paraId="03A07AB2" w14:textId="10F555A6"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0" w:history="1">
        <w:r w:rsidRPr="005A46D6">
          <w:rPr>
            <w:rStyle w:val="Hyperlink"/>
            <w:noProof/>
          </w:rPr>
          <w:t>18.</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Place of performance (Art. 149)</w:t>
        </w:r>
        <w:r>
          <w:rPr>
            <w:noProof/>
            <w:webHidden/>
          </w:rPr>
          <w:tab/>
        </w:r>
        <w:r>
          <w:rPr>
            <w:noProof/>
            <w:webHidden/>
          </w:rPr>
          <w:fldChar w:fldCharType="begin"/>
        </w:r>
        <w:r>
          <w:rPr>
            <w:noProof/>
            <w:webHidden/>
          </w:rPr>
          <w:instrText xml:space="preserve"> PAGEREF _Toc243639820 \h </w:instrText>
        </w:r>
        <w:r>
          <w:rPr>
            <w:noProof/>
            <w:webHidden/>
          </w:rPr>
        </w:r>
        <w:r>
          <w:rPr>
            <w:noProof/>
            <w:webHidden/>
          </w:rPr>
          <w:fldChar w:fldCharType="separate"/>
        </w:r>
        <w:r w:rsidR="00905AF7">
          <w:rPr>
            <w:noProof/>
            <w:webHidden/>
          </w:rPr>
          <w:t>20</w:t>
        </w:r>
        <w:r>
          <w:rPr>
            <w:noProof/>
            <w:webHidden/>
          </w:rPr>
          <w:fldChar w:fldCharType="end"/>
        </w:r>
      </w:hyperlink>
    </w:p>
    <w:p w14:paraId="3E8F9FEF" w14:textId="7E6802A8"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1" w:history="1">
        <w:r w:rsidRPr="005A46D6">
          <w:rPr>
            <w:rStyle w:val="Hyperlink"/>
            <w:noProof/>
          </w:rPr>
          <w:t>19.</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Inspection of the services (Art. 150)</w:t>
        </w:r>
        <w:r>
          <w:rPr>
            <w:noProof/>
            <w:webHidden/>
          </w:rPr>
          <w:tab/>
        </w:r>
        <w:r>
          <w:rPr>
            <w:noProof/>
            <w:webHidden/>
          </w:rPr>
          <w:fldChar w:fldCharType="begin"/>
        </w:r>
        <w:r>
          <w:rPr>
            <w:noProof/>
            <w:webHidden/>
          </w:rPr>
          <w:instrText xml:space="preserve"> PAGEREF _Toc243639821 \h </w:instrText>
        </w:r>
        <w:r>
          <w:rPr>
            <w:noProof/>
            <w:webHidden/>
          </w:rPr>
        </w:r>
        <w:r>
          <w:rPr>
            <w:noProof/>
            <w:webHidden/>
          </w:rPr>
          <w:fldChar w:fldCharType="separate"/>
        </w:r>
        <w:r w:rsidR="00905AF7">
          <w:rPr>
            <w:noProof/>
            <w:webHidden/>
          </w:rPr>
          <w:t>20</w:t>
        </w:r>
        <w:r>
          <w:rPr>
            <w:noProof/>
            <w:webHidden/>
          </w:rPr>
          <w:fldChar w:fldCharType="end"/>
        </w:r>
      </w:hyperlink>
    </w:p>
    <w:p w14:paraId="26F7602E" w14:textId="3E005608"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2" w:history="1">
        <w:r w:rsidRPr="005A46D6">
          <w:rPr>
            <w:rStyle w:val="Hyperlink"/>
            <w:noProof/>
          </w:rPr>
          <w:t>20.</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Liability of the service provider (Art. 152-153)</w:t>
        </w:r>
        <w:r>
          <w:rPr>
            <w:noProof/>
            <w:webHidden/>
          </w:rPr>
          <w:tab/>
        </w:r>
        <w:r>
          <w:rPr>
            <w:noProof/>
            <w:webHidden/>
          </w:rPr>
          <w:fldChar w:fldCharType="begin"/>
        </w:r>
        <w:r>
          <w:rPr>
            <w:noProof/>
            <w:webHidden/>
          </w:rPr>
          <w:instrText xml:space="preserve"> PAGEREF _Toc243639822 \h </w:instrText>
        </w:r>
        <w:r>
          <w:rPr>
            <w:noProof/>
            <w:webHidden/>
          </w:rPr>
        </w:r>
        <w:r>
          <w:rPr>
            <w:noProof/>
            <w:webHidden/>
          </w:rPr>
          <w:fldChar w:fldCharType="separate"/>
        </w:r>
        <w:r w:rsidR="00905AF7">
          <w:rPr>
            <w:noProof/>
            <w:webHidden/>
          </w:rPr>
          <w:t>20</w:t>
        </w:r>
        <w:r>
          <w:rPr>
            <w:noProof/>
            <w:webHidden/>
          </w:rPr>
          <w:fldChar w:fldCharType="end"/>
        </w:r>
      </w:hyperlink>
    </w:p>
    <w:p w14:paraId="7B317BB4" w14:textId="530E19EB"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3" w:history="1">
        <w:r w:rsidRPr="005A46D6">
          <w:rPr>
            <w:rStyle w:val="Hyperlink"/>
            <w:noProof/>
          </w:rPr>
          <w:t>Section (G) - Means of action</w:t>
        </w:r>
        <w:r>
          <w:rPr>
            <w:noProof/>
            <w:webHidden/>
          </w:rPr>
          <w:tab/>
        </w:r>
        <w:r>
          <w:rPr>
            <w:noProof/>
            <w:webHidden/>
          </w:rPr>
          <w:fldChar w:fldCharType="begin"/>
        </w:r>
        <w:r>
          <w:rPr>
            <w:noProof/>
            <w:webHidden/>
          </w:rPr>
          <w:instrText xml:space="preserve"> PAGEREF _Toc243639823 \h </w:instrText>
        </w:r>
        <w:r>
          <w:rPr>
            <w:noProof/>
            <w:webHidden/>
          </w:rPr>
        </w:r>
        <w:r>
          <w:rPr>
            <w:noProof/>
            <w:webHidden/>
          </w:rPr>
          <w:fldChar w:fldCharType="separate"/>
        </w:r>
        <w:r w:rsidR="00905AF7">
          <w:rPr>
            <w:noProof/>
            <w:webHidden/>
          </w:rPr>
          <w:t>20</w:t>
        </w:r>
        <w:r>
          <w:rPr>
            <w:noProof/>
            <w:webHidden/>
          </w:rPr>
          <w:fldChar w:fldCharType="end"/>
        </w:r>
      </w:hyperlink>
    </w:p>
    <w:p w14:paraId="3463B508" w14:textId="42A4E9EB"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4" w:history="1">
        <w:r w:rsidRPr="005A46D6">
          <w:rPr>
            <w:rStyle w:val="Hyperlink"/>
            <w:noProof/>
          </w:rPr>
          <w:t>21.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Failure of performance (Art. 44)</w:t>
        </w:r>
        <w:r>
          <w:rPr>
            <w:noProof/>
            <w:webHidden/>
          </w:rPr>
          <w:tab/>
        </w:r>
        <w:r>
          <w:rPr>
            <w:noProof/>
            <w:webHidden/>
          </w:rPr>
          <w:fldChar w:fldCharType="begin"/>
        </w:r>
        <w:r>
          <w:rPr>
            <w:noProof/>
            <w:webHidden/>
          </w:rPr>
          <w:instrText xml:space="preserve"> PAGEREF _Toc243639824 \h </w:instrText>
        </w:r>
        <w:r>
          <w:rPr>
            <w:noProof/>
            <w:webHidden/>
          </w:rPr>
        </w:r>
        <w:r>
          <w:rPr>
            <w:noProof/>
            <w:webHidden/>
          </w:rPr>
          <w:fldChar w:fldCharType="separate"/>
        </w:r>
        <w:r w:rsidR="00905AF7">
          <w:rPr>
            <w:noProof/>
            <w:webHidden/>
          </w:rPr>
          <w:t>20</w:t>
        </w:r>
        <w:r>
          <w:rPr>
            <w:noProof/>
            <w:webHidden/>
          </w:rPr>
          <w:fldChar w:fldCharType="end"/>
        </w:r>
      </w:hyperlink>
    </w:p>
    <w:p w14:paraId="7024CB7F" w14:textId="7841B9D7"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5" w:history="1">
        <w:r w:rsidRPr="005A46D6">
          <w:rPr>
            <w:rStyle w:val="Hyperlink"/>
            <w:noProof/>
          </w:rPr>
          <w:t>22.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Fines for delay (Art. 46 and 154)</w:t>
        </w:r>
        <w:r>
          <w:rPr>
            <w:noProof/>
            <w:webHidden/>
          </w:rPr>
          <w:tab/>
        </w:r>
        <w:r>
          <w:rPr>
            <w:noProof/>
            <w:webHidden/>
          </w:rPr>
          <w:fldChar w:fldCharType="begin"/>
        </w:r>
        <w:r>
          <w:rPr>
            <w:noProof/>
            <w:webHidden/>
          </w:rPr>
          <w:instrText xml:space="preserve"> PAGEREF _Toc243639825 \h </w:instrText>
        </w:r>
        <w:r>
          <w:rPr>
            <w:noProof/>
            <w:webHidden/>
          </w:rPr>
        </w:r>
        <w:r>
          <w:rPr>
            <w:noProof/>
            <w:webHidden/>
          </w:rPr>
          <w:fldChar w:fldCharType="separate"/>
        </w:r>
        <w:r w:rsidR="00905AF7">
          <w:rPr>
            <w:noProof/>
            <w:webHidden/>
          </w:rPr>
          <w:t>21</w:t>
        </w:r>
        <w:r>
          <w:rPr>
            <w:noProof/>
            <w:webHidden/>
          </w:rPr>
          <w:fldChar w:fldCharType="end"/>
        </w:r>
      </w:hyperlink>
    </w:p>
    <w:p w14:paraId="4E9FADF0" w14:textId="7C878008"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6" w:history="1">
        <w:r w:rsidRPr="005A46D6">
          <w:rPr>
            <w:rStyle w:val="Hyperlink"/>
            <w:noProof/>
          </w:rPr>
          <w:t>23.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Measures as of Right (Art. 47 and 155)</w:t>
        </w:r>
        <w:r>
          <w:rPr>
            <w:noProof/>
            <w:webHidden/>
          </w:rPr>
          <w:tab/>
        </w:r>
        <w:r>
          <w:rPr>
            <w:noProof/>
            <w:webHidden/>
          </w:rPr>
          <w:fldChar w:fldCharType="begin"/>
        </w:r>
        <w:r>
          <w:rPr>
            <w:noProof/>
            <w:webHidden/>
          </w:rPr>
          <w:instrText xml:space="preserve"> PAGEREF _Toc243639826 \h </w:instrText>
        </w:r>
        <w:r>
          <w:rPr>
            <w:noProof/>
            <w:webHidden/>
          </w:rPr>
        </w:r>
        <w:r>
          <w:rPr>
            <w:noProof/>
            <w:webHidden/>
          </w:rPr>
          <w:fldChar w:fldCharType="separate"/>
        </w:r>
        <w:r w:rsidR="00905AF7">
          <w:rPr>
            <w:noProof/>
            <w:webHidden/>
          </w:rPr>
          <w:t>21</w:t>
        </w:r>
        <w:r>
          <w:rPr>
            <w:noProof/>
            <w:webHidden/>
          </w:rPr>
          <w:fldChar w:fldCharType="end"/>
        </w:r>
      </w:hyperlink>
    </w:p>
    <w:p w14:paraId="5EE0B21E" w14:textId="390B25EA" w:rsidR="003317CF" w:rsidRDefault="003317CF">
      <w:pPr>
        <w:pStyle w:val="TOC2"/>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7" w:history="1">
        <w:r w:rsidRPr="005A46D6">
          <w:rPr>
            <w:rStyle w:val="Hyperlink"/>
            <w:noProof/>
          </w:rPr>
          <w:t>Section (H) - End of the public contract</w:t>
        </w:r>
        <w:r>
          <w:rPr>
            <w:noProof/>
            <w:webHidden/>
          </w:rPr>
          <w:tab/>
        </w:r>
        <w:r>
          <w:rPr>
            <w:noProof/>
            <w:webHidden/>
          </w:rPr>
          <w:fldChar w:fldCharType="begin"/>
        </w:r>
        <w:r>
          <w:rPr>
            <w:noProof/>
            <w:webHidden/>
          </w:rPr>
          <w:instrText xml:space="preserve"> PAGEREF _Toc243639827 \h </w:instrText>
        </w:r>
        <w:r>
          <w:rPr>
            <w:noProof/>
            <w:webHidden/>
          </w:rPr>
        </w:r>
        <w:r>
          <w:rPr>
            <w:noProof/>
            <w:webHidden/>
          </w:rPr>
          <w:fldChar w:fldCharType="separate"/>
        </w:r>
        <w:r w:rsidR="00905AF7">
          <w:rPr>
            <w:noProof/>
            <w:webHidden/>
          </w:rPr>
          <w:t>22</w:t>
        </w:r>
        <w:r>
          <w:rPr>
            <w:noProof/>
            <w:webHidden/>
          </w:rPr>
          <w:fldChar w:fldCharType="end"/>
        </w:r>
      </w:hyperlink>
    </w:p>
    <w:p w14:paraId="6D1E123F" w14:textId="434928AE"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8" w:history="1">
        <w:r w:rsidRPr="005A46D6">
          <w:rPr>
            <w:rStyle w:val="Hyperlink"/>
            <w:noProof/>
          </w:rPr>
          <w:t>24.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Acceptance of the services performed (Art. 64 and 156)</w:t>
        </w:r>
        <w:r>
          <w:rPr>
            <w:noProof/>
            <w:webHidden/>
          </w:rPr>
          <w:tab/>
        </w:r>
        <w:r>
          <w:rPr>
            <w:noProof/>
            <w:webHidden/>
          </w:rPr>
          <w:fldChar w:fldCharType="begin"/>
        </w:r>
        <w:r>
          <w:rPr>
            <w:noProof/>
            <w:webHidden/>
          </w:rPr>
          <w:instrText xml:space="preserve"> PAGEREF _Toc243639828 \h </w:instrText>
        </w:r>
        <w:r>
          <w:rPr>
            <w:noProof/>
            <w:webHidden/>
          </w:rPr>
        </w:r>
        <w:r>
          <w:rPr>
            <w:noProof/>
            <w:webHidden/>
          </w:rPr>
          <w:fldChar w:fldCharType="separate"/>
        </w:r>
        <w:r w:rsidR="00905AF7">
          <w:rPr>
            <w:noProof/>
            <w:webHidden/>
          </w:rPr>
          <w:t>22</w:t>
        </w:r>
        <w:r>
          <w:rPr>
            <w:noProof/>
            <w:webHidden/>
          </w:rPr>
          <w:fldChar w:fldCharType="end"/>
        </w:r>
      </w:hyperlink>
    </w:p>
    <w:p w14:paraId="35AEE390" w14:textId="3CE1F5E3"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29" w:history="1">
        <w:r w:rsidRPr="005A46D6">
          <w:rPr>
            <w:rStyle w:val="Hyperlink"/>
            <w:noProof/>
          </w:rPr>
          <w:t>25.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Invoicing and payment (Art. 66-72 and 160)</w:t>
        </w:r>
        <w:r>
          <w:rPr>
            <w:noProof/>
            <w:webHidden/>
          </w:rPr>
          <w:tab/>
        </w:r>
        <w:r>
          <w:rPr>
            <w:noProof/>
            <w:webHidden/>
          </w:rPr>
          <w:fldChar w:fldCharType="begin"/>
        </w:r>
        <w:r>
          <w:rPr>
            <w:noProof/>
            <w:webHidden/>
          </w:rPr>
          <w:instrText xml:space="preserve"> PAGEREF _Toc243639829 \h </w:instrText>
        </w:r>
        <w:r>
          <w:rPr>
            <w:noProof/>
            <w:webHidden/>
          </w:rPr>
        </w:r>
        <w:r>
          <w:rPr>
            <w:noProof/>
            <w:webHidden/>
          </w:rPr>
          <w:fldChar w:fldCharType="separate"/>
        </w:r>
        <w:r w:rsidR="00905AF7">
          <w:rPr>
            <w:noProof/>
            <w:webHidden/>
          </w:rPr>
          <w:t>22</w:t>
        </w:r>
        <w:r>
          <w:rPr>
            <w:noProof/>
            <w:webHidden/>
          </w:rPr>
          <w:fldChar w:fldCharType="end"/>
        </w:r>
      </w:hyperlink>
    </w:p>
    <w:p w14:paraId="115CDBB7" w14:textId="69D66482" w:rsidR="003317CF" w:rsidRDefault="003317CF">
      <w:pPr>
        <w:pStyle w:val="TOC2"/>
        <w:tabs>
          <w:tab w:val="left" w:pos="96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0" w:history="1">
        <w:r w:rsidRPr="005A46D6">
          <w:rPr>
            <w:rStyle w:val="Hyperlink"/>
            <w:noProof/>
          </w:rPr>
          <w:t>26.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Advance payments</w:t>
        </w:r>
        <w:r>
          <w:rPr>
            <w:noProof/>
            <w:webHidden/>
          </w:rPr>
          <w:tab/>
        </w:r>
        <w:r>
          <w:rPr>
            <w:noProof/>
            <w:webHidden/>
          </w:rPr>
          <w:fldChar w:fldCharType="begin"/>
        </w:r>
        <w:r>
          <w:rPr>
            <w:noProof/>
            <w:webHidden/>
          </w:rPr>
          <w:instrText xml:space="preserve"> PAGEREF _Toc243639830 \h </w:instrText>
        </w:r>
        <w:r>
          <w:rPr>
            <w:noProof/>
            <w:webHidden/>
          </w:rPr>
        </w:r>
        <w:r>
          <w:rPr>
            <w:noProof/>
            <w:webHidden/>
          </w:rPr>
          <w:fldChar w:fldCharType="separate"/>
        </w:r>
        <w:r w:rsidR="00905AF7">
          <w:rPr>
            <w:noProof/>
            <w:webHidden/>
          </w:rPr>
          <w:t>22</w:t>
        </w:r>
        <w:r>
          <w:rPr>
            <w:noProof/>
            <w:webHidden/>
          </w:rPr>
          <w:fldChar w:fldCharType="end"/>
        </w:r>
      </w:hyperlink>
    </w:p>
    <w:p w14:paraId="3265AB23" w14:textId="5AC8220A"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1" w:history="1">
        <w:r w:rsidRPr="005A46D6">
          <w:rPr>
            <w:rStyle w:val="Hyperlink"/>
            <w:noProof/>
          </w:rPr>
          <w:t>5 Terms of reference</w:t>
        </w:r>
        <w:r>
          <w:rPr>
            <w:noProof/>
            <w:webHidden/>
          </w:rPr>
          <w:tab/>
        </w:r>
        <w:r>
          <w:rPr>
            <w:noProof/>
            <w:webHidden/>
          </w:rPr>
          <w:fldChar w:fldCharType="begin"/>
        </w:r>
        <w:r>
          <w:rPr>
            <w:noProof/>
            <w:webHidden/>
          </w:rPr>
          <w:instrText xml:space="preserve"> PAGEREF _Toc243639831 \h </w:instrText>
        </w:r>
        <w:r>
          <w:rPr>
            <w:noProof/>
            <w:webHidden/>
          </w:rPr>
        </w:r>
        <w:r>
          <w:rPr>
            <w:noProof/>
            <w:webHidden/>
          </w:rPr>
          <w:fldChar w:fldCharType="separate"/>
        </w:r>
        <w:r w:rsidR="00905AF7">
          <w:rPr>
            <w:noProof/>
            <w:webHidden/>
          </w:rPr>
          <w:t>24</w:t>
        </w:r>
        <w:r>
          <w:rPr>
            <w:noProof/>
            <w:webHidden/>
          </w:rPr>
          <w:fldChar w:fldCharType="end"/>
        </w:r>
      </w:hyperlink>
    </w:p>
    <w:p w14:paraId="01632547" w14:textId="500A7C1E"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2" w:history="1">
        <w:r w:rsidRPr="005A46D6">
          <w:rPr>
            <w:rStyle w:val="Hyperlink"/>
            <w:noProof/>
          </w:rPr>
          <w:t>6 Selection file</w:t>
        </w:r>
        <w:r>
          <w:rPr>
            <w:noProof/>
            <w:webHidden/>
          </w:rPr>
          <w:tab/>
        </w:r>
        <w:r>
          <w:rPr>
            <w:noProof/>
            <w:webHidden/>
          </w:rPr>
          <w:fldChar w:fldCharType="begin"/>
        </w:r>
        <w:r>
          <w:rPr>
            <w:noProof/>
            <w:webHidden/>
          </w:rPr>
          <w:instrText xml:space="preserve"> PAGEREF _Toc243639832 \h </w:instrText>
        </w:r>
        <w:r>
          <w:rPr>
            <w:noProof/>
            <w:webHidden/>
          </w:rPr>
        </w:r>
        <w:r>
          <w:rPr>
            <w:noProof/>
            <w:webHidden/>
          </w:rPr>
          <w:fldChar w:fldCharType="separate"/>
        </w:r>
        <w:r w:rsidR="00905AF7">
          <w:rPr>
            <w:noProof/>
            <w:webHidden/>
          </w:rPr>
          <w:t>37</w:t>
        </w:r>
        <w:r>
          <w:rPr>
            <w:noProof/>
            <w:webHidden/>
          </w:rPr>
          <w:fldChar w:fldCharType="end"/>
        </w:r>
      </w:hyperlink>
    </w:p>
    <w:p w14:paraId="5399B3D0" w14:textId="0702AC4A"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3" w:history="1">
        <w:r w:rsidRPr="005A46D6">
          <w:rPr>
            <w:rStyle w:val="Hyperlink"/>
            <w:noProof/>
          </w:rPr>
          <w:t>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Subcontracting</w:t>
        </w:r>
        <w:r>
          <w:rPr>
            <w:noProof/>
            <w:webHidden/>
          </w:rPr>
          <w:tab/>
        </w:r>
        <w:r>
          <w:rPr>
            <w:noProof/>
            <w:webHidden/>
          </w:rPr>
          <w:fldChar w:fldCharType="begin"/>
        </w:r>
        <w:r>
          <w:rPr>
            <w:noProof/>
            <w:webHidden/>
          </w:rPr>
          <w:instrText xml:space="preserve"> PAGEREF _Toc243639833 \h </w:instrText>
        </w:r>
        <w:r>
          <w:rPr>
            <w:noProof/>
            <w:webHidden/>
          </w:rPr>
        </w:r>
        <w:r>
          <w:rPr>
            <w:noProof/>
            <w:webHidden/>
          </w:rPr>
          <w:fldChar w:fldCharType="separate"/>
        </w:r>
        <w:r w:rsidR="00905AF7">
          <w:rPr>
            <w:noProof/>
            <w:webHidden/>
          </w:rPr>
          <w:t>37</w:t>
        </w:r>
        <w:r>
          <w:rPr>
            <w:noProof/>
            <w:webHidden/>
          </w:rPr>
          <w:fldChar w:fldCharType="end"/>
        </w:r>
      </w:hyperlink>
    </w:p>
    <w:p w14:paraId="4A94140C" w14:textId="28EEC79A"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4" w:history="1">
        <w:r w:rsidRPr="005A46D6">
          <w:rPr>
            <w:rStyle w:val="Hyperlink"/>
            <w:noProof/>
          </w:rPr>
          <w:t>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OVERVIEW OF THE DOCUMENTS TO BE SUBMITTED</w:t>
        </w:r>
        <w:r>
          <w:rPr>
            <w:noProof/>
            <w:webHidden/>
          </w:rPr>
          <w:tab/>
        </w:r>
        <w:r>
          <w:rPr>
            <w:noProof/>
            <w:webHidden/>
          </w:rPr>
          <w:fldChar w:fldCharType="begin"/>
        </w:r>
        <w:r>
          <w:rPr>
            <w:noProof/>
            <w:webHidden/>
          </w:rPr>
          <w:instrText xml:space="preserve"> PAGEREF _Toc243639834 \h </w:instrText>
        </w:r>
        <w:r>
          <w:rPr>
            <w:noProof/>
            <w:webHidden/>
          </w:rPr>
        </w:r>
        <w:r>
          <w:rPr>
            <w:noProof/>
            <w:webHidden/>
          </w:rPr>
          <w:fldChar w:fldCharType="separate"/>
        </w:r>
        <w:r w:rsidR="00905AF7">
          <w:rPr>
            <w:noProof/>
            <w:webHidden/>
          </w:rPr>
          <w:t>37</w:t>
        </w:r>
        <w:r>
          <w:rPr>
            <w:noProof/>
            <w:webHidden/>
          </w:rPr>
          <w:fldChar w:fldCharType="end"/>
        </w:r>
      </w:hyperlink>
    </w:p>
    <w:p w14:paraId="2DD1DB5D" w14:textId="357D9831" w:rsidR="003317CF" w:rsidRDefault="003317CF">
      <w:pPr>
        <w:pStyle w:val="TOC1"/>
        <w:tabs>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5" w:history="1">
        <w:r w:rsidRPr="005A46D6">
          <w:rPr>
            <w:rStyle w:val="Hyperlink"/>
            <w:noProof/>
          </w:rPr>
          <w:t>8 Forms</w:t>
        </w:r>
        <w:r>
          <w:rPr>
            <w:noProof/>
            <w:webHidden/>
          </w:rPr>
          <w:tab/>
        </w:r>
        <w:r>
          <w:rPr>
            <w:noProof/>
            <w:webHidden/>
          </w:rPr>
          <w:fldChar w:fldCharType="begin"/>
        </w:r>
        <w:r>
          <w:rPr>
            <w:noProof/>
            <w:webHidden/>
          </w:rPr>
          <w:instrText xml:space="preserve"> PAGEREF _Toc243639835 \h </w:instrText>
        </w:r>
        <w:r>
          <w:rPr>
            <w:noProof/>
            <w:webHidden/>
          </w:rPr>
        </w:r>
        <w:r>
          <w:rPr>
            <w:noProof/>
            <w:webHidden/>
          </w:rPr>
          <w:fldChar w:fldCharType="separate"/>
        </w:r>
        <w:r w:rsidR="00905AF7">
          <w:rPr>
            <w:noProof/>
            <w:webHidden/>
          </w:rPr>
          <w:t>38</w:t>
        </w:r>
        <w:r>
          <w:rPr>
            <w:noProof/>
            <w:webHidden/>
          </w:rPr>
          <w:fldChar w:fldCharType="end"/>
        </w:r>
      </w:hyperlink>
    </w:p>
    <w:p w14:paraId="66D951CE" w14:textId="42F5D1D0"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6" w:history="1">
        <w:r w:rsidRPr="005A46D6">
          <w:rPr>
            <w:rStyle w:val="Hyperlink"/>
            <w:noProof/>
          </w:rPr>
          <w:t>1.</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Identification form</w:t>
        </w:r>
        <w:r>
          <w:rPr>
            <w:noProof/>
            <w:webHidden/>
          </w:rPr>
          <w:tab/>
        </w:r>
        <w:r>
          <w:rPr>
            <w:noProof/>
            <w:webHidden/>
          </w:rPr>
          <w:fldChar w:fldCharType="begin"/>
        </w:r>
        <w:r>
          <w:rPr>
            <w:noProof/>
            <w:webHidden/>
          </w:rPr>
          <w:instrText xml:space="preserve"> PAGEREF _Toc243639836 \h </w:instrText>
        </w:r>
        <w:r>
          <w:rPr>
            <w:noProof/>
            <w:webHidden/>
          </w:rPr>
        </w:r>
        <w:r>
          <w:rPr>
            <w:noProof/>
            <w:webHidden/>
          </w:rPr>
          <w:fldChar w:fldCharType="separate"/>
        </w:r>
        <w:r w:rsidR="00905AF7">
          <w:rPr>
            <w:noProof/>
            <w:webHidden/>
          </w:rPr>
          <w:t>38</w:t>
        </w:r>
        <w:r>
          <w:rPr>
            <w:noProof/>
            <w:webHidden/>
          </w:rPr>
          <w:fldChar w:fldCharType="end"/>
        </w:r>
      </w:hyperlink>
    </w:p>
    <w:p w14:paraId="3A242F91" w14:textId="0341A414"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7" w:history="1">
        <w:r w:rsidRPr="005A46D6">
          <w:rPr>
            <w:rStyle w:val="Hyperlink"/>
            <w:noProof/>
          </w:rPr>
          <w:t>2.</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List of subcontractors</w:t>
        </w:r>
        <w:r>
          <w:rPr>
            <w:noProof/>
            <w:webHidden/>
          </w:rPr>
          <w:tab/>
        </w:r>
        <w:r>
          <w:rPr>
            <w:noProof/>
            <w:webHidden/>
          </w:rPr>
          <w:fldChar w:fldCharType="begin"/>
        </w:r>
        <w:r>
          <w:rPr>
            <w:noProof/>
            <w:webHidden/>
          </w:rPr>
          <w:instrText xml:space="preserve"> PAGEREF _Toc243639837 \h </w:instrText>
        </w:r>
        <w:r>
          <w:rPr>
            <w:noProof/>
            <w:webHidden/>
          </w:rPr>
        </w:r>
        <w:r>
          <w:rPr>
            <w:noProof/>
            <w:webHidden/>
          </w:rPr>
          <w:fldChar w:fldCharType="separate"/>
        </w:r>
        <w:r w:rsidR="00905AF7">
          <w:rPr>
            <w:noProof/>
            <w:webHidden/>
          </w:rPr>
          <w:t>43</w:t>
        </w:r>
        <w:r>
          <w:rPr>
            <w:noProof/>
            <w:webHidden/>
          </w:rPr>
          <w:fldChar w:fldCharType="end"/>
        </w:r>
      </w:hyperlink>
    </w:p>
    <w:p w14:paraId="19419E73" w14:textId="3A197EAB"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8" w:history="1">
        <w:r w:rsidRPr="005A46D6">
          <w:rPr>
            <w:rStyle w:val="Hyperlink"/>
            <w:noProof/>
          </w:rPr>
          <w:t>3.</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Tender form - Prices</w:t>
        </w:r>
        <w:r>
          <w:rPr>
            <w:noProof/>
            <w:webHidden/>
          </w:rPr>
          <w:tab/>
        </w:r>
        <w:r>
          <w:rPr>
            <w:noProof/>
            <w:webHidden/>
          </w:rPr>
          <w:fldChar w:fldCharType="begin"/>
        </w:r>
        <w:r>
          <w:rPr>
            <w:noProof/>
            <w:webHidden/>
          </w:rPr>
          <w:instrText xml:space="preserve"> PAGEREF _Toc243639838 \h </w:instrText>
        </w:r>
        <w:r>
          <w:rPr>
            <w:noProof/>
            <w:webHidden/>
          </w:rPr>
        </w:r>
        <w:r>
          <w:rPr>
            <w:noProof/>
            <w:webHidden/>
          </w:rPr>
          <w:fldChar w:fldCharType="separate"/>
        </w:r>
        <w:r w:rsidR="00905AF7">
          <w:rPr>
            <w:noProof/>
            <w:webHidden/>
          </w:rPr>
          <w:t>44</w:t>
        </w:r>
        <w:r>
          <w:rPr>
            <w:noProof/>
            <w:webHidden/>
          </w:rPr>
          <w:fldChar w:fldCharType="end"/>
        </w:r>
      </w:hyperlink>
    </w:p>
    <w:p w14:paraId="05687447" w14:textId="7A41CD5B"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39" w:history="1">
        <w:r w:rsidRPr="005A46D6">
          <w:rPr>
            <w:rStyle w:val="Hyperlink"/>
            <w:noProof/>
          </w:rPr>
          <w:t>4.</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Declaration on honour - Exclusion grounds</w:t>
        </w:r>
        <w:r>
          <w:rPr>
            <w:noProof/>
            <w:webHidden/>
          </w:rPr>
          <w:tab/>
        </w:r>
        <w:r>
          <w:rPr>
            <w:noProof/>
            <w:webHidden/>
          </w:rPr>
          <w:fldChar w:fldCharType="begin"/>
        </w:r>
        <w:r>
          <w:rPr>
            <w:noProof/>
            <w:webHidden/>
          </w:rPr>
          <w:instrText xml:space="preserve"> PAGEREF _Toc243639839 \h </w:instrText>
        </w:r>
        <w:r>
          <w:rPr>
            <w:noProof/>
            <w:webHidden/>
          </w:rPr>
        </w:r>
        <w:r>
          <w:rPr>
            <w:noProof/>
            <w:webHidden/>
          </w:rPr>
          <w:fldChar w:fldCharType="separate"/>
        </w:r>
        <w:r w:rsidR="00905AF7">
          <w:rPr>
            <w:noProof/>
            <w:webHidden/>
          </w:rPr>
          <w:t>45</w:t>
        </w:r>
        <w:r>
          <w:rPr>
            <w:noProof/>
            <w:webHidden/>
          </w:rPr>
          <w:fldChar w:fldCharType="end"/>
        </w:r>
      </w:hyperlink>
    </w:p>
    <w:p w14:paraId="13417ABF" w14:textId="6B35AE8F"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40" w:history="1">
        <w:r w:rsidRPr="005A46D6">
          <w:rPr>
            <w:rStyle w:val="Hyperlink"/>
            <w:noProof/>
          </w:rPr>
          <w:t>5.</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FINANCIAL IDENTIFICATION FORM</w:t>
        </w:r>
        <w:r>
          <w:rPr>
            <w:noProof/>
            <w:webHidden/>
          </w:rPr>
          <w:tab/>
        </w:r>
        <w:r>
          <w:rPr>
            <w:noProof/>
            <w:webHidden/>
          </w:rPr>
          <w:fldChar w:fldCharType="begin"/>
        </w:r>
        <w:r>
          <w:rPr>
            <w:noProof/>
            <w:webHidden/>
          </w:rPr>
          <w:instrText xml:space="preserve"> PAGEREF _Toc243639840 \h </w:instrText>
        </w:r>
        <w:r>
          <w:rPr>
            <w:noProof/>
            <w:webHidden/>
          </w:rPr>
        </w:r>
        <w:r>
          <w:rPr>
            <w:noProof/>
            <w:webHidden/>
          </w:rPr>
          <w:fldChar w:fldCharType="separate"/>
        </w:r>
        <w:r w:rsidR="00905AF7">
          <w:rPr>
            <w:noProof/>
            <w:webHidden/>
          </w:rPr>
          <w:t>48</w:t>
        </w:r>
        <w:r>
          <w:rPr>
            <w:noProof/>
            <w:webHidden/>
          </w:rPr>
          <w:fldChar w:fldCharType="end"/>
        </w:r>
      </w:hyperlink>
    </w:p>
    <w:p w14:paraId="520EB8A5" w14:textId="2DABDD58" w:rsidR="003317CF" w:rsidRDefault="003317CF">
      <w:pPr>
        <w:pStyle w:val="TOC2"/>
        <w:tabs>
          <w:tab w:val="left" w:pos="720"/>
          <w:tab w:val="right" w:leader="dot" w:pos="9628"/>
        </w:tabs>
        <w:rPr>
          <w:rFonts w:asciiTheme="minorHAnsi" w:eastAsiaTheme="minorEastAsia" w:hAnsiTheme="minorHAnsi" w:cstheme="minorBidi"/>
          <w:noProof/>
          <w:color w:val="auto"/>
          <w:kern w:val="2"/>
          <w:sz w:val="24"/>
          <w:szCs w:val="24"/>
          <w:lang w:eastAsia="en-GB"/>
          <w14:ligatures w14:val="standardContextual"/>
        </w:rPr>
      </w:pPr>
      <w:hyperlink w:anchor="_Toc243639841" w:history="1">
        <w:r w:rsidRPr="005A46D6">
          <w:rPr>
            <w:rStyle w:val="Hyperlink"/>
            <w:noProof/>
          </w:rPr>
          <w:t>6.</w:t>
        </w:r>
        <w:r>
          <w:rPr>
            <w:rFonts w:asciiTheme="minorHAnsi" w:eastAsiaTheme="minorEastAsia" w:hAnsiTheme="minorHAnsi" w:cstheme="minorBidi"/>
            <w:noProof/>
            <w:color w:val="auto"/>
            <w:kern w:val="2"/>
            <w:sz w:val="24"/>
            <w:szCs w:val="24"/>
            <w:lang w:eastAsia="en-GB"/>
            <w14:ligatures w14:val="standardContextual"/>
          </w:rPr>
          <w:tab/>
        </w:r>
        <w:r w:rsidRPr="005A46D6">
          <w:rPr>
            <w:rStyle w:val="Hyperlink"/>
            <w:noProof/>
          </w:rPr>
          <w:t>INTEGRITY STATEMENT</w:t>
        </w:r>
        <w:r>
          <w:rPr>
            <w:noProof/>
            <w:webHidden/>
          </w:rPr>
          <w:tab/>
        </w:r>
        <w:r>
          <w:rPr>
            <w:noProof/>
            <w:webHidden/>
          </w:rPr>
          <w:fldChar w:fldCharType="begin"/>
        </w:r>
        <w:r>
          <w:rPr>
            <w:noProof/>
            <w:webHidden/>
          </w:rPr>
          <w:instrText xml:space="preserve"> PAGEREF _Toc243639841 \h </w:instrText>
        </w:r>
        <w:r>
          <w:rPr>
            <w:noProof/>
            <w:webHidden/>
          </w:rPr>
        </w:r>
        <w:r>
          <w:rPr>
            <w:noProof/>
            <w:webHidden/>
          </w:rPr>
          <w:fldChar w:fldCharType="separate"/>
        </w:r>
        <w:r w:rsidR="00905AF7">
          <w:rPr>
            <w:noProof/>
            <w:webHidden/>
          </w:rPr>
          <w:t>49</w:t>
        </w:r>
        <w:r>
          <w:rPr>
            <w:noProof/>
            <w:webHidden/>
          </w:rPr>
          <w:fldChar w:fldCharType="end"/>
        </w:r>
      </w:hyperlink>
    </w:p>
    <w:p w14:paraId="672A6659" w14:textId="3B455A8E" w:rsidR="00A13C13" w:rsidRDefault="008541CF">
      <w:pPr>
        <w:rPr>
          <w:b/>
          <w:sz w:val="28"/>
        </w:rPr>
        <w:sectPr w:rsidR="00A13C13">
          <w:headerReference w:type="default" r:id="rId13"/>
          <w:footerReference w:type="default" r:id="rId14"/>
          <w:pgSz w:w="11906" w:h="16838"/>
          <w:pgMar w:top="1134" w:right="1134" w:bottom="1134" w:left="1134" w:header="567" w:footer="567" w:gutter="0"/>
          <w:cols w:space="708"/>
          <w:docGrid w:linePitch="360"/>
        </w:sectPr>
      </w:pPr>
      <w:r>
        <w:rPr>
          <w:b/>
          <w:sz w:val="28"/>
        </w:rPr>
        <w:fldChar w:fldCharType="end"/>
      </w:r>
    </w:p>
    <w:p w14:paraId="100C5B58" w14:textId="77777777" w:rsidR="00A13C13" w:rsidRDefault="008541CF">
      <w:pPr>
        <w:sectPr w:rsidR="00A13C13">
          <w:headerReference w:type="default" r:id="rId15"/>
          <w:footerReference w:type="default" r:id="rId16"/>
          <w:type w:val="continuous"/>
          <w:pgSz w:w="11906" w:h="16838"/>
          <w:pgMar w:top="1134" w:right="1134" w:bottom="1134" w:left="1134" w:header="567" w:footer="567" w:gutter="0"/>
          <w:cols w:space="708"/>
          <w:docGrid w:linePitch="360"/>
        </w:sectPr>
      </w:pPr>
      <w:r>
        <w:t xml:space="preserve"> </w:t>
      </w:r>
    </w:p>
    <w:p w14:paraId="4FB40C7E" w14:textId="77777777" w:rsidR="00A13C13" w:rsidRDefault="008541CF">
      <w:pPr>
        <w:pStyle w:val="SubdocumentTitle"/>
      </w:pPr>
      <w:bookmarkStart w:id="0" w:name="doc__general_remarks"/>
      <w:bookmarkStart w:id="1" w:name="_Toc243639765"/>
      <w:r>
        <w:lastRenderedPageBreak/>
        <w:t>1 General Remarks</w:t>
      </w:r>
      <w:bookmarkEnd w:id="0"/>
      <w:bookmarkEnd w:id="1"/>
    </w:p>
    <w:p w14:paraId="1CF6A85B" w14:textId="77777777" w:rsidR="00A13C13" w:rsidRDefault="008541CF">
      <w:pPr>
        <w:pStyle w:val="Heading1title"/>
        <w:numPr>
          <w:ilvl w:val="0"/>
          <w:numId w:val="5"/>
        </w:numPr>
      </w:pPr>
      <w:bookmarkStart w:id="2" w:name="_sx-ref-en-2569469"/>
      <w:bookmarkStart w:id="3" w:name="_Toc243639766"/>
      <w:r>
        <w:t>The contracting authority</w:t>
      </w:r>
      <w:bookmarkEnd w:id="2"/>
      <w:bookmarkEnd w:id="3"/>
    </w:p>
    <w:p w14:paraId="51041E93" w14:textId="77777777" w:rsidR="00A13C13" w:rsidRDefault="008541CF">
      <w:pPr>
        <w:pStyle w:val="Heading2"/>
        <w:numPr>
          <w:ilvl w:val="1"/>
          <w:numId w:val="5"/>
        </w:numPr>
      </w:pPr>
      <w:r>
        <w:t xml:space="preserve">The contracting authority of this public contract is </w:t>
      </w:r>
      <w:proofErr w:type="spellStart"/>
      <w:r>
        <w:t>Enabel</w:t>
      </w:r>
      <w:proofErr w:type="spellEnd"/>
      <w:r>
        <w:t xml:space="preserve">, public-law company with social purposes, with its registered office at Rue Haute 147, 1000 Brussels in Belgium (enterprise number 0264.814.354, RPM/RPR Brussels), called ' </w:t>
      </w:r>
      <w:proofErr w:type="spellStart"/>
      <w:r>
        <w:t>Enabel</w:t>
      </w:r>
      <w:proofErr w:type="spellEnd"/>
      <w:r>
        <w:t xml:space="preserve"> ' pursuant to the entry into force of Law of 23 November 2017 changing the name of the Belgian Technical Cooperation and defining the missions and functioning of </w:t>
      </w:r>
      <w:proofErr w:type="spellStart"/>
      <w:r>
        <w:t>Enabel</w:t>
      </w:r>
      <w:proofErr w:type="spellEnd"/>
      <w:r>
        <w:t>, the Belgian agency for development cooperation.</w:t>
      </w:r>
    </w:p>
    <w:p w14:paraId="220475D3" w14:textId="77777777" w:rsidR="00A13C13" w:rsidRDefault="008541CF">
      <w:pPr>
        <w:pStyle w:val="Heading2"/>
        <w:numPr>
          <w:ilvl w:val="1"/>
          <w:numId w:val="5"/>
        </w:numPr>
      </w:pPr>
      <w:proofErr w:type="spellStart"/>
      <w:r>
        <w:t>Enabel</w:t>
      </w:r>
      <w:proofErr w:type="spellEnd"/>
      <w:r>
        <w:t xml:space="preserve"> has the exclusive competence for the execution, in Belgium and abroad, of public service tasks of direct bilateral cooperation with partner countries. Moreover, it may also perform other development cooperation tasks at the request of public interest organisations, and it can develop its own activities to contribute towards realisation of its objectives.</w:t>
      </w:r>
    </w:p>
    <w:p w14:paraId="34953C0C" w14:textId="4E37889F" w:rsidR="00A13C13" w:rsidRDefault="008541CF">
      <w:pPr>
        <w:pStyle w:val="Heading2"/>
        <w:numPr>
          <w:ilvl w:val="1"/>
          <w:numId w:val="5"/>
        </w:numPr>
      </w:pPr>
      <w:r>
        <w:t xml:space="preserve">For this public contract </w:t>
      </w:r>
      <w:proofErr w:type="spellStart"/>
      <w:r>
        <w:t>Enabel</w:t>
      </w:r>
      <w:proofErr w:type="spellEnd"/>
      <w:r>
        <w:t xml:space="preserve">, in Mozambique, is represented </w:t>
      </w:r>
      <w:r w:rsidR="007C7ADF">
        <w:t>by:</w:t>
      </w:r>
    </w:p>
    <w:tbl>
      <w:tblPr>
        <w:tblW w:w="0" w:type="pct"/>
        <w:tblInd w:w="1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31"/>
        <w:gridCol w:w="1564"/>
      </w:tblGrid>
      <w:tr w:rsidR="00A13C13" w14:paraId="08FA684B" w14:textId="77777777">
        <w:trPr>
          <w:cantSplit/>
          <w:tblHeader/>
        </w:trPr>
        <w:tc>
          <w:tcPr>
            <w:tcW w:w="0" w:type="auto"/>
            <w:tcBorders>
              <w:top w:val="single" w:sz="4" w:space="0" w:color="000000"/>
              <w:left w:val="single" w:sz="4" w:space="0" w:color="000000"/>
              <w:bottom w:val="single" w:sz="4" w:space="0" w:color="000000"/>
              <w:right w:val="single" w:sz="4" w:space="0" w:color="000000"/>
            </w:tcBorders>
            <w:shd w:val="clear" w:color="auto" w:fill="EEEEEE"/>
            <w:tcMar>
              <w:top w:w="100" w:type="dxa"/>
              <w:left w:w="0" w:type="dxa"/>
              <w:bottom w:w="0" w:type="dxa"/>
            </w:tcMar>
          </w:tcPr>
          <w:p w14:paraId="0D909AED" w14:textId="77777777" w:rsidR="00A13C13" w:rsidRDefault="008541CF">
            <w:pPr>
              <w:pStyle w:val="Body1"/>
              <w:ind w:left="0"/>
            </w:pPr>
            <w:r>
              <w:rPr>
                <w:b/>
              </w:rPr>
              <w:t>Name</w:t>
            </w:r>
          </w:p>
        </w:tc>
        <w:tc>
          <w:tcPr>
            <w:tcW w:w="0" w:type="auto"/>
            <w:tcBorders>
              <w:top w:val="single" w:sz="4" w:space="0" w:color="000000"/>
              <w:left w:val="nil"/>
              <w:bottom w:val="single" w:sz="4" w:space="0" w:color="000000"/>
              <w:right w:val="single" w:sz="4" w:space="0" w:color="000000"/>
            </w:tcBorders>
            <w:shd w:val="clear" w:color="auto" w:fill="EEEEEE"/>
            <w:tcMar>
              <w:top w:w="100" w:type="dxa"/>
              <w:left w:w="0" w:type="dxa"/>
              <w:bottom w:w="0" w:type="dxa"/>
            </w:tcMar>
          </w:tcPr>
          <w:p w14:paraId="5EF8972E" w14:textId="77777777" w:rsidR="00A13C13" w:rsidRDefault="008541CF">
            <w:pPr>
              <w:pStyle w:val="Body1"/>
              <w:ind w:left="0"/>
            </w:pPr>
            <w:r>
              <w:rPr>
                <w:b/>
              </w:rPr>
              <w:t>Position</w:t>
            </w:r>
          </w:p>
        </w:tc>
      </w:tr>
      <w:tr w:rsidR="00A13C13" w14:paraId="4DEA65E8" w14:textId="77777777">
        <w:trPr>
          <w:cantSplit/>
        </w:trPr>
        <w:tc>
          <w:tcPr>
            <w:tcW w:w="0" w:type="auto"/>
            <w:tcBorders>
              <w:top w:val="single" w:sz="4" w:space="0" w:color="000000"/>
              <w:left w:val="single" w:sz="4" w:space="0" w:color="000000"/>
              <w:bottom w:val="single" w:sz="4" w:space="0" w:color="000000"/>
              <w:right w:val="single" w:sz="4" w:space="0" w:color="000000"/>
            </w:tcBorders>
            <w:shd w:val="clear" w:color="auto" w:fill="FFFFFF"/>
            <w:tcMar>
              <w:top w:w="100" w:type="dxa"/>
              <w:left w:w="0" w:type="dxa"/>
              <w:bottom w:w="0" w:type="dxa"/>
            </w:tcMar>
          </w:tcPr>
          <w:p w14:paraId="0CB9FE2F" w14:textId="582C3FEA" w:rsidR="00A13C13" w:rsidRDefault="00E42F8B">
            <w:pPr>
              <w:pStyle w:val="Body1"/>
              <w:ind w:left="0"/>
            </w:pPr>
            <w:r>
              <w:t>Adrian TAS</w:t>
            </w:r>
          </w:p>
        </w:tc>
        <w:tc>
          <w:tcPr>
            <w:tcW w:w="0" w:type="auto"/>
            <w:tcBorders>
              <w:top w:val="single" w:sz="4" w:space="0" w:color="000000"/>
              <w:left w:val="nil"/>
              <w:bottom w:val="single" w:sz="4" w:space="0" w:color="000000"/>
              <w:right w:val="single" w:sz="4" w:space="0" w:color="000000"/>
            </w:tcBorders>
            <w:shd w:val="clear" w:color="auto" w:fill="FFFFFF"/>
            <w:tcMar>
              <w:top w:w="100" w:type="dxa"/>
              <w:left w:w="0" w:type="dxa"/>
              <w:bottom w:w="0" w:type="dxa"/>
            </w:tcMar>
          </w:tcPr>
          <w:p w14:paraId="7BA88DD6" w14:textId="53ABD3B3" w:rsidR="00A13C13" w:rsidRDefault="00E42F8B">
            <w:pPr>
              <w:pStyle w:val="Body1"/>
              <w:ind w:left="0"/>
            </w:pPr>
            <w:r>
              <w:t>Country Director</w:t>
            </w:r>
          </w:p>
        </w:tc>
      </w:tr>
    </w:tbl>
    <w:p w14:paraId="12F40E89" w14:textId="77777777" w:rsidR="00A13C13" w:rsidRDefault="008541CF">
      <w:pPr>
        <w:spacing w:after="0" w:line="200" w:lineRule="auto"/>
      </w:pPr>
      <w:r>
        <w:t xml:space="preserve"> </w:t>
      </w:r>
    </w:p>
    <w:p w14:paraId="12AEC70B" w14:textId="7B79DA74" w:rsidR="00A13C13" w:rsidRDefault="008541CF">
      <w:pPr>
        <w:pStyle w:val="Heading2"/>
        <w:numPr>
          <w:ilvl w:val="1"/>
          <w:numId w:val="5"/>
        </w:numPr>
      </w:pPr>
      <w:proofErr w:type="gramStart"/>
      <w:r>
        <w:rPr>
          <w:b/>
        </w:rPr>
        <w:t>Attention :</w:t>
      </w:r>
      <w:proofErr w:type="gramEnd"/>
      <w:r>
        <w:rPr>
          <w:b/>
        </w:rPr>
        <w:t xml:space="preserve"> even if </w:t>
      </w:r>
      <w:proofErr w:type="spellStart"/>
      <w:r>
        <w:rPr>
          <w:b/>
        </w:rPr>
        <w:t>Enabel</w:t>
      </w:r>
      <w:proofErr w:type="spellEnd"/>
      <w:r>
        <w:rPr>
          <w:b/>
        </w:rPr>
        <w:t xml:space="preserve"> as contracting authority is based in Belgium, </w:t>
      </w:r>
      <w:proofErr w:type="spellStart"/>
      <w:r>
        <w:rPr>
          <w:b/>
        </w:rPr>
        <w:t>Enabel</w:t>
      </w:r>
      <w:proofErr w:type="spellEnd"/>
      <w:r>
        <w:rPr>
          <w:b/>
        </w:rPr>
        <w:t xml:space="preserve"> has different “permanent establishments” in partner countries, who are 'customer' in the sense of tax legislation.</w:t>
      </w:r>
      <w:r>
        <w:rPr>
          <w:rStyle w:val="FootnoteReference"/>
        </w:rPr>
        <w:footnoteReference w:id="1"/>
      </w:r>
      <w:r>
        <w:rPr>
          <w:b/>
        </w:rPr>
        <w:t xml:space="preserve"> As a result, services of this contract are deemed to be located in Mozambique and applicable tax legislation is legislation of Mozambique. For more information on this tax regime, you can contact Contract Service </w:t>
      </w:r>
      <w:proofErr w:type="spellStart"/>
      <w:r>
        <w:rPr>
          <w:b/>
        </w:rPr>
        <w:t>Center</w:t>
      </w:r>
      <w:proofErr w:type="spellEnd"/>
      <w:r>
        <w:rPr>
          <w:b/>
        </w:rPr>
        <w:t xml:space="preserve"> CSC,</w:t>
      </w:r>
      <w:r>
        <w:t xml:space="preserve"> </w:t>
      </w:r>
      <w:r>
        <w:rPr>
          <w:b/>
        </w:rPr>
        <w:t xml:space="preserve">(clause </w:t>
      </w:r>
      <w:r>
        <w:rPr>
          <w:b/>
        </w:rPr>
        <w:fldChar w:fldCharType="begin"/>
      </w:r>
      <w:r>
        <w:rPr>
          <w:b/>
        </w:rPr>
        <w:instrText xml:space="preserve">REF _sx-ref-en-2569889 \r \h \* MERGEFORMAT </w:instrText>
      </w:r>
      <w:r>
        <w:rPr>
          <w:b/>
        </w:rPr>
      </w:r>
      <w:r>
        <w:rPr>
          <w:b/>
        </w:rPr>
        <w:fldChar w:fldCharType="separate"/>
      </w:r>
      <w:r>
        <w:rPr>
          <w:b/>
        </w:rPr>
        <w:t>‎3</w:t>
      </w:r>
      <w:r>
        <w:rPr>
          <w:b/>
        </w:rPr>
        <w:fldChar w:fldCharType="end"/>
      </w:r>
      <w:r>
        <w:rPr>
          <w:b/>
        </w:rPr>
        <w:t xml:space="preserve"> of chapter 3 Award Procedure).</w:t>
      </w:r>
    </w:p>
    <w:p w14:paraId="68F24993" w14:textId="77777777" w:rsidR="00A13C13" w:rsidRDefault="008541CF">
      <w:pPr>
        <w:pStyle w:val="Heading1title"/>
        <w:numPr>
          <w:ilvl w:val="0"/>
          <w:numId w:val="5"/>
        </w:numPr>
      </w:pPr>
      <w:bookmarkStart w:id="4" w:name="_Toc243639767"/>
      <w:r>
        <w:t>Rules governing the public contract</w:t>
      </w:r>
      <w:bookmarkEnd w:id="4"/>
    </w:p>
    <w:p w14:paraId="553A833E" w14:textId="77777777" w:rsidR="00A13C13" w:rsidRDefault="008541CF">
      <w:pPr>
        <w:pStyle w:val="Heading2"/>
        <w:numPr>
          <w:ilvl w:val="1"/>
          <w:numId w:val="5"/>
        </w:numPr>
      </w:pPr>
      <w:r>
        <w:t>The following, among others, apply to this public contract:</w:t>
      </w:r>
    </w:p>
    <w:p w14:paraId="0C4D62A0" w14:textId="77777777" w:rsidR="00A13C13" w:rsidRDefault="008541CF">
      <w:pPr>
        <w:pStyle w:val="Body1"/>
        <w:numPr>
          <w:ilvl w:val="0"/>
          <w:numId w:val="6"/>
        </w:numPr>
        <w:tabs>
          <w:tab w:val="left" w:pos="1720"/>
        </w:tabs>
        <w:ind w:left="1720" w:hanging="510"/>
      </w:pPr>
      <w:r>
        <w:t>The Law of 17 June 2016 on public procurement;</w:t>
      </w:r>
    </w:p>
    <w:p w14:paraId="25B067F1" w14:textId="77777777" w:rsidR="00A13C13" w:rsidRDefault="008541CF">
      <w:pPr>
        <w:pStyle w:val="Body1"/>
        <w:numPr>
          <w:ilvl w:val="0"/>
          <w:numId w:val="6"/>
        </w:numPr>
        <w:tabs>
          <w:tab w:val="left" w:pos="1720"/>
        </w:tabs>
        <w:ind w:left="1720" w:hanging="510"/>
      </w:pPr>
      <w:r>
        <w:t>The Royal Decree of 18 April 2017 on the award of public contracts in the classical sectors;</w:t>
      </w:r>
    </w:p>
    <w:p w14:paraId="2A7F15E5" w14:textId="77777777" w:rsidR="00A13C13" w:rsidRDefault="008541CF">
      <w:pPr>
        <w:pStyle w:val="Body1"/>
        <w:numPr>
          <w:ilvl w:val="0"/>
          <w:numId w:val="6"/>
        </w:numPr>
        <w:tabs>
          <w:tab w:val="left" w:pos="1720"/>
        </w:tabs>
        <w:ind w:left="1720" w:hanging="510"/>
      </w:pPr>
      <w:r>
        <w:t>The Royal Decree of 14 January 2013 establishing the general rules for the execution of public contracts;</w:t>
      </w:r>
    </w:p>
    <w:p w14:paraId="0AC1778F" w14:textId="77777777" w:rsidR="00A13C13" w:rsidRDefault="008541CF">
      <w:pPr>
        <w:pStyle w:val="Body1"/>
        <w:numPr>
          <w:ilvl w:val="0"/>
          <w:numId w:val="6"/>
        </w:numPr>
        <w:tabs>
          <w:tab w:val="left" w:pos="1720"/>
        </w:tabs>
        <w:ind w:left="1720" w:hanging="510"/>
      </w:pPr>
      <w:r>
        <w:t xml:space="preserve">The Law of 17 </w:t>
      </w:r>
      <w:proofErr w:type="spellStart"/>
      <w:r>
        <w:t>june</w:t>
      </w:r>
      <w:proofErr w:type="spellEnd"/>
      <w:r>
        <w:t xml:space="preserve"> 2013 on motivation, information, and remedies in public procurement, certain works, supply, and service contracts, and concessions;</w:t>
      </w:r>
    </w:p>
    <w:p w14:paraId="3191C309" w14:textId="77777777" w:rsidR="00A13C13" w:rsidRDefault="008541CF">
      <w:pPr>
        <w:pStyle w:val="Body1"/>
        <w:numPr>
          <w:ilvl w:val="0"/>
          <w:numId w:val="6"/>
        </w:numPr>
        <w:tabs>
          <w:tab w:val="left" w:pos="1720"/>
        </w:tabs>
        <w:ind w:left="1720" w:hanging="510"/>
      </w:pPr>
      <w:r>
        <w:t>Circulars of the Prime Minister with regards to public procurement;</w:t>
      </w:r>
    </w:p>
    <w:p w14:paraId="1DFEB1F4" w14:textId="77777777" w:rsidR="00A13C13" w:rsidRDefault="008541CF">
      <w:pPr>
        <w:pStyle w:val="Body1"/>
        <w:numPr>
          <w:ilvl w:val="0"/>
          <w:numId w:val="6"/>
        </w:numPr>
        <w:tabs>
          <w:tab w:val="left" w:pos="1720"/>
        </w:tabs>
        <w:ind w:left="1720" w:hanging="510"/>
      </w:pPr>
      <w:proofErr w:type="spellStart"/>
      <w:r>
        <w:t>Enabels</w:t>
      </w:r>
      <w:proofErr w:type="spellEnd"/>
      <w:r>
        <w:t xml:space="preserve"> policy regarding sexual exploitation and abuse – June 2019;</w:t>
      </w:r>
    </w:p>
    <w:p w14:paraId="0913944D" w14:textId="77777777" w:rsidR="00A13C13" w:rsidRDefault="008541CF">
      <w:pPr>
        <w:pStyle w:val="Body1"/>
        <w:numPr>
          <w:ilvl w:val="0"/>
          <w:numId w:val="6"/>
        </w:numPr>
        <w:tabs>
          <w:tab w:val="left" w:pos="1720"/>
        </w:tabs>
        <w:ind w:left="1720" w:hanging="510"/>
      </w:pPr>
      <w:proofErr w:type="spellStart"/>
      <w:r>
        <w:t>Enabels</w:t>
      </w:r>
      <w:proofErr w:type="spellEnd"/>
      <w:r>
        <w:t xml:space="preserve"> policy regarding fraud and corruption risk management – June 2019.</w:t>
      </w:r>
    </w:p>
    <w:p w14:paraId="2D04A870" w14:textId="77777777" w:rsidR="00A13C13" w:rsidRDefault="008541CF">
      <w:pPr>
        <w:pStyle w:val="Heading2"/>
        <w:numPr>
          <w:ilvl w:val="1"/>
          <w:numId w:val="5"/>
        </w:numPr>
      </w:pPr>
      <w:r>
        <w:t xml:space="preserve">All Belgian regulations on public contracts can be consulted on </w:t>
      </w:r>
      <w:hyperlink r:id="rId17" w:history="1">
        <w:r w:rsidR="00A13C13">
          <w:rPr>
            <w:rStyle w:val="Hyperlink"/>
            <w:color w:val="0000FF"/>
          </w:rPr>
          <w:t>https://bosa.belgium.be/en/themes/public-procurement</w:t>
        </w:r>
      </w:hyperlink>
      <w:r>
        <w:t>;</w:t>
      </w:r>
    </w:p>
    <w:p w14:paraId="33363E3E" w14:textId="77777777" w:rsidR="00A13C13" w:rsidRDefault="008541CF">
      <w:pPr>
        <w:pStyle w:val="Body1"/>
        <w:ind w:left="1210"/>
      </w:pPr>
      <w:proofErr w:type="spellStart"/>
      <w:r>
        <w:lastRenderedPageBreak/>
        <w:t>Enabel's</w:t>
      </w:r>
      <w:proofErr w:type="spellEnd"/>
      <w:r>
        <w:t xml:space="preserve"> Code of Conduct and the policies mentioned above can be consulted on </w:t>
      </w:r>
      <w:proofErr w:type="spellStart"/>
      <w:r>
        <w:t>Enabel's</w:t>
      </w:r>
      <w:proofErr w:type="spellEnd"/>
      <w:r>
        <w:t xml:space="preserve"> website via </w:t>
      </w:r>
      <w:hyperlink r:id="rId18" w:history="1">
        <w:r w:rsidR="00A13C13">
          <w:rPr>
            <w:rStyle w:val="Hyperlink"/>
            <w:color w:val="0000FF"/>
          </w:rPr>
          <w:t>https://www.enabel.be/who-we-are/integrity/</w:t>
        </w:r>
      </w:hyperlink>
      <w:r>
        <w:t>.</w:t>
      </w:r>
    </w:p>
    <w:p w14:paraId="424C1A81" w14:textId="77777777" w:rsidR="00A13C13" w:rsidRDefault="008541CF">
      <w:pPr>
        <w:pStyle w:val="Heading1title"/>
        <w:numPr>
          <w:ilvl w:val="0"/>
          <w:numId w:val="5"/>
        </w:numPr>
      </w:pPr>
      <w:bookmarkStart w:id="5" w:name="_Toc243639768"/>
      <w:r>
        <w:t>Applicable law and competent courts</w:t>
      </w:r>
      <w:bookmarkEnd w:id="5"/>
    </w:p>
    <w:p w14:paraId="22D8B3F1" w14:textId="77777777" w:rsidR="00A13C13" w:rsidRDefault="008541CF">
      <w:pPr>
        <w:pStyle w:val="Heading2"/>
        <w:numPr>
          <w:ilvl w:val="1"/>
          <w:numId w:val="5"/>
        </w:numPr>
        <w:jc w:val="left"/>
      </w:pPr>
      <w:r>
        <w:t>Belgian legislation applies for this public contract and no other. In the event of a conflict regarding the interpretation, application or performance of these tender specifications, the parties will first try all conciliation possibilities. Except for an emergency, the parties avoid litigation in court without preliminary notification.</w:t>
      </w:r>
    </w:p>
    <w:p w14:paraId="15C10381" w14:textId="77777777" w:rsidR="00A13C13" w:rsidRDefault="008541CF">
      <w:pPr>
        <w:pStyle w:val="Heading2"/>
        <w:numPr>
          <w:ilvl w:val="1"/>
          <w:numId w:val="5"/>
        </w:numPr>
        <w:jc w:val="left"/>
      </w:pPr>
      <w:r>
        <w:t>In case of court action, correspondence must (also) be sent to the following address:</w:t>
      </w:r>
    </w:p>
    <w:p w14:paraId="16F10EF0" w14:textId="77777777" w:rsidR="00A13C13" w:rsidRDefault="008541CF">
      <w:pPr>
        <w:pStyle w:val="Body1"/>
        <w:ind w:left="1210"/>
        <w:jc w:val="left"/>
      </w:pPr>
      <w:proofErr w:type="spellStart"/>
      <w:r>
        <w:t>Enabel</w:t>
      </w:r>
      <w:proofErr w:type="spellEnd"/>
      <w:r>
        <w:t xml:space="preserve"> S.A.</w:t>
      </w:r>
      <w:r>
        <w:br/>
        <w:t>Global Procurement Services</w:t>
      </w:r>
      <w:r>
        <w:br/>
        <w:t>To the attention of Ms Laura Jacobs</w:t>
      </w:r>
      <w:r>
        <w:br/>
        <w:t>Rue Haute 147</w:t>
      </w:r>
      <w:r>
        <w:br/>
        <w:t>1000 Brussels</w:t>
      </w:r>
      <w:r>
        <w:br/>
        <w:t>Belgium</w:t>
      </w:r>
    </w:p>
    <w:p w14:paraId="3DB022A3" w14:textId="77777777" w:rsidR="00A13C13" w:rsidRDefault="008541CF">
      <w:pPr>
        <w:pStyle w:val="Heading2"/>
        <w:numPr>
          <w:ilvl w:val="1"/>
          <w:numId w:val="5"/>
        </w:numPr>
        <w:jc w:val="left"/>
      </w:pPr>
      <w:r>
        <w:t>Any litigation regarding this public contract is the exclusive competence of the Brussels legal district courts and tribunals. French or Dutch are the languages of proceedings.</w:t>
      </w:r>
    </w:p>
    <w:p w14:paraId="608DEACE" w14:textId="77777777" w:rsidR="00A13C13" w:rsidRDefault="008541CF">
      <w:pPr>
        <w:sectPr w:rsidR="00A13C13">
          <w:headerReference w:type="default" r:id="rId19"/>
          <w:footerReference w:type="default" r:id="rId20"/>
          <w:pgSz w:w="11906" w:h="16838"/>
          <w:pgMar w:top="1134" w:right="1134" w:bottom="1134" w:left="1134" w:header="567" w:footer="567" w:gutter="0"/>
          <w:cols w:space="708"/>
          <w:docGrid w:linePitch="360"/>
        </w:sectPr>
      </w:pPr>
      <w:r>
        <w:t xml:space="preserve"> </w:t>
      </w:r>
    </w:p>
    <w:p w14:paraId="5A496B36" w14:textId="77777777" w:rsidR="00A13C13" w:rsidRDefault="008541CF">
      <w:pPr>
        <w:pStyle w:val="SubdocumentTitle"/>
      </w:pPr>
      <w:bookmarkStart w:id="6" w:name="doc__subject_matter_and_scope_of_the_"/>
      <w:bookmarkStart w:id="7" w:name="_Toc243639769"/>
      <w:r>
        <w:lastRenderedPageBreak/>
        <w:t>2 Subject-Matter and Scope of The Public Contract</w:t>
      </w:r>
      <w:bookmarkEnd w:id="6"/>
      <w:bookmarkEnd w:id="7"/>
    </w:p>
    <w:p w14:paraId="36849899" w14:textId="77777777" w:rsidR="00A13C13" w:rsidRDefault="008541CF">
      <w:pPr>
        <w:pStyle w:val="Heading1title"/>
        <w:numPr>
          <w:ilvl w:val="0"/>
          <w:numId w:val="7"/>
        </w:numPr>
      </w:pPr>
      <w:bookmarkStart w:id="8" w:name="_Toc243639770"/>
      <w:r>
        <w:t>Type of contract</w:t>
      </w:r>
      <w:bookmarkEnd w:id="8"/>
    </w:p>
    <w:p w14:paraId="19A8FE68" w14:textId="77777777" w:rsidR="00A13C13" w:rsidRDefault="008541CF">
      <w:pPr>
        <w:pStyle w:val="Heading2"/>
        <w:numPr>
          <w:ilvl w:val="1"/>
          <w:numId w:val="7"/>
        </w:numPr>
      </w:pPr>
      <w:r>
        <w:t>This public contract is a service contract for provision of: Development of the Legal and Regulatory Framework for the National Enhanced Transparency Framework (ETF).</w:t>
      </w:r>
    </w:p>
    <w:p w14:paraId="33EE58C9" w14:textId="77777777" w:rsidR="00A13C13" w:rsidRDefault="008541CF">
      <w:pPr>
        <w:pStyle w:val="Heading1title"/>
        <w:numPr>
          <w:ilvl w:val="0"/>
          <w:numId w:val="7"/>
        </w:numPr>
      </w:pPr>
      <w:bookmarkStart w:id="9" w:name="_Toc243639771"/>
      <w:r>
        <w:t>Lots</w:t>
      </w:r>
      <w:bookmarkEnd w:id="9"/>
    </w:p>
    <w:p w14:paraId="32097BFC" w14:textId="77777777" w:rsidR="00A13C13" w:rsidRDefault="008541CF">
      <w:pPr>
        <w:pStyle w:val="Heading2"/>
        <w:numPr>
          <w:ilvl w:val="1"/>
          <w:numId w:val="7"/>
        </w:numPr>
      </w:pPr>
      <w:r>
        <w:t>This public contract is not divided into lots.</w:t>
      </w:r>
    </w:p>
    <w:p w14:paraId="1C38D88F" w14:textId="77777777" w:rsidR="00A13C13" w:rsidRDefault="008541CF">
      <w:pPr>
        <w:pStyle w:val="Heading1title"/>
        <w:numPr>
          <w:ilvl w:val="0"/>
          <w:numId w:val="7"/>
        </w:numPr>
      </w:pPr>
      <w:bookmarkStart w:id="10" w:name="_Toc243639772"/>
      <w:r>
        <w:t>Items</w:t>
      </w:r>
      <w:bookmarkEnd w:id="10"/>
    </w:p>
    <w:p w14:paraId="409AA2B1" w14:textId="77777777" w:rsidR="00A13C13" w:rsidRDefault="008541CF">
      <w:pPr>
        <w:pStyle w:val="Heading2"/>
        <w:numPr>
          <w:ilvl w:val="1"/>
          <w:numId w:val="7"/>
        </w:numPr>
      </w:pPr>
      <w:r>
        <w:t xml:space="preserve">This public contract consists of the items listed under clause </w:t>
      </w:r>
      <w:r>
        <w:fldChar w:fldCharType="begin"/>
      </w:r>
      <w:r>
        <w:instrText xml:space="preserve">REF tender_form_prices \r \h \* MERGEFORMAT </w:instrText>
      </w:r>
      <w:r>
        <w:fldChar w:fldCharType="separate"/>
      </w:r>
      <w:r>
        <w:t>‎3</w:t>
      </w:r>
      <w:r>
        <w:fldChar w:fldCharType="end"/>
      </w:r>
      <w:r>
        <w:t xml:space="preserve"> of chapter 8 Forms - Tender form - Prices.</w:t>
      </w:r>
    </w:p>
    <w:p w14:paraId="6C3E418B" w14:textId="77777777" w:rsidR="00A13C13" w:rsidRDefault="008541CF">
      <w:pPr>
        <w:pStyle w:val="Heading2"/>
        <w:numPr>
          <w:ilvl w:val="1"/>
          <w:numId w:val="7"/>
        </w:numPr>
      </w:pPr>
      <w:r>
        <w:t xml:space="preserve">These items are grouped together to form one single contract. It is not possible to tender for </w:t>
      </w:r>
      <w:proofErr w:type="gramStart"/>
      <w:r>
        <w:t>one</w:t>
      </w:r>
      <w:proofErr w:type="gramEnd"/>
      <w:r>
        <w:t xml:space="preserve"> or several items and the tenderer must submit price quotations for all items of the contract.</w:t>
      </w:r>
    </w:p>
    <w:p w14:paraId="4C48D8A8" w14:textId="77777777" w:rsidR="00A13C13" w:rsidRDefault="008541CF">
      <w:pPr>
        <w:pStyle w:val="Heading1title"/>
        <w:numPr>
          <w:ilvl w:val="0"/>
          <w:numId w:val="7"/>
        </w:numPr>
      </w:pPr>
      <w:bookmarkStart w:id="11" w:name="_Toc243639773"/>
      <w:r>
        <w:t>Duration of the public contract</w:t>
      </w:r>
      <w:bookmarkEnd w:id="11"/>
    </w:p>
    <w:p w14:paraId="615F524D" w14:textId="2FCA291A" w:rsidR="00A13C13" w:rsidRDefault="008541CF" w:rsidP="6CD01B31">
      <w:pPr>
        <w:pStyle w:val="Heading2"/>
      </w:pPr>
      <w:r>
        <w:t>This public contract starts</w:t>
      </w:r>
      <w:r w:rsidRPr="6CD01B31">
        <w:rPr>
          <w:b/>
          <w:bCs/>
        </w:rPr>
        <w:t xml:space="preserve"> upon </w:t>
      </w:r>
      <w:r w:rsidR="00714F90">
        <w:rPr>
          <w:b/>
          <w:bCs/>
        </w:rPr>
        <w:t>kick off meeting</w:t>
      </w:r>
      <w:r>
        <w:t xml:space="preserve"> and lasts for</w:t>
      </w:r>
      <w:r w:rsidRPr="6CD01B31">
        <w:rPr>
          <w:b/>
          <w:bCs/>
        </w:rPr>
        <w:t xml:space="preserve"> </w:t>
      </w:r>
      <w:r w:rsidR="2C17AD13">
        <w:t>90 (ninety</w:t>
      </w:r>
      <w:r w:rsidR="035CB9C0">
        <w:t>) calendar days.</w:t>
      </w:r>
    </w:p>
    <w:p w14:paraId="3EEB4DF9" w14:textId="77777777" w:rsidR="00A13C13" w:rsidRDefault="008541CF">
      <w:pPr>
        <w:pStyle w:val="Heading2"/>
        <w:numPr>
          <w:ilvl w:val="1"/>
          <w:numId w:val="7"/>
        </w:numPr>
      </w:pPr>
      <w:r>
        <w:t>This public contract</w:t>
      </w:r>
      <w:r>
        <w:rPr>
          <w:b/>
        </w:rPr>
        <w:t xml:space="preserve"> MAY NOT</w:t>
      </w:r>
      <w:r>
        <w:t xml:space="preserve"> be renewed.</w:t>
      </w:r>
    </w:p>
    <w:p w14:paraId="3671EB94" w14:textId="77777777" w:rsidR="00A13C13" w:rsidRDefault="008541CF">
      <w:pPr>
        <w:pStyle w:val="Heading1title"/>
        <w:numPr>
          <w:ilvl w:val="0"/>
          <w:numId w:val="7"/>
        </w:numPr>
      </w:pPr>
      <w:bookmarkStart w:id="12" w:name="_Toc243639774"/>
      <w:r>
        <w:t>Variants</w:t>
      </w:r>
      <w:bookmarkEnd w:id="12"/>
    </w:p>
    <w:p w14:paraId="24C28DB3" w14:textId="77777777" w:rsidR="00A13C13" w:rsidRDefault="008541CF">
      <w:pPr>
        <w:pStyle w:val="Heading2"/>
        <w:numPr>
          <w:ilvl w:val="1"/>
          <w:numId w:val="7"/>
        </w:numPr>
      </w:pPr>
      <w:r>
        <w:t>Variants are</w:t>
      </w:r>
      <w:r>
        <w:rPr>
          <w:b/>
        </w:rPr>
        <w:t xml:space="preserve"> NOT</w:t>
      </w:r>
      <w:r>
        <w:t xml:space="preserve"> allowed. Each tenderer may submit only one </w:t>
      </w:r>
      <w:proofErr w:type="gramStart"/>
      <w:r>
        <w:t>tender,</w:t>
      </w:r>
      <w:proofErr w:type="gramEnd"/>
      <w:r>
        <w:t xml:space="preserve"> no variants will be accepted.</w:t>
      </w:r>
    </w:p>
    <w:p w14:paraId="5C605B55" w14:textId="77777777" w:rsidR="00A13C13" w:rsidRDefault="008541CF">
      <w:pPr>
        <w:pStyle w:val="Heading1title"/>
        <w:numPr>
          <w:ilvl w:val="0"/>
          <w:numId w:val="7"/>
        </w:numPr>
      </w:pPr>
      <w:bookmarkStart w:id="13" w:name="_Toc243639775"/>
      <w:r>
        <w:t>Options</w:t>
      </w:r>
      <w:bookmarkEnd w:id="13"/>
    </w:p>
    <w:p w14:paraId="77E7C7A8" w14:textId="77777777" w:rsidR="00A13C13" w:rsidRDefault="008541CF">
      <w:pPr>
        <w:pStyle w:val="Heading2"/>
        <w:numPr>
          <w:ilvl w:val="1"/>
          <w:numId w:val="7"/>
        </w:numPr>
      </w:pPr>
      <w:r>
        <w:t>The tenderer may</w:t>
      </w:r>
      <w:r>
        <w:rPr>
          <w:b/>
        </w:rPr>
        <w:t xml:space="preserve"> NOT</w:t>
      </w:r>
      <w:r>
        <w:t xml:space="preserve"> submit options. Free options are forbidden. Any proposed option will be discarded.</w:t>
      </w:r>
    </w:p>
    <w:p w14:paraId="2BAC6FC9" w14:textId="77777777" w:rsidR="00A13C13" w:rsidRDefault="008541CF">
      <w:pPr>
        <w:sectPr w:rsidR="00A13C13">
          <w:headerReference w:type="default" r:id="rId21"/>
          <w:footerReference w:type="default" r:id="rId22"/>
          <w:pgSz w:w="11906" w:h="16838"/>
          <w:pgMar w:top="1134" w:right="1134" w:bottom="1134" w:left="1134" w:header="567" w:footer="567" w:gutter="0"/>
          <w:cols w:space="708"/>
          <w:docGrid w:linePitch="360"/>
        </w:sectPr>
      </w:pPr>
      <w:r>
        <w:t xml:space="preserve"> </w:t>
      </w:r>
    </w:p>
    <w:p w14:paraId="21D035C6" w14:textId="77777777" w:rsidR="00A13C13" w:rsidRDefault="008541CF">
      <w:pPr>
        <w:pStyle w:val="SubdocumentTitle"/>
      </w:pPr>
      <w:bookmarkStart w:id="14" w:name="doc__award_procedure"/>
      <w:bookmarkStart w:id="15" w:name="_Toc243639776"/>
      <w:r>
        <w:lastRenderedPageBreak/>
        <w:t>3 Award Procedure</w:t>
      </w:r>
      <w:bookmarkEnd w:id="14"/>
      <w:bookmarkEnd w:id="15"/>
    </w:p>
    <w:p w14:paraId="46CFB24A"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16" w:name="_Toc243639777"/>
      <w:r>
        <w:rPr>
          <w:color w:val="910000"/>
        </w:rPr>
        <w:t>Section (A) - General procedure instructions</w:t>
      </w:r>
      <w:bookmarkEnd w:id="16"/>
    </w:p>
    <w:p w14:paraId="39D37749" w14:textId="77777777" w:rsidR="00A13C13" w:rsidRDefault="008541CF">
      <w:pPr>
        <w:pStyle w:val="Heading1title"/>
        <w:numPr>
          <w:ilvl w:val="0"/>
          <w:numId w:val="8"/>
        </w:numPr>
      </w:pPr>
      <w:bookmarkStart w:id="17" w:name="_Toc243639778"/>
      <w:r>
        <w:t>Award procedure</w:t>
      </w:r>
      <w:bookmarkEnd w:id="17"/>
    </w:p>
    <w:p w14:paraId="3E23BB3F" w14:textId="77777777" w:rsidR="00A13C13" w:rsidRDefault="008541CF">
      <w:pPr>
        <w:pStyle w:val="Body1"/>
      </w:pPr>
      <w:r>
        <w:t>This public contract will be awarded through a Negotiated Procedure without Prior Publication pursuant to Article 42, § 1, °1, a) of the Law of 17 June 2016 on public procurement.</w:t>
      </w:r>
    </w:p>
    <w:p w14:paraId="7989BA5A" w14:textId="77777777" w:rsidR="00A13C13" w:rsidRDefault="008541CF">
      <w:pPr>
        <w:pStyle w:val="Heading1title"/>
        <w:numPr>
          <w:ilvl w:val="0"/>
          <w:numId w:val="8"/>
        </w:numPr>
      </w:pPr>
      <w:bookmarkStart w:id="18" w:name="_sx-ref-en-2569776"/>
      <w:bookmarkStart w:id="19" w:name="_Toc243639779"/>
      <w:r>
        <w:t>Publication</w:t>
      </w:r>
      <w:bookmarkEnd w:id="18"/>
      <w:bookmarkEnd w:id="19"/>
    </w:p>
    <w:p w14:paraId="21E2D73B" w14:textId="77777777" w:rsidR="00A13C13" w:rsidRDefault="008541CF">
      <w:pPr>
        <w:pStyle w:val="Body1"/>
      </w:pPr>
      <w:r>
        <w:t>This contract is advertised in</w:t>
      </w:r>
    </w:p>
    <w:p w14:paraId="314CA151" w14:textId="77777777" w:rsidR="00A13C13" w:rsidRDefault="008541CF">
      <w:pPr>
        <w:pStyle w:val="Heading2"/>
        <w:numPr>
          <w:ilvl w:val="1"/>
          <w:numId w:val="8"/>
        </w:numPr>
      </w:pPr>
      <w:r>
        <w:t>The following platform:</w:t>
      </w:r>
    </w:p>
    <w:p w14:paraId="7ADC6C2E" w14:textId="38F72A63" w:rsidR="00A05E41" w:rsidRDefault="008541CF">
      <w:pPr>
        <w:pStyle w:val="Body1"/>
        <w:numPr>
          <w:ilvl w:val="0"/>
          <w:numId w:val="9"/>
        </w:numPr>
        <w:tabs>
          <w:tab w:val="left" w:pos="1720"/>
        </w:tabs>
        <w:ind w:left="1720" w:hanging="510"/>
      </w:pPr>
      <w:r>
        <w:t xml:space="preserve">Website of </w:t>
      </w:r>
      <w:proofErr w:type="spellStart"/>
      <w:r>
        <w:t>Enabel</w:t>
      </w:r>
      <w:proofErr w:type="spellEnd"/>
      <w:r>
        <w:t xml:space="preserve"> (</w:t>
      </w:r>
      <w:hyperlink r:id="rId23" w:history="1">
        <w:r w:rsidR="00A05E41" w:rsidRPr="00533496">
          <w:rPr>
            <w:rStyle w:val="Hyperlink"/>
          </w:rPr>
          <w:t>www.enabel.be</w:t>
        </w:r>
      </w:hyperlink>
      <w:r>
        <w:t>)</w:t>
      </w:r>
    </w:p>
    <w:p w14:paraId="3DFE778E" w14:textId="67508359" w:rsidR="00A13C13" w:rsidRDefault="00A05E41">
      <w:pPr>
        <w:pStyle w:val="Body1"/>
        <w:numPr>
          <w:ilvl w:val="0"/>
          <w:numId w:val="9"/>
        </w:numPr>
        <w:tabs>
          <w:tab w:val="left" w:pos="1720"/>
        </w:tabs>
        <w:ind w:left="1720" w:hanging="510"/>
      </w:pPr>
      <w:r>
        <w:t>Local Newspaper</w:t>
      </w:r>
      <w:r w:rsidR="008541CF">
        <w:t>.</w:t>
      </w:r>
    </w:p>
    <w:p w14:paraId="76CE2D2E" w14:textId="77777777" w:rsidR="00A13C13" w:rsidRDefault="008541CF">
      <w:pPr>
        <w:pStyle w:val="Heading2"/>
        <w:numPr>
          <w:ilvl w:val="1"/>
          <w:numId w:val="8"/>
        </w:numPr>
      </w:pPr>
      <w:r>
        <w:t>This publication constitutes an invitation to submit a tender.</w:t>
      </w:r>
    </w:p>
    <w:p w14:paraId="57E27F7E" w14:textId="77777777" w:rsidR="00A13C13" w:rsidRDefault="008541CF">
      <w:pPr>
        <w:pStyle w:val="Heading1title"/>
        <w:numPr>
          <w:ilvl w:val="0"/>
          <w:numId w:val="8"/>
        </w:numPr>
      </w:pPr>
      <w:bookmarkStart w:id="20" w:name="_sx-ref-en-2569889"/>
      <w:bookmarkStart w:id="21" w:name="_Toc243639780"/>
      <w:r>
        <w:t>Further information</w:t>
      </w:r>
      <w:bookmarkEnd w:id="20"/>
      <w:bookmarkEnd w:id="21"/>
    </w:p>
    <w:p w14:paraId="0B290C62" w14:textId="77777777" w:rsidR="00A13C13" w:rsidRDefault="008541CF">
      <w:pPr>
        <w:pStyle w:val="Heading2"/>
        <w:numPr>
          <w:ilvl w:val="1"/>
          <w:numId w:val="8"/>
        </w:numPr>
      </w:pPr>
      <w:bookmarkStart w:id="22" w:name="_sx-ref-en-2569890"/>
      <w:r>
        <w:rPr>
          <w:b/>
        </w:rPr>
        <w:t>Public procurement administrator</w:t>
      </w:r>
      <w:bookmarkEnd w:id="22"/>
    </w:p>
    <w:p w14:paraId="6236B889" w14:textId="77777777" w:rsidR="00A13C13" w:rsidRDefault="008541CF">
      <w:pPr>
        <w:pStyle w:val="Body1"/>
        <w:ind w:left="1210"/>
      </w:pPr>
      <w:r>
        <w:t>The awarding of this public contract is coordinated by:</w:t>
      </w:r>
    </w:p>
    <w:p w14:paraId="7FA040EC" w14:textId="77777777" w:rsidR="00A13C13" w:rsidRDefault="008541CF">
      <w:pPr>
        <w:pStyle w:val="Body1"/>
        <w:ind w:left="1210"/>
      </w:pPr>
      <w:r>
        <w:rPr>
          <w:i/>
        </w:rPr>
        <w:t xml:space="preserve">Contract Service </w:t>
      </w:r>
      <w:proofErr w:type="spellStart"/>
      <w:r>
        <w:rPr>
          <w:i/>
        </w:rPr>
        <w:t>Center</w:t>
      </w:r>
      <w:proofErr w:type="spellEnd"/>
      <w:r>
        <w:rPr>
          <w:i/>
        </w:rPr>
        <w:t xml:space="preserve"> CSC</w:t>
      </w:r>
    </w:p>
    <w:p w14:paraId="615B11AA" w14:textId="77777777" w:rsidR="00A13C13" w:rsidRDefault="00A13C13">
      <w:pPr>
        <w:pStyle w:val="Body1"/>
        <w:ind w:left="1210"/>
      </w:pPr>
      <w:hyperlink r:id="rId24" w:history="1">
        <w:r>
          <w:rPr>
            <w:rStyle w:val="Hyperlink"/>
            <w:color w:val="0000FF"/>
          </w:rPr>
          <w:t>moz_csc_contracts@enabel.be</w:t>
        </w:r>
      </w:hyperlink>
    </w:p>
    <w:p w14:paraId="0293904D" w14:textId="77777777" w:rsidR="00A13C13" w:rsidRDefault="008541CF">
      <w:pPr>
        <w:pStyle w:val="Body1"/>
        <w:ind w:left="1210"/>
      </w:pPr>
      <w:r>
        <w:t>All communication between the contracting authority and (prospective) tenderers regarding this public contract must go through this contact. Any other form of contact with the contracting authority about this public contract is prohibited unless otherwise stated in these tender specifications.</w:t>
      </w:r>
    </w:p>
    <w:p w14:paraId="3E43D21E" w14:textId="77777777" w:rsidR="00A13C13" w:rsidRDefault="008541CF">
      <w:pPr>
        <w:pStyle w:val="Heading2"/>
        <w:numPr>
          <w:ilvl w:val="1"/>
          <w:numId w:val="8"/>
        </w:numPr>
      </w:pPr>
      <w:r>
        <w:rPr>
          <w:b/>
        </w:rPr>
        <w:t>Requesting clarifications</w:t>
      </w:r>
    </w:p>
    <w:p w14:paraId="3A941B4F" w14:textId="75598862" w:rsidR="00A13C13" w:rsidRDefault="008541CF">
      <w:pPr>
        <w:pStyle w:val="Body1"/>
        <w:ind w:left="1210"/>
      </w:pPr>
      <w:r>
        <w:t xml:space="preserve">Prospective tenderers have until </w:t>
      </w:r>
      <w:r w:rsidRPr="00A8362E">
        <w:t>the</w:t>
      </w:r>
      <w:r w:rsidRPr="00A8362E">
        <w:rPr>
          <w:b/>
          <w:bCs/>
        </w:rPr>
        <w:t xml:space="preserve"> </w:t>
      </w:r>
      <w:r w:rsidR="00A25B77">
        <w:rPr>
          <w:b/>
          <w:bCs/>
        </w:rPr>
        <w:t>1</w:t>
      </w:r>
      <w:r w:rsidR="00905AF7">
        <w:rPr>
          <w:b/>
          <w:bCs/>
        </w:rPr>
        <w:t>2</w:t>
      </w:r>
      <w:r w:rsidR="000204C6" w:rsidRPr="00A8362E">
        <w:rPr>
          <w:b/>
          <w:bCs/>
        </w:rPr>
        <w:t xml:space="preserve"> </w:t>
      </w:r>
      <w:r w:rsidR="00A8362E" w:rsidRPr="000E546B">
        <w:rPr>
          <w:b/>
          <w:bCs/>
        </w:rPr>
        <w:t>Novem</w:t>
      </w:r>
      <w:r w:rsidR="00A8362E" w:rsidRPr="00A8362E">
        <w:rPr>
          <w:b/>
          <w:bCs/>
        </w:rPr>
        <w:t xml:space="preserve">ber </w:t>
      </w:r>
      <w:r w:rsidR="000204C6" w:rsidRPr="00A8362E">
        <w:rPr>
          <w:b/>
          <w:bCs/>
        </w:rPr>
        <w:t>2026</w:t>
      </w:r>
      <w:r w:rsidRPr="00A8362E">
        <w:t>, inclusive</w:t>
      </w:r>
      <w:r>
        <w:t xml:space="preserve">, to submit any questions regarding these tender specifications and the contract. All inquiries must be sent in writing to the procedure coordinator mentioned under clause </w:t>
      </w:r>
      <w:r>
        <w:fldChar w:fldCharType="begin"/>
      </w:r>
      <w:r>
        <w:instrText xml:space="preserve">REF _sx-ref-en-2569890 \r \h \* MERGEFORMAT </w:instrText>
      </w:r>
      <w:r>
        <w:fldChar w:fldCharType="separate"/>
      </w:r>
      <w:r>
        <w:t>‎3.1</w:t>
      </w:r>
      <w:r>
        <w:fldChar w:fldCharType="end"/>
      </w:r>
      <w:r>
        <w:t xml:space="preserve"> (</w:t>
      </w:r>
      <w:hyperlink r:id="rId25">
        <w:r w:rsidR="00A13C13" w:rsidRPr="6CD01B31">
          <w:rPr>
            <w:rStyle w:val="Hyperlink"/>
            <w:color w:val="0000FF"/>
          </w:rPr>
          <w:t>moz_csc_contracts@enabel.be</w:t>
        </w:r>
      </w:hyperlink>
      <w:r w:rsidR="00BD7B84">
        <w:t>) and</w:t>
      </w:r>
      <w:r>
        <w:t xml:space="preserve"> will be answered in the order received.</w:t>
      </w:r>
    </w:p>
    <w:p w14:paraId="3FAE4B08" w14:textId="77777777" w:rsidR="00A13C13" w:rsidRDefault="008541CF">
      <w:pPr>
        <w:pStyle w:val="Body1"/>
        <w:ind w:left="1210"/>
      </w:pPr>
      <w:r>
        <w:t>Until the notification of the award decision no information will be given about the evolution of the procedure.</w:t>
      </w:r>
    </w:p>
    <w:p w14:paraId="64E00E6E" w14:textId="77777777" w:rsidR="00A13C13" w:rsidRDefault="008541CF">
      <w:pPr>
        <w:pStyle w:val="Heading2"/>
        <w:numPr>
          <w:ilvl w:val="1"/>
          <w:numId w:val="8"/>
        </w:numPr>
      </w:pPr>
      <w:r>
        <w:rPr>
          <w:b/>
        </w:rPr>
        <w:t>Publication of clarifications and/or amendments to the tender specifications</w:t>
      </w:r>
    </w:p>
    <w:p w14:paraId="57CB165D" w14:textId="77777777" w:rsidR="00A13C13" w:rsidRDefault="008541CF">
      <w:pPr>
        <w:pStyle w:val="Body1"/>
        <w:ind w:left="1210"/>
      </w:pPr>
      <w:r>
        <w:t>The complete overview of questions and answers, as well as any amendments to these tender specifications, will be available at the sixth day before the deadline for submission of tenders, at the latest.</w:t>
      </w:r>
    </w:p>
    <w:p w14:paraId="1C2A25AA" w14:textId="77777777" w:rsidR="00A13C13" w:rsidRDefault="008541CF">
      <w:pPr>
        <w:pStyle w:val="Body1"/>
        <w:ind w:left="1210"/>
      </w:pPr>
      <w:r>
        <w:t xml:space="preserve">These updates will be published on the same platforms as mentioned under clause </w:t>
      </w:r>
      <w:r>
        <w:fldChar w:fldCharType="begin"/>
      </w:r>
      <w:r>
        <w:instrText xml:space="preserve">REF _sx-ref-en-2569776 \r \h \* MERGEFORMAT </w:instrText>
      </w:r>
      <w:r>
        <w:fldChar w:fldCharType="separate"/>
      </w:r>
      <w:r>
        <w:t>‎2</w:t>
      </w:r>
      <w:r>
        <w:fldChar w:fldCharType="end"/>
      </w:r>
      <w:r>
        <w:t>.</w:t>
      </w:r>
    </w:p>
    <w:p w14:paraId="61522A13" w14:textId="77777777" w:rsidR="00A13C13" w:rsidRDefault="008541CF">
      <w:pPr>
        <w:pStyle w:val="Body1"/>
        <w:ind w:left="1210"/>
      </w:pPr>
      <w:r>
        <w:t xml:space="preserve">The tenderer is to submit his tender after reading and </w:t>
      </w:r>
      <w:proofErr w:type="gramStart"/>
      <w:r>
        <w:t>taking into account</w:t>
      </w:r>
      <w:proofErr w:type="gramEnd"/>
      <w:r>
        <w:t xml:space="preserve"> any corrections made to these tender specifications that are published or that are sent to him by e-mail. To do so, when the tenderer has downloaded the tender specifications, it is strongly advised that he gives his </w:t>
      </w:r>
      <w:r>
        <w:lastRenderedPageBreak/>
        <w:t xml:space="preserve">coordinates to the public procurement administrator mentioned under clause </w:t>
      </w:r>
      <w:r>
        <w:fldChar w:fldCharType="begin"/>
      </w:r>
      <w:r>
        <w:instrText xml:space="preserve">REF _sx-ref-en-2569890 \r \h \* MERGEFORMAT </w:instrText>
      </w:r>
      <w:r>
        <w:fldChar w:fldCharType="separate"/>
      </w:r>
      <w:r>
        <w:t>‎3.1</w:t>
      </w:r>
      <w:r>
        <w:fldChar w:fldCharType="end"/>
      </w:r>
      <w:r>
        <w:t xml:space="preserve"> and requests information on any modifications or additional information.</w:t>
      </w:r>
    </w:p>
    <w:p w14:paraId="4CDBF3EF"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23" w:name="_Toc243639781"/>
      <w:r>
        <w:rPr>
          <w:color w:val="910000"/>
        </w:rPr>
        <w:t>Section (B) - Instructions for preparation of tenders</w:t>
      </w:r>
      <w:bookmarkEnd w:id="23"/>
    </w:p>
    <w:p w14:paraId="35BC9629" w14:textId="77777777" w:rsidR="00A13C13" w:rsidRDefault="008541CF">
      <w:pPr>
        <w:pStyle w:val="Heading1title"/>
        <w:numPr>
          <w:ilvl w:val="0"/>
          <w:numId w:val="8"/>
        </w:numPr>
      </w:pPr>
      <w:bookmarkStart w:id="24" w:name="_Toc243639782"/>
      <w:r>
        <w:t>Validity period of tenders</w:t>
      </w:r>
      <w:bookmarkEnd w:id="24"/>
    </w:p>
    <w:p w14:paraId="12246663" w14:textId="77777777" w:rsidR="00A13C13" w:rsidRDefault="008541CF">
      <w:pPr>
        <w:pStyle w:val="Body1"/>
      </w:pPr>
      <w:r>
        <w:t>The tenderers remain bound by their tender for a period of</w:t>
      </w:r>
      <w:r>
        <w:rPr>
          <w:b/>
        </w:rPr>
        <w:t xml:space="preserve"> 90 (ninety) calendar days</w:t>
      </w:r>
      <w:r>
        <w:t xml:space="preserve"> from the tender reception deadline date.</w:t>
      </w:r>
    </w:p>
    <w:p w14:paraId="749F2F55" w14:textId="77777777" w:rsidR="00A13C13" w:rsidRDefault="008541CF">
      <w:pPr>
        <w:pStyle w:val="Heading1title"/>
        <w:numPr>
          <w:ilvl w:val="0"/>
          <w:numId w:val="8"/>
        </w:numPr>
      </w:pPr>
      <w:bookmarkStart w:id="25" w:name="_Toc243639783"/>
      <w:r>
        <w:t>Data to be included in the tender</w:t>
      </w:r>
      <w:bookmarkEnd w:id="25"/>
    </w:p>
    <w:p w14:paraId="253046C8" w14:textId="77777777" w:rsidR="00A13C13" w:rsidRDefault="008541CF">
      <w:pPr>
        <w:pStyle w:val="Heading2"/>
        <w:numPr>
          <w:ilvl w:val="1"/>
          <w:numId w:val="8"/>
        </w:numPr>
      </w:pPr>
      <w:r>
        <w:t>Tenderers are advised to consult the general principles set out under Heading 1 of the Law of 17 June 2016 on public procurement, which are applicable to this award procedure.</w:t>
      </w:r>
    </w:p>
    <w:p w14:paraId="200C88EE" w14:textId="77777777" w:rsidR="00A13C13" w:rsidRDefault="008541CF">
      <w:pPr>
        <w:pStyle w:val="Heading2"/>
        <w:numPr>
          <w:ilvl w:val="1"/>
          <w:numId w:val="8"/>
        </w:numPr>
      </w:pPr>
      <w:r>
        <w:t>The tender and all annexes to the tender form must be drawn up in:</w:t>
      </w:r>
    </w:p>
    <w:p w14:paraId="69E3DB95" w14:textId="77777777" w:rsidR="00A13C13" w:rsidRDefault="008541CF">
      <w:pPr>
        <w:pStyle w:val="Body1"/>
        <w:numPr>
          <w:ilvl w:val="0"/>
          <w:numId w:val="10"/>
        </w:numPr>
        <w:tabs>
          <w:tab w:val="left" w:pos="1720"/>
        </w:tabs>
        <w:ind w:left="1720" w:hanging="510"/>
      </w:pPr>
      <w:r>
        <w:t>English.</w:t>
      </w:r>
    </w:p>
    <w:p w14:paraId="4698177C" w14:textId="77777777" w:rsidR="00A13C13" w:rsidRDefault="008541CF">
      <w:pPr>
        <w:pStyle w:val="Heading2"/>
        <w:numPr>
          <w:ilvl w:val="1"/>
          <w:numId w:val="8"/>
        </w:numPr>
      </w:pPr>
      <w:r>
        <w:t>By submitting a tender, the tenderer automatically waives any of their own general or specific sales conditions, even if these are mentioned in any annexes to their tender.</w:t>
      </w:r>
    </w:p>
    <w:p w14:paraId="01BBD63A" w14:textId="77777777" w:rsidR="00A13C13" w:rsidRDefault="008541CF">
      <w:pPr>
        <w:pStyle w:val="Heading2"/>
        <w:numPr>
          <w:ilvl w:val="1"/>
          <w:numId w:val="8"/>
        </w:numPr>
      </w:pPr>
      <w:r>
        <w:t>The tenderer must clearly indicate within their tender any information that is confidential and/or relates to technical or business secrets, which may not be divulged by the contracting authority.</w:t>
      </w:r>
    </w:p>
    <w:p w14:paraId="761DEA26" w14:textId="77777777" w:rsidR="00A13C13" w:rsidRDefault="008541CF">
      <w:pPr>
        <w:pStyle w:val="Heading2"/>
        <w:numPr>
          <w:ilvl w:val="1"/>
          <w:numId w:val="8"/>
        </w:numPr>
      </w:pPr>
      <w:r>
        <w:t>The tenderer must use the tender forms provided in the annex:</w:t>
      </w:r>
    </w:p>
    <w:p w14:paraId="672763A4" w14:textId="77777777" w:rsidR="00A13C13" w:rsidRDefault="008541CF">
      <w:pPr>
        <w:pStyle w:val="Body1"/>
        <w:numPr>
          <w:ilvl w:val="0"/>
          <w:numId w:val="11"/>
        </w:numPr>
        <w:tabs>
          <w:tab w:val="left" w:pos="1720"/>
        </w:tabs>
        <w:ind w:left="1720" w:hanging="510"/>
      </w:pPr>
      <w:r>
        <w:t xml:space="preserve">Identification form (clause </w:t>
      </w:r>
      <w:r>
        <w:fldChar w:fldCharType="begin"/>
      </w:r>
      <w:r>
        <w:instrText xml:space="preserve">REF tender_form \r \h \* MERGEFORMAT </w:instrText>
      </w:r>
      <w:r>
        <w:fldChar w:fldCharType="separate"/>
      </w:r>
      <w:r>
        <w:t>‎1</w:t>
      </w:r>
      <w:r>
        <w:fldChar w:fldCharType="end"/>
      </w:r>
      <w:r>
        <w:t xml:space="preserve"> of chapter 8 Forms);</w:t>
      </w:r>
    </w:p>
    <w:p w14:paraId="7366FF04" w14:textId="77777777" w:rsidR="00A13C13" w:rsidRDefault="008541CF">
      <w:pPr>
        <w:pStyle w:val="Body1"/>
        <w:numPr>
          <w:ilvl w:val="0"/>
          <w:numId w:val="11"/>
        </w:numPr>
        <w:tabs>
          <w:tab w:val="left" w:pos="1720"/>
        </w:tabs>
        <w:ind w:left="1720" w:hanging="510"/>
      </w:pPr>
      <w:r>
        <w:t xml:space="preserve">List of subcontractors (clause </w:t>
      </w:r>
      <w:r>
        <w:fldChar w:fldCharType="begin"/>
      </w:r>
      <w:r>
        <w:instrText xml:space="preserve">REF list_subcontractors \r \h \* MERGEFORMAT </w:instrText>
      </w:r>
      <w:r>
        <w:fldChar w:fldCharType="separate"/>
      </w:r>
      <w:r>
        <w:t>‎2</w:t>
      </w:r>
      <w:r>
        <w:fldChar w:fldCharType="end"/>
      </w:r>
      <w:r>
        <w:t xml:space="preserve"> of chapter 8 Forms);</w:t>
      </w:r>
    </w:p>
    <w:p w14:paraId="38291472" w14:textId="3E5688FD" w:rsidR="00A13C13" w:rsidRDefault="008541CF">
      <w:pPr>
        <w:pStyle w:val="Body1"/>
        <w:numPr>
          <w:ilvl w:val="0"/>
          <w:numId w:val="11"/>
        </w:numPr>
        <w:tabs>
          <w:tab w:val="left" w:pos="1720"/>
        </w:tabs>
        <w:ind w:left="1720" w:hanging="510"/>
      </w:pPr>
      <w:r>
        <w:t xml:space="preserve">Tender form - Prices (clause </w:t>
      </w:r>
      <w:r>
        <w:fldChar w:fldCharType="begin"/>
      </w:r>
      <w:r>
        <w:instrText xml:space="preserve">REF tender_form_prices \r \h \* MERGEFORMAT </w:instrText>
      </w:r>
      <w:r>
        <w:fldChar w:fldCharType="separate"/>
      </w:r>
      <w:r>
        <w:t>‎3</w:t>
      </w:r>
      <w:r>
        <w:fldChar w:fldCharType="end"/>
      </w:r>
      <w:r>
        <w:t xml:space="preserve"> of chapter 8 Forms)</w:t>
      </w:r>
      <w:r w:rsidR="00F630D3">
        <w:t>;</w:t>
      </w:r>
    </w:p>
    <w:p w14:paraId="7200EF45" w14:textId="7B59C7E5" w:rsidR="00A13C13" w:rsidRDefault="008541CF">
      <w:pPr>
        <w:pStyle w:val="Body1"/>
        <w:numPr>
          <w:ilvl w:val="0"/>
          <w:numId w:val="11"/>
        </w:numPr>
        <w:tabs>
          <w:tab w:val="left" w:pos="1720"/>
        </w:tabs>
        <w:ind w:left="1720" w:hanging="510"/>
      </w:pPr>
      <w:r>
        <w:t xml:space="preserve">Declaration on honour - Exclusion grounds (clause </w:t>
      </w:r>
      <w:r>
        <w:fldChar w:fldCharType="begin"/>
      </w:r>
      <w:r>
        <w:instrText xml:space="preserve">REF declaration \r \h \* MERGEFORMAT </w:instrText>
      </w:r>
      <w:r>
        <w:fldChar w:fldCharType="separate"/>
      </w:r>
      <w:r>
        <w:t>‎4</w:t>
      </w:r>
      <w:r>
        <w:fldChar w:fldCharType="end"/>
      </w:r>
      <w:r>
        <w:t xml:space="preserve"> of chapter 8 Forms)</w:t>
      </w:r>
      <w:r w:rsidR="00F630D3">
        <w:t>;</w:t>
      </w:r>
    </w:p>
    <w:p w14:paraId="31AF6D36" w14:textId="77777777" w:rsidR="00F630D3" w:rsidRDefault="00F630D3" w:rsidP="00F630D3">
      <w:pPr>
        <w:pStyle w:val="Body1"/>
        <w:numPr>
          <w:ilvl w:val="0"/>
          <w:numId w:val="11"/>
        </w:numPr>
        <w:tabs>
          <w:tab w:val="left" w:pos="1720"/>
        </w:tabs>
        <w:ind w:left="1720" w:hanging="510"/>
      </w:pPr>
      <w:r w:rsidRPr="005E6FBD">
        <w:t xml:space="preserve">Financial identification (clause 5 of chapter 8 Forms); </w:t>
      </w:r>
    </w:p>
    <w:p w14:paraId="50FA6988" w14:textId="4E8CF5CD" w:rsidR="00F630D3" w:rsidRDefault="00F630D3" w:rsidP="00F630D3">
      <w:pPr>
        <w:pStyle w:val="Body1"/>
        <w:numPr>
          <w:ilvl w:val="0"/>
          <w:numId w:val="11"/>
        </w:numPr>
        <w:tabs>
          <w:tab w:val="left" w:pos="1720"/>
        </w:tabs>
        <w:ind w:left="1720" w:hanging="510"/>
      </w:pPr>
      <w:r w:rsidRPr="0034489F">
        <w:t>Integrity Statement (clause 6 of chapter 8 Forms)</w:t>
      </w:r>
      <w:r>
        <w:t>.</w:t>
      </w:r>
    </w:p>
    <w:p w14:paraId="2C5B36C5" w14:textId="77777777" w:rsidR="00A13C13" w:rsidRDefault="008541CF">
      <w:pPr>
        <w:pStyle w:val="Body1"/>
        <w:ind w:left="1210"/>
      </w:pPr>
      <w:r>
        <w:t>Should the tenderer fail to use these forms, they shall bear full responsibility for ensuring that the documents submitted are in perfect concordance with the forms.</w:t>
      </w:r>
    </w:p>
    <w:p w14:paraId="1E3EC185" w14:textId="77777777" w:rsidR="00A13C13" w:rsidRDefault="008541CF">
      <w:pPr>
        <w:pStyle w:val="Heading2"/>
        <w:numPr>
          <w:ilvl w:val="1"/>
          <w:numId w:val="8"/>
        </w:numPr>
      </w:pPr>
      <w:r>
        <w:t>The tenderer also attaches the following to his tender:</w:t>
      </w:r>
    </w:p>
    <w:p w14:paraId="289F8C02" w14:textId="77777777" w:rsidR="00A13C13" w:rsidRDefault="008541CF">
      <w:pPr>
        <w:pStyle w:val="Body1"/>
        <w:numPr>
          <w:ilvl w:val="0"/>
          <w:numId w:val="12"/>
        </w:numPr>
        <w:tabs>
          <w:tab w:val="left" w:pos="1720"/>
        </w:tabs>
        <w:ind w:left="1720" w:hanging="510"/>
      </w:pPr>
      <w:r>
        <w:t xml:space="preserve">All documents demanded for the application of qualitative selection (see clause </w:t>
      </w:r>
      <w:r>
        <w:fldChar w:fldCharType="begin"/>
      </w:r>
      <w:r>
        <w:instrText xml:space="preserve">REF _sx-ref-en-2570712 \r \h \* MERGEFORMAT </w:instrText>
      </w:r>
      <w:r>
        <w:fldChar w:fldCharType="separate"/>
      </w:r>
      <w:r>
        <w:t>‎14</w:t>
      </w:r>
      <w:r>
        <w:fldChar w:fldCharType="end"/>
      </w:r>
      <w:r>
        <w:t xml:space="preserve"> and </w:t>
      </w:r>
      <w:r>
        <w:fldChar w:fldCharType="begin"/>
      </w:r>
      <w:r>
        <w:instrText xml:space="preserve">REF doc__selection_file \h \* MERGEFORMAT </w:instrText>
      </w:r>
      <w:r>
        <w:fldChar w:fldCharType="separate"/>
      </w:r>
      <w:r>
        <w:t>6 Selection file</w:t>
      </w:r>
      <w:r>
        <w:fldChar w:fldCharType="end"/>
      </w:r>
      <w:r>
        <w:t xml:space="preserve">) and award criteria (see clause </w:t>
      </w:r>
      <w:r>
        <w:fldChar w:fldCharType="begin"/>
      </w:r>
      <w:r>
        <w:instrText xml:space="preserve">REF _sx-ref-en-2570881 \r \h \* MERGEFORMAT </w:instrText>
      </w:r>
      <w:r>
        <w:fldChar w:fldCharType="separate"/>
      </w:r>
      <w:r>
        <w:t>‎16</w:t>
      </w:r>
      <w:r>
        <w:fldChar w:fldCharType="end"/>
      </w:r>
      <w:r>
        <w:t>);</w:t>
      </w:r>
    </w:p>
    <w:p w14:paraId="0F831803" w14:textId="77777777" w:rsidR="00A13C13" w:rsidRDefault="008541CF">
      <w:pPr>
        <w:pStyle w:val="Body1"/>
        <w:numPr>
          <w:ilvl w:val="0"/>
          <w:numId w:val="12"/>
        </w:numPr>
        <w:tabs>
          <w:tab w:val="left" w:pos="1720"/>
        </w:tabs>
        <w:ind w:left="1720" w:hanging="510"/>
      </w:pPr>
      <w:r>
        <w:t>A detail of the prices quoted, listing for each item the various elements that are included in the price and the applicable taxes;</w:t>
      </w:r>
    </w:p>
    <w:p w14:paraId="6AA88194" w14:textId="1436AABB" w:rsidR="00A13C13" w:rsidRDefault="008541CF">
      <w:pPr>
        <w:pStyle w:val="Body1"/>
        <w:numPr>
          <w:ilvl w:val="0"/>
          <w:numId w:val="12"/>
        </w:numPr>
        <w:tabs>
          <w:tab w:val="left" w:pos="1720"/>
        </w:tabs>
        <w:ind w:left="1720" w:hanging="510"/>
      </w:pPr>
      <w:r>
        <w:t>The statutes and any other document required to establish the power of attorney of the signer(s)</w:t>
      </w:r>
      <w:r w:rsidR="005B1B1F">
        <w:t>;</w:t>
      </w:r>
    </w:p>
    <w:p w14:paraId="0DBE687A" w14:textId="77777777" w:rsidR="00A202A7" w:rsidRDefault="00A202A7" w:rsidP="00A202A7">
      <w:pPr>
        <w:pStyle w:val="Body1"/>
        <w:numPr>
          <w:ilvl w:val="0"/>
          <w:numId w:val="12"/>
        </w:numPr>
        <w:tabs>
          <w:tab w:val="left" w:pos="1720"/>
        </w:tabs>
        <w:ind w:left="1720" w:hanging="510"/>
      </w:pPr>
      <w:r>
        <w:t>Updated Certification of Registration;</w:t>
      </w:r>
    </w:p>
    <w:p w14:paraId="5CBAC299" w14:textId="77777777" w:rsidR="00A202A7" w:rsidRDefault="00A202A7" w:rsidP="00A202A7">
      <w:pPr>
        <w:pStyle w:val="Body1"/>
        <w:numPr>
          <w:ilvl w:val="0"/>
          <w:numId w:val="12"/>
        </w:numPr>
        <w:tabs>
          <w:tab w:val="left" w:pos="1720"/>
        </w:tabs>
        <w:ind w:left="1720" w:hanging="510"/>
      </w:pPr>
      <w:r>
        <w:t>The document certifying that the tenderer is in order with payment of social contributions;</w:t>
      </w:r>
    </w:p>
    <w:p w14:paraId="444353C3" w14:textId="1040769E" w:rsidR="00FB5233" w:rsidRDefault="00A202A7" w:rsidP="00FB5233">
      <w:pPr>
        <w:pStyle w:val="Body1"/>
        <w:numPr>
          <w:ilvl w:val="0"/>
          <w:numId w:val="12"/>
        </w:numPr>
        <w:tabs>
          <w:tab w:val="left" w:pos="1720"/>
        </w:tabs>
        <w:ind w:left="1720" w:hanging="510"/>
      </w:pPr>
      <w:r>
        <w:t>The document certifying that the tenderer is in order with the payment of taxes</w:t>
      </w:r>
      <w:r w:rsidR="00FB5233">
        <w:t>;</w:t>
      </w:r>
    </w:p>
    <w:p w14:paraId="12604469" w14:textId="3B68F31C" w:rsidR="00FB5233" w:rsidRPr="00FB5233" w:rsidRDefault="00FB5233" w:rsidP="000E546B">
      <w:pPr>
        <w:pStyle w:val="Body1"/>
        <w:numPr>
          <w:ilvl w:val="0"/>
          <w:numId w:val="12"/>
        </w:numPr>
        <w:tabs>
          <w:tab w:val="left" w:pos="1720"/>
        </w:tabs>
        <w:ind w:left="1720" w:hanging="510"/>
      </w:pPr>
      <w:r w:rsidRPr="00FB5233">
        <w:t xml:space="preserve">An extract from the criminal record or an equally valid document issued by the competent judicial or administrative authority in the country of origin for the entity only or for its director(s). </w:t>
      </w:r>
    </w:p>
    <w:p w14:paraId="01A3D251" w14:textId="77777777" w:rsidR="00FB5233" w:rsidRDefault="00FB5233" w:rsidP="000E546B">
      <w:pPr>
        <w:pStyle w:val="Body1"/>
        <w:tabs>
          <w:tab w:val="left" w:pos="1720"/>
        </w:tabs>
        <w:ind w:left="1720"/>
      </w:pPr>
    </w:p>
    <w:p w14:paraId="0F07C658" w14:textId="77777777" w:rsidR="00A202A7" w:rsidRDefault="00A202A7" w:rsidP="00A202A7">
      <w:pPr>
        <w:pStyle w:val="Body1"/>
        <w:tabs>
          <w:tab w:val="left" w:pos="1720"/>
        </w:tabs>
        <w:jc w:val="left"/>
      </w:pPr>
      <w:r>
        <w:t xml:space="preserve">For points (e) and (f), where such certificates are not issued or are not available in the country </w:t>
      </w:r>
    </w:p>
    <w:p w14:paraId="3850DA5D" w14:textId="77777777" w:rsidR="00A202A7" w:rsidRDefault="00A202A7" w:rsidP="00A202A7">
      <w:pPr>
        <w:pStyle w:val="Body1"/>
        <w:tabs>
          <w:tab w:val="left" w:pos="1720"/>
        </w:tabs>
        <w:jc w:val="left"/>
      </w:pPr>
      <w:r>
        <w:t>of establishment of the tenderer, the tenderer shall provide an equivalent supporting document</w:t>
      </w:r>
    </w:p>
    <w:p w14:paraId="6E59FFFC" w14:textId="0D65890A" w:rsidR="00A202A7" w:rsidRDefault="00A202A7" w:rsidP="00341A19">
      <w:pPr>
        <w:pStyle w:val="Body1"/>
        <w:tabs>
          <w:tab w:val="left" w:pos="1720"/>
        </w:tabs>
        <w:jc w:val="left"/>
      </w:pPr>
      <w:r>
        <w:t>acceptable under the laws of the country of establishment.</w:t>
      </w:r>
    </w:p>
    <w:p w14:paraId="665AEDCF" w14:textId="77777777" w:rsidR="00341A19" w:rsidRDefault="00341A19" w:rsidP="00341A19">
      <w:pPr>
        <w:pStyle w:val="Body1"/>
        <w:tabs>
          <w:tab w:val="left" w:pos="1720"/>
        </w:tabs>
        <w:jc w:val="left"/>
      </w:pPr>
    </w:p>
    <w:p w14:paraId="14351A66" w14:textId="77777777" w:rsidR="00A13C13" w:rsidRDefault="008541CF">
      <w:pPr>
        <w:pStyle w:val="Heading2"/>
        <w:numPr>
          <w:ilvl w:val="1"/>
          <w:numId w:val="8"/>
        </w:numPr>
      </w:pPr>
      <w:r>
        <w:t>Where the tender is submitted by a group of economic operators, it must include a copy of the following documents for each of the participants in the group:</w:t>
      </w:r>
    </w:p>
    <w:p w14:paraId="0F0F3846" w14:textId="77777777" w:rsidR="00A13C13" w:rsidRDefault="008541CF">
      <w:pPr>
        <w:pStyle w:val="Body1"/>
        <w:numPr>
          <w:ilvl w:val="0"/>
          <w:numId w:val="13"/>
        </w:numPr>
        <w:tabs>
          <w:tab w:val="left" w:pos="1720"/>
        </w:tabs>
        <w:ind w:left="1720" w:hanging="510"/>
      </w:pPr>
      <w:r>
        <w:t xml:space="preserve">Identification form (clause </w:t>
      </w:r>
      <w:r>
        <w:fldChar w:fldCharType="begin"/>
      </w:r>
      <w:r>
        <w:instrText xml:space="preserve">REF tender_form \r \h \* MERGEFORMAT </w:instrText>
      </w:r>
      <w:r>
        <w:fldChar w:fldCharType="separate"/>
      </w:r>
      <w:r>
        <w:t>‎1</w:t>
      </w:r>
      <w:r>
        <w:fldChar w:fldCharType="end"/>
      </w:r>
      <w:r>
        <w:t xml:space="preserve"> of chapter 8 Forms);</w:t>
      </w:r>
    </w:p>
    <w:p w14:paraId="29F6BC87" w14:textId="77777777" w:rsidR="00A13C13" w:rsidRDefault="008541CF">
      <w:pPr>
        <w:pStyle w:val="Body1"/>
        <w:numPr>
          <w:ilvl w:val="0"/>
          <w:numId w:val="13"/>
        </w:numPr>
        <w:tabs>
          <w:tab w:val="left" w:pos="1720"/>
        </w:tabs>
        <w:ind w:left="1720" w:hanging="510"/>
      </w:pPr>
      <w:r>
        <w:t xml:space="preserve">Declaration on honour - Exclusion grounds (clause </w:t>
      </w:r>
      <w:r>
        <w:fldChar w:fldCharType="begin"/>
      </w:r>
      <w:r>
        <w:instrText xml:space="preserve">REF declaration \r \h \* MERGEFORMAT </w:instrText>
      </w:r>
      <w:r>
        <w:fldChar w:fldCharType="separate"/>
      </w:r>
      <w:r>
        <w:t>‎4</w:t>
      </w:r>
      <w:r>
        <w:fldChar w:fldCharType="end"/>
      </w:r>
      <w:r>
        <w:t xml:space="preserve"> of chapter 8 Forms);</w:t>
      </w:r>
    </w:p>
    <w:p w14:paraId="09AF2F6B" w14:textId="72C60762" w:rsidR="00A13C13" w:rsidRDefault="008541CF">
      <w:pPr>
        <w:pStyle w:val="Body1"/>
        <w:numPr>
          <w:ilvl w:val="0"/>
          <w:numId w:val="13"/>
        </w:numPr>
        <w:tabs>
          <w:tab w:val="left" w:pos="1720"/>
        </w:tabs>
        <w:ind w:left="1720" w:hanging="510"/>
      </w:pPr>
      <w:r>
        <w:t>The statutes and any other document required to establish the power of attorney of the signer(s);</w:t>
      </w:r>
    </w:p>
    <w:p w14:paraId="0F89B81C" w14:textId="14134519" w:rsidR="00940DB4" w:rsidRDefault="008541CF" w:rsidP="00940DB4">
      <w:pPr>
        <w:pStyle w:val="Body1"/>
        <w:numPr>
          <w:ilvl w:val="0"/>
          <w:numId w:val="13"/>
        </w:numPr>
        <w:tabs>
          <w:tab w:val="left" w:pos="1720"/>
        </w:tabs>
        <w:ind w:left="1720" w:hanging="510"/>
      </w:pPr>
      <w:r>
        <w:t>The association agreement signed by each participant, clearly showing who represents the association</w:t>
      </w:r>
      <w:r w:rsidR="00940DB4">
        <w:t>;</w:t>
      </w:r>
    </w:p>
    <w:p w14:paraId="7CF541CD" w14:textId="0CDEA6E0" w:rsidR="00940DB4" w:rsidRDefault="00940DB4" w:rsidP="00940DB4">
      <w:pPr>
        <w:pStyle w:val="Body1"/>
        <w:numPr>
          <w:ilvl w:val="0"/>
          <w:numId w:val="13"/>
        </w:numPr>
        <w:tabs>
          <w:tab w:val="left" w:pos="1720"/>
        </w:tabs>
        <w:ind w:left="1720" w:hanging="510"/>
      </w:pPr>
      <w:r>
        <w:t>Updated Certification of Registration;</w:t>
      </w:r>
    </w:p>
    <w:p w14:paraId="0650F91C" w14:textId="645D74DB" w:rsidR="00940DB4" w:rsidRDefault="00940DB4" w:rsidP="00940DB4">
      <w:pPr>
        <w:pStyle w:val="Body1"/>
        <w:numPr>
          <w:ilvl w:val="0"/>
          <w:numId w:val="13"/>
        </w:numPr>
        <w:tabs>
          <w:tab w:val="left" w:pos="1720"/>
        </w:tabs>
        <w:ind w:left="1720" w:hanging="510"/>
      </w:pPr>
      <w:r>
        <w:t>The document certifying that the tenderer is in order with payment of social contributions;</w:t>
      </w:r>
    </w:p>
    <w:p w14:paraId="0EB486B3" w14:textId="77777777" w:rsidR="00711625" w:rsidRDefault="00940DB4" w:rsidP="00711625">
      <w:pPr>
        <w:pStyle w:val="Body1"/>
        <w:numPr>
          <w:ilvl w:val="0"/>
          <w:numId w:val="13"/>
        </w:numPr>
        <w:tabs>
          <w:tab w:val="left" w:pos="1720"/>
        </w:tabs>
        <w:ind w:left="1720" w:hanging="510"/>
      </w:pPr>
      <w:r>
        <w:t>The document certifying that the tenderer is in order with the payment of taxes;</w:t>
      </w:r>
    </w:p>
    <w:p w14:paraId="22201EDA" w14:textId="7C30A4E3" w:rsidR="00711625" w:rsidRDefault="00711625" w:rsidP="00711625">
      <w:pPr>
        <w:pStyle w:val="Body1"/>
        <w:numPr>
          <w:ilvl w:val="0"/>
          <w:numId w:val="13"/>
        </w:numPr>
        <w:tabs>
          <w:tab w:val="left" w:pos="1720"/>
        </w:tabs>
        <w:ind w:left="1720" w:hanging="510"/>
      </w:pPr>
      <w:r w:rsidRPr="00FB5233">
        <w:t xml:space="preserve">An extract from the criminal record or an equally valid document issued by the competent judicial or administrative authority in the country of origin for the entity only or for its director(s). </w:t>
      </w:r>
    </w:p>
    <w:p w14:paraId="6851D64F" w14:textId="77777777" w:rsidR="00A13C13" w:rsidRDefault="008541CF">
      <w:pPr>
        <w:pStyle w:val="Heading2"/>
        <w:numPr>
          <w:ilvl w:val="1"/>
          <w:numId w:val="8"/>
        </w:numPr>
      </w:pPr>
      <w:r>
        <w:t>Participants in a group of economic operators must designate one member of the group who will represent the group vis-à-vis the contracting authority.</w:t>
      </w:r>
    </w:p>
    <w:p w14:paraId="3EB8A858" w14:textId="77777777" w:rsidR="00A13C13" w:rsidRDefault="008541CF">
      <w:pPr>
        <w:pStyle w:val="Heading2"/>
        <w:numPr>
          <w:ilvl w:val="1"/>
          <w:numId w:val="8"/>
        </w:numPr>
      </w:pPr>
      <w:r>
        <w:t xml:space="preserve">In accordance with Article 73 of the Royal Decree of 18 April 2017 on the award of public contracts in the classical sectors, where an economic operator wants to rely on the capacities of other entities (particularly subcontractors or independent subsidiaries) for replying to criteria of economic and financial capacity or technical and professional aptitude (see clause </w:t>
      </w:r>
      <w:r>
        <w:fldChar w:fldCharType="begin"/>
      </w:r>
      <w:r>
        <w:instrText xml:space="preserve">REF _sx-ref-en-2570712 \r \h \* MERGEFORMAT </w:instrText>
      </w:r>
      <w:r>
        <w:fldChar w:fldCharType="separate"/>
      </w:r>
      <w:r>
        <w:t>‎14</w:t>
      </w:r>
      <w:r>
        <w:fldChar w:fldCharType="end"/>
      </w:r>
      <w:r>
        <w:t xml:space="preserve"> and </w:t>
      </w:r>
      <w:r>
        <w:fldChar w:fldCharType="begin"/>
      </w:r>
      <w:r>
        <w:instrText xml:space="preserve">REF doc__selection_file \h \* MERGEFORMAT </w:instrText>
      </w:r>
      <w:r>
        <w:fldChar w:fldCharType="separate"/>
      </w:r>
      <w:r>
        <w:t>6 Selection file</w:t>
      </w:r>
      <w:r>
        <w:fldChar w:fldCharType="end"/>
      </w:r>
      <w:r>
        <w:t>), it shall prove to the contracting authority that it will have at its disposal the resources necessary, for example, by producing a commitment by those entities to that effect.</w:t>
      </w:r>
    </w:p>
    <w:p w14:paraId="77F4DB5F" w14:textId="77777777" w:rsidR="00A13C13" w:rsidRDefault="008541CF">
      <w:pPr>
        <w:pStyle w:val="Heading1title"/>
        <w:numPr>
          <w:ilvl w:val="0"/>
          <w:numId w:val="8"/>
        </w:numPr>
      </w:pPr>
      <w:bookmarkStart w:id="26" w:name="_Toc243639784"/>
      <w:r>
        <w:t>Tender currency</w:t>
      </w:r>
      <w:bookmarkEnd w:id="26"/>
    </w:p>
    <w:p w14:paraId="077A4042" w14:textId="77777777" w:rsidR="00A13C13" w:rsidRDefault="008541CF">
      <w:pPr>
        <w:pStyle w:val="Body1"/>
      </w:pPr>
      <w:r>
        <w:t>All prices given in the tender form must obligatorily be quoted in</w:t>
      </w:r>
      <w:r>
        <w:rPr>
          <w:b/>
        </w:rPr>
        <w:t xml:space="preserve"> euro</w:t>
      </w:r>
      <w:r>
        <w:t>.</w:t>
      </w:r>
    </w:p>
    <w:p w14:paraId="0CE9CC82" w14:textId="77777777" w:rsidR="00A13C13" w:rsidRDefault="008541CF">
      <w:pPr>
        <w:pStyle w:val="Heading1title"/>
        <w:numPr>
          <w:ilvl w:val="0"/>
          <w:numId w:val="8"/>
        </w:numPr>
      </w:pPr>
      <w:bookmarkStart w:id="27" w:name="_Toc243639785"/>
      <w:r>
        <w:t>Determination of prices</w:t>
      </w:r>
      <w:bookmarkEnd w:id="27"/>
    </w:p>
    <w:p w14:paraId="45ABEB67" w14:textId="77777777" w:rsidR="00A13C13" w:rsidRDefault="008541CF">
      <w:pPr>
        <w:pStyle w:val="Heading2"/>
        <w:numPr>
          <w:ilvl w:val="1"/>
          <w:numId w:val="8"/>
        </w:numPr>
      </w:pPr>
      <w:r>
        <w:t>In accordance with Article 37 of the Royal Decree of 18 April 2017 on the award of public contracts in the classical sectors, the contracting authority may for the purpose of verifying the prices carry out an audit of any and all accounting documents and perform on-the-spot checks with a view of verifying the correctness of the indications supplied.</w:t>
      </w:r>
    </w:p>
    <w:p w14:paraId="0158E5AF" w14:textId="77777777" w:rsidR="00A13C13" w:rsidRDefault="008541CF">
      <w:pPr>
        <w:pStyle w:val="Heading1title"/>
        <w:numPr>
          <w:ilvl w:val="0"/>
          <w:numId w:val="8"/>
        </w:numPr>
      </w:pPr>
      <w:bookmarkStart w:id="28" w:name="_Toc243639786"/>
      <w:r>
        <w:t>Elements included in the price</w:t>
      </w:r>
      <w:bookmarkEnd w:id="28"/>
    </w:p>
    <w:p w14:paraId="312773CF" w14:textId="77777777" w:rsidR="00A13C13" w:rsidRDefault="008541CF">
      <w:pPr>
        <w:pStyle w:val="Heading2"/>
        <w:numPr>
          <w:ilvl w:val="1"/>
          <w:numId w:val="8"/>
        </w:numPr>
      </w:pPr>
      <w:r>
        <w:t xml:space="preserve">The tenderer is to include in his unit and global prices any charges and taxes generally applied to services according to the applicable tax legislation of Mozambique, </w:t>
      </w:r>
      <w:proofErr w:type="gramStart"/>
      <w:r>
        <w:t>with the exception of</w:t>
      </w:r>
      <w:proofErr w:type="gramEnd"/>
      <w:r>
        <w:t xml:space="preserve"> the value-added tax. The VAT percentage is quoted separately, if applicable.</w:t>
      </w:r>
      <w:r>
        <w:br/>
        <w:t xml:space="preserve">As mentioned in clause </w:t>
      </w:r>
      <w:r>
        <w:fldChar w:fldCharType="begin"/>
      </w:r>
      <w:r>
        <w:instrText xml:space="preserve">REF _sx-ref-en-2569469 \r \h \* MERGEFORMAT </w:instrText>
      </w:r>
      <w:r>
        <w:fldChar w:fldCharType="separate"/>
      </w:r>
      <w:r>
        <w:t>‎1</w:t>
      </w:r>
      <w:r>
        <w:fldChar w:fldCharType="end"/>
      </w:r>
      <w:r>
        <w:t xml:space="preserve"> of chapter 1 General Remarks,</w:t>
      </w:r>
      <w:r>
        <w:rPr>
          <w:b/>
        </w:rPr>
        <w:t xml:space="preserve"> local tax regime is applicable</w:t>
      </w:r>
      <w:r>
        <w:t>.</w:t>
      </w:r>
      <w:r>
        <w:br/>
      </w:r>
      <w:r>
        <w:lastRenderedPageBreak/>
        <w:t xml:space="preserve">For the provision of services in Mozambique, </w:t>
      </w:r>
      <w:r>
        <w:rPr>
          <w:u w:val="single"/>
        </w:rPr>
        <w:t>the attention of tenderers who are non-tax residents of Mozambique is drawn to the tax on the profits of non-residents (20% (or possibly 32% or 10%)) applicable to this category of service provider</w:t>
      </w:r>
      <w:r>
        <w:t>. It is also the tenderer's responsibility to obtain information on all other tax provisions applicable in Mozambique.</w:t>
      </w:r>
      <w:r>
        <w:br/>
        <w:t>The 20% (or possibly 32% or 10%) non-resident income tax will be withheld at source at the time of payment of the invoice. Make sure to verify whether any bilateral or regional non-double taxation treaties apply to your situation.</w:t>
      </w:r>
    </w:p>
    <w:p w14:paraId="22C17681" w14:textId="77777777" w:rsidR="00A13C13" w:rsidRDefault="008541CF">
      <w:pPr>
        <w:pStyle w:val="Heading2"/>
        <w:numPr>
          <w:ilvl w:val="1"/>
          <w:numId w:val="8"/>
        </w:numPr>
      </w:pPr>
      <w:r>
        <w:t>The unit and global prices for this public contract must encompass any costs, measures, and charges related to the performance of the contract, including but not limited to:</w:t>
      </w:r>
    </w:p>
    <w:p w14:paraId="09E045A8" w14:textId="77777777" w:rsidR="00A13C13" w:rsidRDefault="008541CF">
      <w:pPr>
        <w:pStyle w:val="Body1"/>
        <w:numPr>
          <w:ilvl w:val="0"/>
          <w:numId w:val="14"/>
        </w:numPr>
        <w:tabs>
          <w:tab w:val="left" w:pos="1720"/>
        </w:tabs>
        <w:ind w:left="1720" w:hanging="510"/>
      </w:pPr>
      <w:r>
        <w:t>Acceptance costs.</w:t>
      </w:r>
    </w:p>
    <w:p w14:paraId="36E8A0A4" w14:textId="77777777" w:rsidR="00A13C13" w:rsidRDefault="008541CF">
      <w:pPr>
        <w:pStyle w:val="Heading2"/>
        <w:numPr>
          <w:ilvl w:val="1"/>
          <w:numId w:val="8"/>
        </w:numPr>
      </w:pPr>
      <w:r>
        <w:t>All relevant costs must be factored into the prices for this public contract.</w:t>
      </w:r>
    </w:p>
    <w:p w14:paraId="3FF47E79"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29" w:name="_Toc243639787"/>
      <w:r>
        <w:rPr>
          <w:color w:val="910000"/>
        </w:rPr>
        <w:t>Section (C) - Submission of tenders</w:t>
      </w:r>
      <w:bookmarkEnd w:id="29"/>
    </w:p>
    <w:p w14:paraId="2AE0D3FF" w14:textId="77777777" w:rsidR="00A13C13" w:rsidRDefault="008541CF">
      <w:pPr>
        <w:pStyle w:val="Heading1title"/>
        <w:numPr>
          <w:ilvl w:val="0"/>
          <w:numId w:val="8"/>
        </w:numPr>
      </w:pPr>
      <w:bookmarkStart w:id="30" w:name="_Toc243639788"/>
      <w:r>
        <w:t>Submission of tenders</w:t>
      </w:r>
      <w:bookmarkEnd w:id="30"/>
    </w:p>
    <w:p w14:paraId="72DB2911" w14:textId="77777777" w:rsidR="00A13C13" w:rsidRDefault="008541CF" w:rsidP="000D61E5">
      <w:pPr>
        <w:pStyle w:val="Heading2"/>
        <w:numPr>
          <w:ilvl w:val="1"/>
          <w:numId w:val="8"/>
        </w:numPr>
      </w:pPr>
      <w:r>
        <w:t>Without prejudice to any variants, the tenderer may only submit one tender per contract.</w:t>
      </w:r>
    </w:p>
    <w:p w14:paraId="31635C58" w14:textId="77777777" w:rsidR="0080342A" w:rsidRPr="00EF749B" w:rsidRDefault="0080342A" w:rsidP="000D61E5">
      <w:pPr>
        <w:pStyle w:val="Heading2"/>
        <w:numPr>
          <w:ilvl w:val="1"/>
          <w:numId w:val="8"/>
        </w:numPr>
        <w:spacing w:after="0"/>
      </w:pPr>
      <w:r w:rsidRPr="00EF749B">
        <w:t>Considering article 14, § 2, °1 of the Law of 17 June 2016 on public procurement, it would not </w:t>
      </w:r>
    </w:p>
    <w:p w14:paraId="4BDA5883" w14:textId="77777777" w:rsidR="0080342A" w:rsidRPr="00EF749B" w:rsidRDefault="0080342A" w:rsidP="000D61E5">
      <w:pPr>
        <w:pStyle w:val="Heading2"/>
        <w:numPr>
          <w:ilvl w:val="0"/>
          <w:numId w:val="0"/>
        </w:numPr>
        <w:spacing w:after="0"/>
        <w:ind w:left="1210"/>
      </w:pPr>
      <w:r w:rsidRPr="00EF749B">
        <w:t xml:space="preserve">be appropriate to impose the obligation to use electronic means of communication referred to </w:t>
      </w:r>
      <w:proofErr w:type="gramStart"/>
      <w:r w:rsidRPr="00EF749B">
        <w:t>in  article</w:t>
      </w:r>
      <w:proofErr w:type="gramEnd"/>
      <w:r w:rsidRPr="00EF749B">
        <w:t xml:space="preserve"> 14, § 7, of the Law of 17 June 2016 on public procurement.</w:t>
      </w:r>
    </w:p>
    <w:p w14:paraId="12826A71" w14:textId="77777777" w:rsidR="0080342A" w:rsidRPr="00EF749B" w:rsidRDefault="0080342A" w:rsidP="000D61E5">
      <w:pPr>
        <w:pStyle w:val="Heading2"/>
        <w:numPr>
          <w:ilvl w:val="0"/>
          <w:numId w:val="0"/>
        </w:numPr>
        <w:spacing w:after="0"/>
        <w:ind w:left="1210"/>
      </w:pPr>
    </w:p>
    <w:p w14:paraId="303A2427" w14:textId="77777777" w:rsidR="0080342A" w:rsidRPr="00EF749B" w:rsidRDefault="0080342A" w:rsidP="000D61E5">
      <w:pPr>
        <w:pStyle w:val="Heading2"/>
        <w:numPr>
          <w:ilvl w:val="0"/>
          <w:numId w:val="0"/>
        </w:numPr>
        <w:spacing w:after="0"/>
        <w:ind w:left="1210"/>
      </w:pPr>
      <w:r w:rsidRPr="00EF749B">
        <w:t>The nature of this public contract is such that national or regional economic operators do not </w:t>
      </w:r>
    </w:p>
    <w:p w14:paraId="4189C15D" w14:textId="77777777" w:rsidR="0080342A" w:rsidRPr="00EF749B" w:rsidRDefault="0080342A" w:rsidP="000D61E5">
      <w:pPr>
        <w:pStyle w:val="Heading2"/>
        <w:numPr>
          <w:ilvl w:val="0"/>
          <w:numId w:val="0"/>
        </w:numPr>
        <w:spacing w:after="0"/>
        <w:ind w:left="1210"/>
      </w:pPr>
      <w:r w:rsidRPr="00EF749B">
        <w:t>have equal access to the requirements linked to the use of the Belgian federal “e-</w:t>
      </w:r>
      <w:proofErr w:type="gramStart"/>
      <w:r w:rsidRPr="00EF749B">
        <w:t>Procurement ”platform</w:t>
      </w:r>
      <w:proofErr w:type="gramEnd"/>
      <w:r w:rsidRPr="00EF749B">
        <w:t>. The technical characteristics can therefore be discriminatory and can restrict the access of economic operators to the procurement procedure</w:t>
      </w:r>
      <w:proofErr w:type="gramStart"/>
      <w:r w:rsidRPr="00EF749B">
        <w:t>, in particular, in</w:t>
      </w:r>
      <w:proofErr w:type="gramEnd"/>
      <w:r w:rsidRPr="00EF749B">
        <w:t xml:space="preserve"> terms of speed and quality of the internet connection, as well as the quality of the electricity transport network.</w:t>
      </w:r>
    </w:p>
    <w:p w14:paraId="5CCBD46A" w14:textId="77777777" w:rsidR="0080342A" w:rsidRPr="00EF749B" w:rsidRDefault="0080342A" w:rsidP="000D61E5">
      <w:pPr>
        <w:pStyle w:val="Heading2"/>
        <w:numPr>
          <w:ilvl w:val="0"/>
          <w:numId w:val="0"/>
        </w:numPr>
        <w:spacing w:after="0"/>
        <w:ind w:left="1210"/>
      </w:pPr>
    </w:p>
    <w:p w14:paraId="12A0D93A" w14:textId="77777777" w:rsidR="0080342A" w:rsidRPr="00486C6C" w:rsidRDefault="0080342A" w:rsidP="000D61E5">
      <w:pPr>
        <w:pStyle w:val="Heading2"/>
        <w:numPr>
          <w:ilvl w:val="0"/>
          <w:numId w:val="0"/>
        </w:numPr>
        <w:spacing w:after="0"/>
        <w:ind w:left="1210"/>
      </w:pPr>
      <w:r w:rsidRPr="00EF749B">
        <w:t xml:space="preserve">In addition, the </w:t>
      </w:r>
      <w:proofErr w:type="gramStart"/>
      <w:r w:rsidRPr="00EF749B">
        <w:t>particular forms</w:t>
      </w:r>
      <w:proofErr w:type="gramEnd"/>
      <w:r w:rsidRPr="00EF749B">
        <w:t xml:space="preserve"> provided by this platform from the point of view of </w:t>
      </w:r>
      <w:proofErr w:type="gramStart"/>
      <w:r w:rsidRPr="00EF749B">
        <w:t>electronic  signature</w:t>
      </w:r>
      <w:proofErr w:type="gramEnd"/>
      <w:r w:rsidRPr="00EF749B">
        <w:t xml:space="preserve"> are not yet compatible with the ICT generally used</w:t>
      </w:r>
      <w:r w:rsidRPr="00486C6C">
        <w:t>.</w:t>
      </w:r>
    </w:p>
    <w:p w14:paraId="3FBA3D11" w14:textId="77777777" w:rsidR="0080342A" w:rsidRPr="00486C6C" w:rsidRDefault="0080342A" w:rsidP="000D61E5">
      <w:pPr>
        <w:pStyle w:val="Heading2"/>
        <w:numPr>
          <w:ilvl w:val="0"/>
          <w:numId w:val="0"/>
        </w:numPr>
        <w:spacing w:after="0"/>
        <w:ind w:left="1210"/>
      </w:pPr>
    </w:p>
    <w:p w14:paraId="66C59B73" w14:textId="77777777" w:rsidR="0080342A" w:rsidRPr="00486C6C" w:rsidRDefault="0080342A" w:rsidP="000D61E5">
      <w:pPr>
        <w:pStyle w:val="Heading2"/>
        <w:numPr>
          <w:ilvl w:val="1"/>
          <w:numId w:val="8"/>
        </w:numPr>
      </w:pPr>
      <w:r w:rsidRPr="00EF749B">
        <w:rPr>
          <w:rStyle w:val="cf01"/>
          <w:rFonts w:ascii="Arial" w:hAnsi="Arial" w:cs="Arial"/>
          <w:sz w:val="20"/>
          <w:szCs w:val="20"/>
        </w:rPr>
        <w:t>The tenderer submits their tender as follows:</w:t>
      </w:r>
    </w:p>
    <w:p w14:paraId="45E988A8" w14:textId="77777777" w:rsidR="0080342A" w:rsidRPr="00486C6C" w:rsidRDefault="0080342A" w:rsidP="000D61E5">
      <w:pPr>
        <w:pStyle w:val="pf0"/>
        <w:ind w:left="1000" w:firstLine="210"/>
        <w:jc w:val="both"/>
        <w:rPr>
          <w:rFonts w:ascii="Arial" w:hAnsi="Arial" w:cs="Arial"/>
          <w:sz w:val="20"/>
          <w:szCs w:val="20"/>
        </w:rPr>
      </w:pPr>
      <w:r w:rsidRPr="00EF749B">
        <w:rPr>
          <w:rStyle w:val="cf01"/>
          <w:rFonts w:ascii="Arial" w:hAnsi="Arial" w:cs="Arial"/>
          <w:sz w:val="20"/>
          <w:szCs w:val="20"/>
        </w:rPr>
        <w:t>One original copy of the completed tender shall be submitted by email.</w:t>
      </w:r>
    </w:p>
    <w:p w14:paraId="2B2C74DE" w14:textId="77777777" w:rsidR="0080342A" w:rsidRPr="00EF749B" w:rsidRDefault="0080342A" w:rsidP="000D61E5">
      <w:pPr>
        <w:pStyle w:val="pf0"/>
        <w:ind w:left="1000" w:firstLine="210"/>
        <w:jc w:val="both"/>
        <w:rPr>
          <w:rStyle w:val="cf01"/>
          <w:rFonts w:ascii="Arial" w:hAnsi="Arial" w:cs="Arial"/>
          <w:sz w:val="20"/>
          <w:szCs w:val="20"/>
        </w:rPr>
      </w:pPr>
      <w:r w:rsidRPr="00EF749B">
        <w:rPr>
          <w:rStyle w:val="cf01"/>
          <w:rFonts w:ascii="Arial" w:hAnsi="Arial" w:cs="Arial"/>
          <w:sz w:val="20"/>
          <w:szCs w:val="20"/>
        </w:rPr>
        <w:t>These copies may be submitted as one or more PDF files.</w:t>
      </w:r>
    </w:p>
    <w:p w14:paraId="638C2856" w14:textId="58509FAC" w:rsidR="0080342A" w:rsidRPr="00EF749B" w:rsidRDefault="5DF3A2A8" w:rsidP="000D61E5">
      <w:pPr>
        <w:pStyle w:val="pf0"/>
        <w:ind w:left="1210"/>
        <w:jc w:val="both"/>
        <w:rPr>
          <w:rStyle w:val="cf01"/>
          <w:rFonts w:ascii="Arial" w:hAnsi="Arial" w:cs="Arial"/>
          <w:sz w:val="20"/>
          <w:szCs w:val="20"/>
        </w:rPr>
      </w:pPr>
      <w:r w:rsidRPr="67BD65CF">
        <w:rPr>
          <w:rStyle w:val="cf01"/>
          <w:rFonts w:ascii="Arial" w:hAnsi="Arial" w:cs="Arial"/>
          <w:sz w:val="20"/>
          <w:szCs w:val="20"/>
        </w:rPr>
        <w:t>Tender</w:t>
      </w:r>
      <w:proofErr w:type="gramStart"/>
      <w:r w:rsidRPr="67BD65CF">
        <w:rPr>
          <w:rStyle w:val="cf01"/>
          <w:rFonts w:ascii="Arial" w:hAnsi="Arial" w:cs="Arial"/>
          <w:sz w:val="20"/>
          <w:szCs w:val="20"/>
        </w:rPr>
        <w:t xml:space="preserve">:  </w:t>
      </w:r>
      <w:r w:rsidR="00E1049D" w:rsidRPr="000E546B">
        <w:rPr>
          <w:rFonts w:ascii="Arial" w:hAnsi="Arial" w:cs="Arial"/>
          <w:b/>
          <w:bCs/>
          <w:sz w:val="20"/>
          <w:szCs w:val="20"/>
          <w:lang w:val="en-GB"/>
        </w:rPr>
        <w:t>MOZ23002</w:t>
      </w:r>
      <w:proofErr w:type="gramEnd"/>
      <w:r w:rsidR="00E1049D" w:rsidRPr="000E546B">
        <w:rPr>
          <w:rFonts w:ascii="Arial" w:hAnsi="Arial" w:cs="Arial"/>
          <w:b/>
          <w:bCs/>
          <w:sz w:val="20"/>
          <w:szCs w:val="20"/>
          <w:lang w:val="en-GB"/>
        </w:rPr>
        <w:t>-10027-Development of the Legal and Regulatory Framework for the National Enhanced Transparency Framework (ETF)</w:t>
      </w:r>
    </w:p>
    <w:p w14:paraId="12F45438" w14:textId="06D1FF62" w:rsidR="0080342A" w:rsidRPr="007A6E2C" w:rsidRDefault="5DF3A2A8" w:rsidP="000E546B">
      <w:pPr>
        <w:pStyle w:val="Heading2"/>
        <w:numPr>
          <w:ilvl w:val="1"/>
          <w:numId w:val="8"/>
        </w:numPr>
      </w:pPr>
      <w:r w:rsidRPr="007A6E2C">
        <w:t xml:space="preserve">The tender must be submitted before </w:t>
      </w:r>
      <w:r w:rsidR="00EF6AEF" w:rsidRPr="000E546B">
        <w:rPr>
          <w:b/>
          <w:bCs/>
        </w:rPr>
        <w:t>1</w:t>
      </w:r>
      <w:r w:rsidR="00905AF7">
        <w:rPr>
          <w:b/>
          <w:bCs/>
        </w:rPr>
        <w:t>8</w:t>
      </w:r>
      <w:r w:rsidRPr="000E546B">
        <w:rPr>
          <w:b/>
          <w:bCs/>
        </w:rPr>
        <w:t xml:space="preserve"> </w:t>
      </w:r>
      <w:r w:rsidR="00EF6AEF" w:rsidRPr="000E546B">
        <w:rPr>
          <w:b/>
          <w:bCs/>
        </w:rPr>
        <w:t>Nov</w:t>
      </w:r>
      <w:r w:rsidRPr="000E546B">
        <w:rPr>
          <w:b/>
          <w:bCs/>
        </w:rPr>
        <w:t xml:space="preserve">ember 2026, 12 PM </w:t>
      </w:r>
      <w:r w:rsidRPr="000E546B">
        <w:rPr>
          <w:b/>
          <w:bCs/>
          <w:u w:val="single"/>
        </w:rPr>
        <w:t>(</w:t>
      </w:r>
      <w:r w:rsidR="4269566A" w:rsidRPr="000E546B">
        <w:rPr>
          <w:b/>
          <w:bCs/>
          <w:u w:val="single"/>
        </w:rPr>
        <w:t>Central African Time, UTC+2</w:t>
      </w:r>
      <w:r w:rsidRPr="000E546B">
        <w:rPr>
          <w:b/>
          <w:bCs/>
          <w:u w:val="single"/>
        </w:rPr>
        <w:t>)</w:t>
      </w:r>
      <w:r w:rsidRPr="000E546B">
        <w:rPr>
          <w:b/>
          <w:bCs/>
        </w:rPr>
        <w:t>.</w:t>
      </w:r>
    </w:p>
    <w:p w14:paraId="424FAE2D" w14:textId="77777777" w:rsidR="0080342A" w:rsidRPr="00EF749B" w:rsidRDefault="0080342A" w:rsidP="000D61E5">
      <w:pPr>
        <w:pStyle w:val="Heading2"/>
        <w:numPr>
          <w:ilvl w:val="0"/>
          <w:numId w:val="0"/>
        </w:numPr>
        <w:ind w:left="1210"/>
      </w:pPr>
      <w:r w:rsidRPr="00EF749B">
        <w:t>The duly completed and signed tender shall be submitted only by e-mail to:</w:t>
      </w:r>
    </w:p>
    <w:p w14:paraId="05D9D948" w14:textId="77777777" w:rsidR="0080342A" w:rsidRPr="00E5716B" w:rsidRDefault="0080342A" w:rsidP="000D61E5">
      <w:pPr>
        <w:pStyle w:val="Heading2"/>
        <w:numPr>
          <w:ilvl w:val="0"/>
          <w:numId w:val="0"/>
        </w:numPr>
        <w:ind w:left="1210"/>
      </w:pPr>
      <w:hyperlink r:id="rId26" w:history="1">
        <w:r w:rsidRPr="00E5716B">
          <w:rPr>
            <w:rStyle w:val="Hyperlink"/>
            <w:u w:val="none"/>
          </w:rPr>
          <w:t>tendersmoz@enabel.be</w:t>
        </w:r>
      </w:hyperlink>
      <w:r w:rsidRPr="00E5716B">
        <w:t xml:space="preserve"> </w:t>
      </w:r>
    </w:p>
    <w:p w14:paraId="6B7006CF" w14:textId="77777777" w:rsidR="00A13C13" w:rsidRDefault="008541CF">
      <w:pPr>
        <w:pStyle w:val="Heading1title"/>
        <w:numPr>
          <w:ilvl w:val="0"/>
          <w:numId w:val="8"/>
        </w:numPr>
      </w:pPr>
      <w:bookmarkStart w:id="31" w:name="_Toc243639789"/>
      <w:r>
        <w:t>Tender signature</w:t>
      </w:r>
      <w:bookmarkEnd w:id="31"/>
    </w:p>
    <w:p w14:paraId="78963B05" w14:textId="06AC2247" w:rsidR="0049485A" w:rsidRPr="00FB7163" w:rsidRDefault="0049485A" w:rsidP="0049485A">
      <w:pPr>
        <w:pStyle w:val="Heading2"/>
        <w:numPr>
          <w:ilvl w:val="1"/>
          <w:numId w:val="8"/>
        </w:numPr>
      </w:pPr>
      <w:r w:rsidRPr="00FB7163">
        <w:t>The tender and all accompanying documents must be numbered and signed by the tenderer or his/her representative. The same applies to any alteration, deletion or note made to this document. The representative must clearly state that he/she is authorised to commit the tenderer.</w:t>
      </w:r>
    </w:p>
    <w:p w14:paraId="36632EF2" w14:textId="77777777" w:rsidR="0049485A" w:rsidRDefault="0049485A" w:rsidP="0049485A">
      <w:pPr>
        <w:pStyle w:val="Heading2"/>
        <w:numPr>
          <w:ilvl w:val="1"/>
          <w:numId w:val="8"/>
        </w:numPr>
      </w:pPr>
      <w:r>
        <w:lastRenderedPageBreak/>
        <w:t>Signatures are placed by the person(s) empowered or mandated to commit the tenderer. This obligation applies to each participant when the tender is submitted by a group of economic operators (consortium). These participants are jointly liable.</w:t>
      </w:r>
    </w:p>
    <w:p w14:paraId="160CC4C5" w14:textId="77777777" w:rsidR="0049485A" w:rsidRDefault="0049485A" w:rsidP="0049485A">
      <w:pPr>
        <w:pStyle w:val="Heading2"/>
        <w:numPr>
          <w:ilvl w:val="1"/>
          <w:numId w:val="8"/>
        </w:numPr>
      </w:pPr>
      <w:r>
        <w:t>When the submission report is signed by a mandatary, he or she must clearly indicate whom he or she represents. The mandatary attaches the original electronic deed or private document that transfers these powers to him or her or a scanned copy of that proxy.</w:t>
      </w:r>
    </w:p>
    <w:p w14:paraId="0045F1AE" w14:textId="2B54240B" w:rsidR="00A13C13" w:rsidRDefault="00A13C13" w:rsidP="0049485A">
      <w:pPr>
        <w:pStyle w:val="Heading2"/>
        <w:numPr>
          <w:ilvl w:val="0"/>
          <w:numId w:val="0"/>
        </w:numPr>
      </w:pPr>
    </w:p>
    <w:p w14:paraId="2D59F6F4" w14:textId="77777777" w:rsidR="00A13C13" w:rsidRDefault="008541CF">
      <w:pPr>
        <w:pStyle w:val="Heading1title"/>
        <w:numPr>
          <w:ilvl w:val="0"/>
          <w:numId w:val="8"/>
        </w:numPr>
      </w:pPr>
      <w:bookmarkStart w:id="32" w:name="submission_deadline"/>
      <w:bookmarkStart w:id="33" w:name="_Toc243639790"/>
      <w:r>
        <w:t>Deadline for submission and opening of tenders</w:t>
      </w:r>
      <w:bookmarkEnd w:id="32"/>
      <w:bookmarkEnd w:id="33"/>
    </w:p>
    <w:p w14:paraId="197BCA9E" w14:textId="413EF5BE" w:rsidR="00A13C13" w:rsidRDefault="008541CF" w:rsidP="000E546B">
      <w:pPr>
        <w:pStyle w:val="Heading2"/>
        <w:numPr>
          <w:ilvl w:val="1"/>
          <w:numId w:val="8"/>
        </w:numPr>
      </w:pPr>
      <w:r>
        <w:t>Tenders must be in the possession of the contracting authority before</w:t>
      </w:r>
      <w:r>
        <w:rPr>
          <w:b/>
        </w:rPr>
        <w:t xml:space="preserve"> </w:t>
      </w:r>
      <w:r w:rsidR="00C94DEF">
        <w:rPr>
          <w:b/>
        </w:rPr>
        <w:t>1</w:t>
      </w:r>
      <w:r w:rsidR="00905AF7">
        <w:rPr>
          <w:b/>
        </w:rPr>
        <w:t>8</w:t>
      </w:r>
      <w:r w:rsidR="00C94DEF">
        <w:rPr>
          <w:b/>
        </w:rPr>
        <w:t xml:space="preserve"> Novem</w:t>
      </w:r>
      <w:r>
        <w:rPr>
          <w:b/>
        </w:rPr>
        <w:t>ber 2026</w:t>
      </w:r>
      <w:r>
        <w:t xml:space="preserve"> at</w:t>
      </w:r>
      <w:r>
        <w:rPr>
          <w:b/>
        </w:rPr>
        <w:t xml:space="preserve"> 12:00 PM </w:t>
      </w:r>
      <w:r>
        <w:rPr>
          <w:b/>
          <w:u w:val="single"/>
        </w:rPr>
        <w:t>(Central African Time, UTC+2)</w:t>
      </w:r>
      <w:r>
        <w:t>.</w:t>
      </w:r>
    </w:p>
    <w:p w14:paraId="50245CD7"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34" w:name="_Toc243639791"/>
      <w:r>
        <w:rPr>
          <w:color w:val="910000"/>
        </w:rPr>
        <w:t>Section (D) - Selection, Awarding &amp; Conclusion</w:t>
      </w:r>
      <w:bookmarkEnd w:id="34"/>
    </w:p>
    <w:p w14:paraId="1DE3F3EF" w14:textId="77777777" w:rsidR="00A13C13" w:rsidRDefault="008541CF">
      <w:pPr>
        <w:pStyle w:val="Heading1title"/>
        <w:numPr>
          <w:ilvl w:val="0"/>
          <w:numId w:val="8"/>
        </w:numPr>
      </w:pPr>
      <w:bookmarkStart w:id="35" w:name="_Toc243639792"/>
      <w:r>
        <w:t>Exclusion grounds</w:t>
      </w:r>
      <w:bookmarkEnd w:id="35"/>
    </w:p>
    <w:p w14:paraId="35E9DF73" w14:textId="77777777" w:rsidR="00A13C13" w:rsidRDefault="008541CF">
      <w:pPr>
        <w:pStyle w:val="Heading2"/>
        <w:numPr>
          <w:ilvl w:val="1"/>
          <w:numId w:val="8"/>
        </w:numPr>
      </w:pPr>
      <w:r>
        <w:t xml:space="preserve">The obligatory and facultative grounds for exclusion are provided in the declaration on honour attached to these tender specifications (see clause </w:t>
      </w:r>
      <w:r>
        <w:fldChar w:fldCharType="begin"/>
      </w:r>
      <w:r>
        <w:instrText xml:space="preserve">REF declaration \r \h \* MERGEFORMAT </w:instrText>
      </w:r>
      <w:r>
        <w:fldChar w:fldCharType="separate"/>
      </w:r>
      <w:r>
        <w:t>‎4</w:t>
      </w:r>
      <w:r>
        <w:fldChar w:fldCharType="end"/>
      </w:r>
      <w:r>
        <w:t xml:space="preserve"> of chapter 8 Forms).</w:t>
      </w:r>
    </w:p>
    <w:p w14:paraId="17F70852" w14:textId="77777777" w:rsidR="00A13C13" w:rsidRDefault="008541CF">
      <w:pPr>
        <w:pStyle w:val="Heading2"/>
        <w:numPr>
          <w:ilvl w:val="1"/>
          <w:numId w:val="8"/>
        </w:numPr>
      </w:pPr>
      <w:r>
        <w:t>By submitting the declaration enclosed in the annex to these tender specifications, the tenderer certifies that they are not in any of the exclusion cases listed in Articles 67 to 70 of the Law of 17 June 2016 on public procurement, nor Articles 61 to 64 of the Royal Decree of 18 April 2017 on the award of public contracts in the classical sectors.</w:t>
      </w:r>
    </w:p>
    <w:p w14:paraId="03594E52" w14:textId="77777777" w:rsidR="00A13C13" w:rsidRDefault="008541CF">
      <w:pPr>
        <w:pStyle w:val="Heading2"/>
        <w:numPr>
          <w:ilvl w:val="1"/>
          <w:numId w:val="8"/>
        </w:numPr>
      </w:pPr>
      <w:r>
        <w:t xml:space="preserve">The grounds for exclusion apply to all participants submitting a joint bid as a consortium of economic operators and third parties (in particular subcontractors or independent subsidiaries) whose capacity is invoked with regard to the criteria of economic and financial capacity or technical and professional aptitude (see clause </w:t>
      </w:r>
      <w:r>
        <w:fldChar w:fldCharType="begin"/>
      </w:r>
      <w:r>
        <w:instrText xml:space="preserve">REF _sx-ref-en-2570712 \r \h \* MERGEFORMAT </w:instrText>
      </w:r>
      <w:r>
        <w:fldChar w:fldCharType="separate"/>
      </w:r>
      <w:r>
        <w:t>‎14</w:t>
      </w:r>
      <w:r>
        <w:fldChar w:fldCharType="end"/>
      </w:r>
      <w:r>
        <w:t xml:space="preserve"> and </w:t>
      </w:r>
      <w:r>
        <w:fldChar w:fldCharType="begin"/>
      </w:r>
      <w:r>
        <w:instrText xml:space="preserve">REF doc__selection_file \h \* MERGEFORMAT </w:instrText>
      </w:r>
      <w:r>
        <w:fldChar w:fldCharType="separate"/>
      </w:r>
      <w:r>
        <w:t>6 Selection file</w:t>
      </w:r>
      <w:r>
        <w:fldChar w:fldCharType="end"/>
      </w:r>
      <w:r>
        <w:t>), in accordance with Article 73 § 1 of the Royal Decree of 18 April 2017 on the award of public contracts in the classical sectors.</w:t>
      </w:r>
    </w:p>
    <w:p w14:paraId="1DEEF1CB" w14:textId="77777777" w:rsidR="00A13C13" w:rsidRDefault="008541CF">
      <w:pPr>
        <w:pStyle w:val="Heading2"/>
        <w:numPr>
          <w:ilvl w:val="1"/>
          <w:numId w:val="8"/>
        </w:numPr>
      </w:pPr>
      <w:r>
        <w:t>The contracting authority will verify the accuracy of this declaration on honour for the tenderer with the highest ranked tender. To this end, the contracting authority will request the tenderer concerned to provide the necessary information or documents to verify their personal situation. The tenderer must submit this information by the fastest means and within the deadline set by the contracting authority.</w:t>
      </w:r>
    </w:p>
    <w:p w14:paraId="048245DB" w14:textId="77777777" w:rsidR="00A13C13" w:rsidRDefault="008541CF">
      <w:pPr>
        <w:pStyle w:val="Heading2"/>
        <w:numPr>
          <w:ilvl w:val="1"/>
          <w:numId w:val="8"/>
        </w:numPr>
      </w:pPr>
      <w:r>
        <w:t>The tenderer may attach these documents directly to his tender. If the tenderer fails to deliver the requested document(s) on time, the contracting authority reserves the right to exclude the tenderer.</w:t>
      </w:r>
    </w:p>
    <w:p w14:paraId="06D55383" w14:textId="77777777" w:rsidR="00A13C13" w:rsidRDefault="008541CF">
      <w:pPr>
        <w:pStyle w:val="Heading2"/>
        <w:numPr>
          <w:ilvl w:val="1"/>
          <w:numId w:val="8"/>
        </w:numPr>
      </w:pPr>
      <w:r>
        <w:rPr>
          <w:u w:val="single"/>
        </w:rPr>
        <w:t xml:space="preserve">Tenderers are strongly advised not to wait for the request of the contracting authority and to request the documents they have not attached to their tender as soon as possible from the competent authorities of the country where they are based. After all, in some cases, it may take a long time to obtain </w:t>
      </w:r>
      <w:proofErr w:type="gramStart"/>
      <w:r>
        <w:rPr>
          <w:u w:val="single"/>
        </w:rPr>
        <w:t>particular documents</w:t>
      </w:r>
      <w:proofErr w:type="gramEnd"/>
      <w:r>
        <w:rPr>
          <w:u w:val="single"/>
        </w:rPr>
        <w:t>.</w:t>
      </w:r>
    </w:p>
    <w:p w14:paraId="5D31C1C2" w14:textId="77777777" w:rsidR="00A13C13" w:rsidRDefault="008541CF">
      <w:pPr>
        <w:pStyle w:val="Heading2"/>
        <w:numPr>
          <w:ilvl w:val="1"/>
          <w:numId w:val="8"/>
        </w:numPr>
      </w:pPr>
      <w:r>
        <w:t xml:space="preserve">The contracting authority will directly obtain any information or documents that can be accessed free of charge by digital means from the instances that manage the information or documents. This is the case for Belgian tenderers (via the </w:t>
      </w:r>
      <w:proofErr w:type="spellStart"/>
      <w:r>
        <w:t>Telemarc</w:t>
      </w:r>
      <w:proofErr w:type="spellEnd"/>
      <w:r>
        <w:t xml:space="preserve"> platform), </w:t>
      </w:r>
      <w:proofErr w:type="gramStart"/>
      <w:r>
        <w:t>with the exception of</w:t>
      </w:r>
      <w:proofErr w:type="gramEnd"/>
      <w:r>
        <w:t xml:space="preserve"> the extract from the criminal record, which must be requested by the tenderer himself.</w:t>
      </w:r>
    </w:p>
    <w:p w14:paraId="5CD9D34D" w14:textId="77777777" w:rsidR="00A13C13" w:rsidRDefault="008541CF">
      <w:pPr>
        <w:pStyle w:val="Heading2"/>
        <w:numPr>
          <w:ilvl w:val="1"/>
          <w:numId w:val="8"/>
        </w:numPr>
      </w:pPr>
      <w:r>
        <w:rPr>
          <w:b/>
        </w:rPr>
        <w:t>Conflicts of Interest – Revolving Doors (Article 51 of the Royal Decree of 18 April 2017 on the award of public contracts in the classical sectors)</w:t>
      </w:r>
      <w:r>
        <w:br/>
        <w:t xml:space="preserve">Without prejudice to Articles 6 and 69, paragraph 1, 5° of the Law of 17 June 2016 on public procurement, a conflict of interest also includes any “revolving doors” situation. This occurs when a natural person who previously worked for a contracting authority — whether as internal staff, </w:t>
      </w:r>
      <w:r>
        <w:lastRenderedPageBreak/>
        <w:t>in a hierarchical position, as a civil servant, public officer, or in any other capacity linked to the contracting authority — subsequently intervenes under a public contract awarded by that same contracting authority. A conflict of interest arises when there is a connection between the activities previously performed by the individual for the contracting authority and the activities carried out under the awarded contract.</w:t>
      </w:r>
    </w:p>
    <w:p w14:paraId="43FEC07D" w14:textId="77777777" w:rsidR="00A13C13" w:rsidRDefault="008541CF">
      <w:pPr>
        <w:pStyle w:val="Heading1title"/>
        <w:numPr>
          <w:ilvl w:val="0"/>
          <w:numId w:val="8"/>
        </w:numPr>
      </w:pPr>
      <w:bookmarkStart w:id="36" w:name="_sx-ref-en-2570712"/>
      <w:bookmarkStart w:id="37" w:name="_Toc243639793"/>
      <w:r>
        <w:t>Qualitative selection</w:t>
      </w:r>
      <w:bookmarkEnd w:id="36"/>
      <w:bookmarkEnd w:id="37"/>
    </w:p>
    <w:p w14:paraId="5C044B2D" w14:textId="77777777" w:rsidR="00A13C13" w:rsidRDefault="008541CF">
      <w:pPr>
        <w:pStyle w:val="Heading2"/>
        <w:numPr>
          <w:ilvl w:val="1"/>
          <w:numId w:val="8"/>
        </w:numPr>
      </w:pPr>
      <w:r>
        <w:t xml:space="preserve">By means of the documents requested in the 'Selection file' ( </w:t>
      </w:r>
      <w:r>
        <w:fldChar w:fldCharType="begin"/>
      </w:r>
      <w:r>
        <w:instrText xml:space="preserve">REF doc__selection_file \h \* MERGEFORMAT </w:instrText>
      </w:r>
      <w:r>
        <w:fldChar w:fldCharType="separate"/>
      </w:r>
      <w:r>
        <w:t>6 Selection file</w:t>
      </w:r>
      <w:r>
        <w:fldChar w:fldCharType="end"/>
      </w:r>
      <w:r>
        <w:t>), the tenderer must demonstrate sufficient capacity to successfully perform this public contract.</w:t>
      </w:r>
    </w:p>
    <w:p w14:paraId="3E1861E1" w14:textId="77777777" w:rsidR="00A13C13" w:rsidRDefault="008541CF">
      <w:pPr>
        <w:pStyle w:val="Heading2"/>
        <w:numPr>
          <w:ilvl w:val="1"/>
          <w:numId w:val="8"/>
        </w:numPr>
      </w:pPr>
      <w:r>
        <w:t xml:space="preserve">Only tenders from tenderers who meet the selection criteria will be taken into consideration to participate in the comparison of tenders based on the award criteria outlined in clause </w:t>
      </w:r>
      <w:r>
        <w:fldChar w:fldCharType="begin"/>
      </w:r>
      <w:r>
        <w:instrText xml:space="preserve">REF _sx-ref-en-2570881 \r \h \* MERGEFORMAT </w:instrText>
      </w:r>
      <w:r>
        <w:fldChar w:fldCharType="separate"/>
      </w:r>
      <w:r>
        <w:t>‎16</w:t>
      </w:r>
      <w:r>
        <w:fldChar w:fldCharType="end"/>
      </w:r>
      <w:r>
        <w:t xml:space="preserve"> subject to the regularity of these tenders.</w:t>
      </w:r>
    </w:p>
    <w:p w14:paraId="77ADC966" w14:textId="77777777" w:rsidR="00A13C13" w:rsidRDefault="008541CF">
      <w:pPr>
        <w:pStyle w:val="Heading2"/>
        <w:numPr>
          <w:ilvl w:val="1"/>
          <w:numId w:val="8"/>
        </w:numPr>
      </w:pPr>
      <w:r>
        <w:t>To meet the criteria of economic and financial capacity and the criteria on technical and professional aptitude, the tenderer may rely on the capacity of:</w:t>
      </w:r>
    </w:p>
    <w:p w14:paraId="556AC382" w14:textId="77777777" w:rsidR="00A13C13" w:rsidRDefault="008541CF">
      <w:pPr>
        <w:pStyle w:val="Body1"/>
        <w:numPr>
          <w:ilvl w:val="0"/>
          <w:numId w:val="16"/>
        </w:numPr>
        <w:tabs>
          <w:tab w:val="left" w:pos="1720"/>
        </w:tabs>
        <w:ind w:left="1720" w:hanging="510"/>
      </w:pPr>
      <w:r>
        <w:t>all participants submitting a joint bid as a consortium of economic operators;</w:t>
      </w:r>
    </w:p>
    <w:p w14:paraId="65852D07" w14:textId="77777777" w:rsidR="00A13C13" w:rsidRDefault="008541CF">
      <w:pPr>
        <w:pStyle w:val="Body1"/>
        <w:numPr>
          <w:ilvl w:val="0"/>
          <w:numId w:val="16"/>
        </w:numPr>
        <w:tabs>
          <w:tab w:val="left" w:pos="1720"/>
        </w:tabs>
        <w:ind w:left="1720" w:hanging="510"/>
      </w:pPr>
      <w:r>
        <w:t>other entities (</w:t>
      </w:r>
      <w:proofErr w:type="gramStart"/>
      <w:r>
        <w:t>in particular subcontractors</w:t>
      </w:r>
      <w:proofErr w:type="gramEnd"/>
      <w:r>
        <w:t xml:space="preserve"> or independent subsidiaries) regardless of the legal nature of the relationship with these entities, in accordance with Article 73 § 1 of the Royal Decree of 18 April 2017 on the award of public contracts in the classical sectors.</w:t>
      </w:r>
    </w:p>
    <w:p w14:paraId="28E8A839" w14:textId="77777777" w:rsidR="00A13C13" w:rsidRDefault="008541CF">
      <w:pPr>
        <w:pStyle w:val="Heading2"/>
        <w:numPr>
          <w:ilvl w:val="1"/>
          <w:numId w:val="8"/>
        </w:numPr>
      </w:pPr>
      <w:r>
        <w:t>For all such participants or entities, the contracting authority must verify that there are no grounds for exclusion.</w:t>
      </w:r>
    </w:p>
    <w:p w14:paraId="30D8138E" w14:textId="77777777" w:rsidR="00A13C13" w:rsidRDefault="008541CF">
      <w:pPr>
        <w:pStyle w:val="Heading2"/>
        <w:numPr>
          <w:ilvl w:val="1"/>
          <w:numId w:val="8"/>
        </w:numPr>
      </w:pPr>
      <w:r>
        <w:t>In accordance with Article 73 of the Royal Decree of 18 April 2017 on the award of public contracts in the classical sectors, where an economic operator wants to rely on the capacities of other entities (particularly subcontractors or independent subsidiaries) for replying to criteria of economic and financial capacity or technical and professional aptitude, it shall prove to the contracting authority that it will have at its disposal the resources necessary, for example, by producing a commitment by those entities to that effect.</w:t>
      </w:r>
    </w:p>
    <w:p w14:paraId="23F9F125" w14:textId="77777777" w:rsidR="00A13C13" w:rsidRDefault="008541CF">
      <w:pPr>
        <w:pStyle w:val="Heading1title"/>
        <w:numPr>
          <w:ilvl w:val="0"/>
          <w:numId w:val="8"/>
        </w:numPr>
      </w:pPr>
      <w:bookmarkStart w:id="38" w:name="_Toc243639794"/>
      <w:r>
        <w:t>Overview of the procedure</w:t>
      </w:r>
      <w:bookmarkEnd w:id="38"/>
    </w:p>
    <w:p w14:paraId="51705966" w14:textId="77777777" w:rsidR="00A13C13" w:rsidRDefault="008541CF">
      <w:pPr>
        <w:pStyle w:val="Heading2"/>
        <w:numPr>
          <w:ilvl w:val="1"/>
          <w:numId w:val="8"/>
        </w:numPr>
      </w:pPr>
      <w:r>
        <w:t>In a first phase, the tenders submitted by the selected tenderers will be evaluated as to their formal and material regularity.</w:t>
      </w:r>
    </w:p>
    <w:p w14:paraId="0B01EDE9" w14:textId="77777777" w:rsidR="00A13C13" w:rsidRDefault="008541CF">
      <w:pPr>
        <w:pStyle w:val="Heading2"/>
        <w:numPr>
          <w:ilvl w:val="1"/>
          <w:numId w:val="8"/>
        </w:numPr>
      </w:pPr>
      <w:r>
        <w:t>The contracting authority reserves the right to have the irregularities in a tender regularised.</w:t>
      </w:r>
    </w:p>
    <w:p w14:paraId="0F3F0280" w14:textId="77777777" w:rsidR="00A13C13" w:rsidRDefault="008541CF">
      <w:pPr>
        <w:pStyle w:val="Heading2"/>
        <w:numPr>
          <w:ilvl w:val="1"/>
          <w:numId w:val="8"/>
        </w:numPr>
      </w:pPr>
      <w:r>
        <w:t xml:space="preserve">In a second phase, the formally and materially regular tenders will be evaluated as to their content by an evaluation commission. The contracting authority will restrict the number of tenders to be negotiated by applying the award criteria stated in these tender specifications (clause </w:t>
      </w:r>
      <w:r>
        <w:fldChar w:fldCharType="begin"/>
      </w:r>
      <w:r>
        <w:instrText xml:space="preserve">REF _sx-ref-en-2570881 \r \h \* MERGEFORMAT </w:instrText>
      </w:r>
      <w:r>
        <w:fldChar w:fldCharType="separate"/>
      </w:r>
      <w:r>
        <w:t>‎16</w:t>
      </w:r>
      <w:r>
        <w:fldChar w:fldCharType="end"/>
      </w:r>
      <w:r>
        <w:t xml:space="preserve">). This evaluation will be conducted </w:t>
      </w:r>
      <w:proofErr w:type="gramStart"/>
      <w:r>
        <w:t>on the basis of</w:t>
      </w:r>
      <w:proofErr w:type="gramEnd"/>
      <w:r>
        <w:t xml:space="preserve"> the award criteria and aims to set a shortlist of tenderers with whom negotiations will be conducted.</w:t>
      </w:r>
    </w:p>
    <w:p w14:paraId="1E23D508" w14:textId="77777777" w:rsidR="00A13C13" w:rsidRDefault="008541CF">
      <w:pPr>
        <w:pStyle w:val="Heading2"/>
        <w:numPr>
          <w:ilvl w:val="1"/>
          <w:numId w:val="8"/>
        </w:numPr>
      </w:pPr>
      <w:r>
        <w:t>Then, the negotiation phase follows. In view of improving the contents of the tenders, the contracting authority may negotiate with tenderers the initial tenders and all subsequent tenders that they have submitted, except final tenders. The award criteria are not negotiable. However, the contracting authority may also decide not to negotiate. In this case, the initial tender is the final tender.</w:t>
      </w:r>
    </w:p>
    <w:p w14:paraId="3B1C41F4" w14:textId="77777777" w:rsidR="00A13C13" w:rsidRDefault="008541CF">
      <w:pPr>
        <w:pStyle w:val="Heading2"/>
        <w:numPr>
          <w:ilvl w:val="1"/>
          <w:numId w:val="8"/>
        </w:numPr>
      </w:pPr>
      <w:r>
        <w:t>When the contracting authority intends to conclude the negotiations, it will so advise the remaining tenderers and will set a common deadline for the submission of any BAFO's (</w:t>
      </w:r>
      <w:r>
        <w:rPr>
          <w:i/>
        </w:rPr>
        <w:t>Best and Final Offer</w:t>
      </w:r>
      <w:r>
        <w:t xml:space="preserve">). Once negotiations have closed, the BAFO's will be evaluated as to its regularity and compared </w:t>
      </w:r>
      <w:proofErr w:type="gramStart"/>
      <w:r>
        <w:t>on the basis of</w:t>
      </w:r>
      <w:proofErr w:type="gramEnd"/>
      <w:r>
        <w:t xml:space="preserve"> the award criteria. The tenderer whose BAFO shows the best value for money (obtaining the best score based on the award criteria given under clause </w:t>
      </w:r>
      <w:r>
        <w:fldChar w:fldCharType="begin"/>
      </w:r>
      <w:r>
        <w:instrText xml:space="preserve">REF _sx-ref-en-2570881 \r \h \* MERGEFORMAT </w:instrText>
      </w:r>
      <w:r>
        <w:fldChar w:fldCharType="separate"/>
      </w:r>
      <w:r>
        <w:t>‎16</w:t>
      </w:r>
      <w:r>
        <w:fldChar w:fldCharType="end"/>
      </w:r>
      <w:r>
        <w:t xml:space="preserve">) will be designated the </w:t>
      </w:r>
      <w:proofErr w:type="spellStart"/>
      <w:r>
        <w:t>succesful</w:t>
      </w:r>
      <w:proofErr w:type="spellEnd"/>
      <w:r>
        <w:t xml:space="preserve"> service provider for this public contract, after having been verified for absence of exclusion grounds and respect for the criteria of qualitative selection.</w:t>
      </w:r>
    </w:p>
    <w:p w14:paraId="215904BB" w14:textId="77777777" w:rsidR="00F02E41" w:rsidRDefault="00F02E41" w:rsidP="00F02E41">
      <w:pPr>
        <w:pStyle w:val="Heading1title"/>
        <w:numPr>
          <w:ilvl w:val="0"/>
          <w:numId w:val="8"/>
        </w:numPr>
      </w:pPr>
      <w:bookmarkStart w:id="39" w:name="_Toc235438105"/>
      <w:bookmarkStart w:id="40" w:name="_Toc243639795"/>
      <w:r>
        <w:lastRenderedPageBreak/>
        <w:t>Selection criteria</w:t>
      </w:r>
      <w:bookmarkEnd w:id="39"/>
      <w:bookmarkEnd w:id="40"/>
    </w:p>
    <w:p w14:paraId="0878E812" w14:textId="67EECE4E" w:rsidR="0060315A" w:rsidRDefault="00614FFF" w:rsidP="00F02E41">
      <w:pPr>
        <w:pStyle w:val="Heading2"/>
        <w:numPr>
          <w:ilvl w:val="0"/>
          <w:numId w:val="0"/>
        </w:numPr>
        <w:ind w:left="1210"/>
      </w:pPr>
      <w:r w:rsidRPr="00614FFF">
        <w:t>To be eligible, tenderers must meet the following minimum selection criteria. These criteria establish the minimum capacity required to perform the contract and are assessed on a pass/fail basis prior to the evaluation of the award criteria described in Clause 16. The detailed selection criteria </w:t>
      </w:r>
      <w:proofErr w:type="gramStart"/>
      <w:r w:rsidRPr="00614FFF">
        <w:t>is</w:t>
      </w:r>
      <w:proofErr w:type="gramEnd"/>
      <w:r w:rsidRPr="00614FFF">
        <w:t> described on </w:t>
      </w:r>
      <w:proofErr w:type="spellStart"/>
      <w:r w:rsidRPr="00614FFF">
        <w:t>ToR</w:t>
      </w:r>
      <w:proofErr w:type="spellEnd"/>
      <w:r w:rsidRPr="00614FFF">
        <w:t> (section 5).  </w:t>
      </w:r>
    </w:p>
    <w:p w14:paraId="47896803" w14:textId="77777777" w:rsidR="00A13C13" w:rsidRDefault="008541CF">
      <w:pPr>
        <w:pStyle w:val="Heading1title"/>
        <w:numPr>
          <w:ilvl w:val="0"/>
          <w:numId w:val="8"/>
        </w:numPr>
      </w:pPr>
      <w:bookmarkStart w:id="41" w:name="_sx-ref-en-2570881"/>
      <w:bookmarkStart w:id="42" w:name="_Toc243639796"/>
      <w:r>
        <w:t>Award criteria</w:t>
      </w:r>
      <w:bookmarkEnd w:id="41"/>
      <w:bookmarkEnd w:id="42"/>
    </w:p>
    <w:p w14:paraId="1C1E3F21" w14:textId="77777777" w:rsidR="00A13C13" w:rsidRDefault="008541CF">
      <w:pPr>
        <w:pStyle w:val="Heading2"/>
        <w:numPr>
          <w:ilvl w:val="1"/>
          <w:numId w:val="8"/>
        </w:numPr>
      </w:pPr>
      <w:r>
        <w:t>The contracting authority will select the regular tender that it considers to be the most economically advantageous, based on the following criteria:</w:t>
      </w:r>
    </w:p>
    <w:tbl>
      <w:tblPr>
        <w:tblW w:w="4007" w:type="pct"/>
        <w:tblInd w:w="1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10"/>
        <w:gridCol w:w="1033"/>
        <w:gridCol w:w="5273"/>
      </w:tblGrid>
      <w:tr w:rsidR="00A13C13" w14:paraId="14ACCE35" w14:textId="77777777" w:rsidTr="26A91718">
        <w:trPr>
          <w:cantSplit/>
          <w:tblHeader/>
        </w:trPr>
        <w:tc>
          <w:tcPr>
            <w:tcW w:w="0" w:type="auto"/>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EEEEEE"/>
            <w:tcMar>
              <w:top w:w="100" w:type="dxa"/>
              <w:left w:w="0" w:type="dxa"/>
              <w:bottom w:w="0" w:type="dxa"/>
            </w:tcMar>
          </w:tcPr>
          <w:p w14:paraId="5CAAF33D" w14:textId="77777777" w:rsidR="00A13C13" w:rsidRDefault="008541CF">
            <w:pPr>
              <w:pStyle w:val="Body1"/>
              <w:ind w:left="0"/>
            </w:pPr>
            <w:r>
              <w:t>Award Criterion</w:t>
            </w:r>
          </w:p>
        </w:tc>
        <w:tc>
          <w:tcPr>
            <w:tcW w:w="0" w:type="auto"/>
            <w:tcBorders>
              <w:top w:val="single" w:sz="4" w:space="0" w:color="000000" w:themeColor="text1"/>
              <w:left w:val="nil"/>
              <w:bottom w:val="single" w:sz="4" w:space="0" w:color="000000" w:themeColor="text1"/>
              <w:right w:val="single" w:sz="4" w:space="0" w:color="000000" w:themeColor="text1"/>
            </w:tcBorders>
            <w:shd w:val="clear" w:color="auto" w:fill="EEEEEE"/>
            <w:tcMar>
              <w:top w:w="100" w:type="dxa"/>
              <w:left w:w="0" w:type="dxa"/>
              <w:bottom w:w="0" w:type="dxa"/>
            </w:tcMar>
          </w:tcPr>
          <w:p w14:paraId="64406499" w14:textId="77777777" w:rsidR="00A13C13" w:rsidRDefault="008541CF">
            <w:pPr>
              <w:pStyle w:val="Body1"/>
              <w:ind w:left="0"/>
            </w:pPr>
            <w:r>
              <w:t>Criterion Weight (%)</w:t>
            </w:r>
          </w:p>
        </w:tc>
        <w:tc>
          <w:tcPr>
            <w:tcW w:w="3417" w:type="pct"/>
            <w:tcBorders>
              <w:top w:val="single" w:sz="4" w:space="0" w:color="000000" w:themeColor="text1"/>
              <w:left w:val="nil"/>
              <w:bottom w:val="single" w:sz="4" w:space="0" w:color="000000" w:themeColor="text1"/>
              <w:right w:val="single" w:sz="4" w:space="0" w:color="000000" w:themeColor="text1"/>
            </w:tcBorders>
            <w:shd w:val="clear" w:color="auto" w:fill="EEEEEE"/>
            <w:tcMar>
              <w:top w:w="100" w:type="dxa"/>
              <w:left w:w="0" w:type="dxa"/>
              <w:bottom w:w="0" w:type="dxa"/>
            </w:tcMar>
          </w:tcPr>
          <w:p w14:paraId="7776A242" w14:textId="77777777" w:rsidR="00A13C13" w:rsidRDefault="008541CF">
            <w:pPr>
              <w:pStyle w:val="Body1"/>
              <w:ind w:left="0"/>
            </w:pPr>
            <w:r>
              <w:t>Criterion Evaluation or Formula</w:t>
            </w:r>
          </w:p>
        </w:tc>
      </w:tr>
      <w:tr w:rsidR="00A27B21" w14:paraId="75DECE89" w14:textId="77777777" w:rsidTr="26A91718">
        <w:trPr>
          <w:cantSplit/>
        </w:trPr>
        <w:tc>
          <w:tcPr>
            <w:tcW w:w="0" w:type="auto"/>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7872B773" w14:textId="37AAE129" w:rsidR="00A27B21" w:rsidRDefault="00A27B21" w:rsidP="00A27B21">
            <w:pPr>
              <w:pStyle w:val="Body1"/>
              <w:ind w:left="0"/>
            </w:pPr>
            <w:r>
              <w:t>Methodology</w:t>
            </w:r>
          </w:p>
        </w:tc>
        <w:tc>
          <w:tcPr>
            <w:tcW w:w="0" w:type="auto"/>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42FA43FF" w14:textId="7C351005" w:rsidR="00A27B21" w:rsidRPr="00CD432A" w:rsidRDefault="00A27B21" w:rsidP="00A27B21">
            <w:pPr>
              <w:pStyle w:val="Body1"/>
              <w:ind w:left="0"/>
            </w:pPr>
            <w:r w:rsidRPr="00CD432A">
              <w:t>20</w:t>
            </w:r>
            <w:r>
              <w:t>%</w:t>
            </w:r>
          </w:p>
        </w:tc>
        <w:tc>
          <w:tcPr>
            <w:tcW w:w="3417" w:type="pct"/>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0F5AE687" w14:textId="057244C3" w:rsidR="00A27B21" w:rsidRDefault="00CF63ED" w:rsidP="00A27B21">
            <w:pPr>
              <w:pStyle w:val="Body1"/>
              <w:ind w:left="0"/>
            </w:pPr>
            <w:r w:rsidRPr="00CF63ED">
              <w:t xml:space="preserve">The tenderer shall demonstrate a clear understanding of the assignment and </w:t>
            </w:r>
            <w:proofErr w:type="gramStart"/>
            <w:r w:rsidRPr="00CF63ED">
              <w:t>objectives, and</w:t>
            </w:r>
            <w:proofErr w:type="gramEnd"/>
            <w:r w:rsidRPr="00CF63ED">
              <w:t xml:space="preserve"> present a robust and coherent methodology adapted to Mozambique’s institutional, legal, and administrative context, </w:t>
            </w:r>
            <w:proofErr w:type="gramStart"/>
            <w:r w:rsidRPr="00CF63ED">
              <w:t>taking into account</w:t>
            </w:r>
            <w:proofErr w:type="gramEnd"/>
            <w:r w:rsidRPr="00CF63ED">
              <w:t xml:space="preserve"> the multi-institutional nature of the ETF and relevant stakeholders, as described in the </w:t>
            </w:r>
            <w:proofErr w:type="spellStart"/>
            <w:r w:rsidRPr="00CF63ED">
              <w:t>ToR</w:t>
            </w:r>
            <w:proofErr w:type="spellEnd"/>
            <w:r w:rsidRPr="00CF63ED">
              <w:t xml:space="preserve"> </w:t>
            </w:r>
            <w:r w:rsidR="004F6B6A">
              <w:t xml:space="preserve">- </w:t>
            </w:r>
            <w:r w:rsidRPr="00CF63ED">
              <w:t>Section 5.</w:t>
            </w:r>
          </w:p>
        </w:tc>
      </w:tr>
      <w:tr w:rsidR="00A27B21" w14:paraId="3DEA0964" w14:textId="77777777" w:rsidTr="26A91718">
        <w:trPr>
          <w:cantSplit/>
        </w:trPr>
        <w:tc>
          <w:tcPr>
            <w:tcW w:w="0" w:type="auto"/>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6E7D91AE" w14:textId="71C47B00" w:rsidR="00A27B21" w:rsidRDefault="00A27B21" w:rsidP="00A27B21">
            <w:pPr>
              <w:pStyle w:val="Body1"/>
              <w:ind w:left="0"/>
            </w:pPr>
            <w:r>
              <w:t>Work Plan</w:t>
            </w:r>
          </w:p>
        </w:tc>
        <w:tc>
          <w:tcPr>
            <w:tcW w:w="0" w:type="auto"/>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624AC4D5" w14:textId="1AB49A36" w:rsidR="00A27B21" w:rsidRPr="00CD432A" w:rsidRDefault="00A27B21" w:rsidP="00A27B21">
            <w:pPr>
              <w:pStyle w:val="Body1"/>
              <w:ind w:left="0"/>
            </w:pPr>
            <w:r w:rsidRPr="00CD432A">
              <w:t>20</w:t>
            </w:r>
            <w:r>
              <w:t>%</w:t>
            </w:r>
          </w:p>
        </w:tc>
        <w:tc>
          <w:tcPr>
            <w:tcW w:w="3417" w:type="pct"/>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696E0CB2" w14:textId="31F7E417" w:rsidR="00A27B21" w:rsidRPr="004F6B6A" w:rsidRDefault="004F6B6A" w:rsidP="004F6B6A">
            <w:pPr>
              <w:pStyle w:val="Default"/>
              <w:jc w:val="both"/>
              <w:rPr>
                <w:rFonts w:eastAsia="Arial"/>
                <w:sz w:val="20"/>
                <w:szCs w:val="20"/>
                <w:lang w:val="en-GB"/>
              </w:rPr>
            </w:pPr>
            <w:r w:rsidRPr="004F6B6A">
              <w:rPr>
                <w:rFonts w:eastAsia="Arial"/>
                <w:sz w:val="20"/>
                <w:szCs w:val="20"/>
                <w:lang w:val="en-GB"/>
              </w:rPr>
              <w:t xml:space="preserve">The tenderer shall describe, in a note of maximum three (3) pages, the proposed work plan, including the sequencing of activities, consistency with the methodology and level of effort, and the timely delivery of all outputs within the timeframe established in the </w:t>
            </w:r>
            <w:proofErr w:type="spellStart"/>
            <w:r w:rsidRPr="004F6B6A">
              <w:rPr>
                <w:rFonts w:eastAsia="Arial"/>
                <w:sz w:val="20"/>
                <w:szCs w:val="20"/>
                <w:lang w:val="en-GB"/>
              </w:rPr>
              <w:t>ToR</w:t>
            </w:r>
            <w:proofErr w:type="spellEnd"/>
            <w:r w:rsidRPr="004F6B6A">
              <w:rPr>
                <w:rFonts w:eastAsia="Arial"/>
                <w:sz w:val="20"/>
                <w:szCs w:val="20"/>
                <w:lang w:val="en-GB"/>
              </w:rPr>
              <w:t xml:space="preserve"> - Section 5.</w:t>
            </w:r>
          </w:p>
        </w:tc>
      </w:tr>
      <w:tr w:rsidR="00A27B21" w14:paraId="314D2414" w14:textId="77777777" w:rsidTr="26A91718">
        <w:trPr>
          <w:cantSplit/>
        </w:trPr>
        <w:tc>
          <w:tcPr>
            <w:tcW w:w="0" w:type="auto"/>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5F1CC185" w14:textId="033BC8C2" w:rsidR="00A27B21" w:rsidRDefault="00A27B21" w:rsidP="00A27B21">
            <w:pPr>
              <w:pStyle w:val="Body1"/>
              <w:ind w:left="0"/>
            </w:pPr>
            <w:r>
              <w:t>Consultants Experience</w:t>
            </w:r>
          </w:p>
        </w:tc>
        <w:tc>
          <w:tcPr>
            <w:tcW w:w="0" w:type="auto"/>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6D3906DF" w14:textId="1D8CCFFA" w:rsidR="00A27B21" w:rsidRPr="00CD432A" w:rsidRDefault="00A27B21" w:rsidP="00A27B21">
            <w:pPr>
              <w:pStyle w:val="Body1"/>
              <w:ind w:left="0"/>
            </w:pPr>
            <w:r w:rsidRPr="00CD432A">
              <w:t>30</w:t>
            </w:r>
            <w:r>
              <w:t>%</w:t>
            </w:r>
          </w:p>
        </w:tc>
        <w:tc>
          <w:tcPr>
            <w:tcW w:w="3417" w:type="pct"/>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3FC98702" w14:textId="3395A70F" w:rsidR="002B1596" w:rsidRPr="00D44E59" w:rsidRDefault="002B1596" w:rsidP="00D44E59">
            <w:pPr>
              <w:pStyle w:val="Default"/>
              <w:jc w:val="both"/>
              <w:rPr>
                <w:rFonts w:eastAsia="Arial"/>
                <w:sz w:val="20"/>
                <w:szCs w:val="20"/>
                <w:lang w:val="en-GB"/>
              </w:rPr>
            </w:pPr>
            <w:r w:rsidRPr="00D44E59">
              <w:rPr>
                <w:rFonts w:eastAsia="Arial"/>
                <w:sz w:val="20"/>
                <w:szCs w:val="20"/>
                <w:lang w:val="en-GB"/>
              </w:rPr>
              <w:t xml:space="preserve">The tenderer's proposed consultant(s) will be evaluated based on the relevance and depth of their </w:t>
            </w:r>
            <w:r w:rsidR="00812EC1">
              <w:rPr>
                <w:rFonts w:eastAsia="Arial"/>
                <w:sz w:val="20"/>
                <w:szCs w:val="20"/>
                <w:lang w:val="en-GB"/>
              </w:rPr>
              <w:t>e</w:t>
            </w:r>
            <w:r w:rsidRPr="00D44E59">
              <w:rPr>
                <w:rFonts w:eastAsia="Arial"/>
                <w:sz w:val="20"/>
                <w:szCs w:val="20"/>
                <w:lang w:val="en-GB"/>
              </w:rPr>
              <w:t xml:space="preserve">xperience in relation to the assignment requirements described in the </w:t>
            </w:r>
            <w:proofErr w:type="spellStart"/>
            <w:r w:rsidRPr="00D44E59">
              <w:rPr>
                <w:rFonts w:eastAsia="Arial"/>
                <w:sz w:val="20"/>
                <w:szCs w:val="20"/>
                <w:lang w:val="en-GB"/>
              </w:rPr>
              <w:t>ToR</w:t>
            </w:r>
            <w:proofErr w:type="spellEnd"/>
            <w:r w:rsidRPr="00D44E59">
              <w:rPr>
                <w:rFonts w:eastAsia="Arial"/>
                <w:sz w:val="20"/>
                <w:szCs w:val="20"/>
                <w:lang w:val="en-GB"/>
              </w:rPr>
              <w:t xml:space="preserve"> (Section 5). </w:t>
            </w:r>
          </w:p>
        </w:tc>
      </w:tr>
      <w:tr w:rsidR="00DB10BB" w14:paraId="22A1EFE1" w14:textId="77777777" w:rsidTr="26A91718">
        <w:trPr>
          <w:cantSplit/>
        </w:trPr>
        <w:tc>
          <w:tcPr>
            <w:tcW w:w="0" w:type="auto"/>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781BE438" w14:textId="48EFE92D" w:rsidR="00DB10BB" w:rsidRDefault="00DB10BB" w:rsidP="00DB10BB">
            <w:pPr>
              <w:pStyle w:val="Body1"/>
              <w:ind w:left="0"/>
            </w:pPr>
            <w:r w:rsidRPr="00634F49">
              <w:rPr>
                <w:rFonts w:eastAsia="Times New Roman"/>
              </w:rPr>
              <w:t>Pri</w:t>
            </w:r>
            <w:proofErr w:type="spellStart"/>
            <w:r w:rsidRPr="00634F49">
              <w:rPr>
                <w:rFonts w:eastAsia="Times New Roman"/>
                <w:lang w:val="en-US"/>
              </w:rPr>
              <w:t>ce</w:t>
            </w:r>
            <w:proofErr w:type="spellEnd"/>
          </w:p>
        </w:tc>
        <w:tc>
          <w:tcPr>
            <w:tcW w:w="0" w:type="auto"/>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610F2A02" w14:textId="344325E6" w:rsidR="00DB10BB" w:rsidRPr="00CD432A" w:rsidRDefault="00DB10BB" w:rsidP="00DB10BB">
            <w:pPr>
              <w:pStyle w:val="Body1"/>
              <w:ind w:left="0"/>
            </w:pPr>
            <w:r w:rsidRPr="00634F49">
              <w:t>30</w:t>
            </w:r>
            <w:r w:rsidR="005525B8">
              <w:t>%</w:t>
            </w:r>
          </w:p>
        </w:tc>
        <w:tc>
          <w:tcPr>
            <w:tcW w:w="3417" w:type="pct"/>
            <w:tcBorders>
              <w:top w:val="single" w:sz="4" w:space="0" w:color="000000" w:themeColor="text1"/>
              <w:left w:val="nil"/>
              <w:bottom w:val="single" w:sz="4" w:space="0" w:color="000000" w:themeColor="text1"/>
              <w:right w:val="single" w:sz="4" w:space="0" w:color="000000" w:themeColor="text1"/>
            </w:tcBorders>
            <w:shd w:val="clear" w:color="auto" w:fill="FFFFFF" w:themeFill="background1"/>
            <w:tcMar>
              <w:top w:w="100" w:type="dxa"/>
              <w:left w:w="0" w:type="dxa"/>
              <w:bottom w:w="0" w:type="dxa"/>
            </w:tcMar>
          </w:tcPr>
          <w:p w14:paraId="1DCB7DB3" w14:textId="1669E8FE" w:rsidR="00DB10BB" w:rsidRPr="7D4A7D2B" w:rsidRDefault="00DB10BB" w:rsidP="00DB10BB">
            <w:pPr>
              <w:pStyle w:val="Body1"/>
              <w:ind w:left="0"/>
            </w:pPr>
            <w:r>
              <w:t xml:space="preserve">Application of the rule of three </w:t>
            </w:r>
          </w:p>
        </w:tc>
      </w:tr>
    </w:tbl>
    <w:p w14:paraId="156A6281" w14:textId="77777777" w:rsidR="00A13C13" w:rsidRDefault="008541CF">
      <w:pPr>
        <w:spacing w:after="0" w:line="200" w:lineRule="auto"/>
      </w:pPr>
      <w:r>
        <w:t xml:space="preserve"> </w:t>
      </w:r>
    </w:p>
    <w:p w14:paraId="59ED0DBB" w14:textId="0F36C7D0" w:rsidR="00A13C13" w:rsidRDefault="008541CF">
      <w:pPr>
        <w:pStyle w:val="Heading2"/>
        <w:numPr>
          <w:ilvl w:val="1"/>
          <w:numId w:val="8"/>
        </w:numPr>
      </w:pPr>
      <w:r>
        <w:t xml:space="preserve">The scores for the award criteria will </w:t>
      </w:r>
      <w:r w:rsidR="002E3E73">
        <w:t>be added</w:t>
      </w:r>
      <w:r>
        <w:t xml:space="preserve"> up. This public contract will be awarded to the tenderer that submitted the tender with the highest final score, after the contracting authority has verified the accuracy of the declaration on honour of this tenderer and provided the control shows that the declaration on honour corresponds with reality.</w:t>
      </w:r>
    </w:p>
    <w:p w14:paraId="44FB6E4C" w14:textId="77777777" w:rsidR="00A13C13" w:rsidRDefault="008541CF">
      <w:pPr>
        <w:pStyle w:val="Heading1title"/>
        <w:numPr>
          <w:ilvl w:val="0"/>
          <w:numId w:val="8"/>
        </w:numPr>
      </w:pPr>
      <w:bookmarkStart w:id="43" w:name="_Toc243639797"/>
      <w:r>
        <w:t>Awarding the public contract</w:t>
      </w:r>
      <w:bookmarkEnd w:id="43"/>
    </w:p>
    <w:p w14:paraId="5A32DC5E" w14:textId="77777777" w:rsidR="00A13C13" w:rsidRDefault="008541CF">
      <w:pPr>
        <w:pStyle w:val="Heading2"/>
        <w:numPr>
          <w:ilvl w:val="1"/>
          <w:numId w:val="8"/>
        </w:numPr>
      </w:pPr>
      <w:r>
        <w:t>This public contract will be awarded to the tenderer who has submitted the most economically advantageous tender.</w:t>
      </w:r>
    </w:p>
    <w:p w14:paraId="17E2A81B" w14:textId="77777777" w:rsidR="00A13C13" w:rsidRDefault="008541CF">
      <w:pPr>
        <w:pStyle w:val="Heading2"/>
        <w:numPr>
          <w:ilvl w:val="1"/>
          <w:numId w:val="8"/>
        </w:numPr>
      </w:pPr>
      <w:r>
        <w:t>In accordance with Article 85 of the Law of 17 June 2016 on public procurement, the contracting authority is under no obligation to award the contract. The contracting authority may choose either not to award the public contract or to restart the procedure, if necessary, through another award procedure.</w:t>
      </w:r>
    </w:p>
    <w:p w14:paraId="23B03D49" w14:textId="77777777" w:rsidR="00A13C13" w:rsidRDefault="008541CF">
      <w:pPr>
        <w:pStyle w:val="Heading1title"/>
        <w:numPr>
          <w:ilvl w:val="0"/>
          <w:numId w:val="8"/>
        </w:numPr>
      </w:pPr>
      <w:bookmarkStart w:id="44" w:name="_Toc243639798"/>
      <w:r>
        <w:t>Concluding the contract</w:t>
      </w:r>
      <w:bookmarkEnd w:id="44"/>
    </w:p>
    <w:p w14:paraId="585DE8BA" w14:textId="77777777" w:rsidR="00A13C13" w:rsidRDefault="008541CF">
      <w:pPr>
        <w:pStyle w:val="Heading2"/>
        <w:numPr>
          <w:ilvl w:val="1"/>
          <w:numId w:val="8"/>
        </w:numPr>
      </w:pPr>
      <w:r>
        <w:t xml:space="preserve">In accordance with Article 95, °2 of the Royal Decree of 18 April 2017 on the award of public contracts in the classical sectors, the contract is formed upon notification to the </w:t>
      </w:r>
      <w:proofErr w:type="spellStart"/>
      <w:r>
        <w:t>succesful</w:t>
      </w:r>
      <w:proofErr w:type="spellEnd"/>
      <w:r>
        <w:t xml:space="preserve"> tenderer of the approval of their tender.</w:t>
      </w:r>
    </w:p>
    <w:p w14:paraId="1441509F" w14:textId="77777777" w:rsidR="00A13C13" w:rsidRDefault="008541CF">
      <w:pPr>
        <w:pStyle w:val="Heading2"/>
        <w:numPr>
          <w:ilvl w:val="1"/>
          <w:numId w:val="8"/>
        </w:numPr>
      </w:pPr>
      <w:r>
        <w:lastRenderedPageBreak/>
        <w:t>Notification is made via digital platforms or email, and, on the same day, by registered post.</w:t>
      </w:r>
    </w:p>
    <w:p w14:paraId="769EA4E9" w14:textId="77777777" w:rsidR="00A13C13" w:rsidRDefault="008541CF">
      <w:pPr>
        <w:pStyle w:val="Heading2"/>
        <w:numPr>
          <w:ilvl w:val="1"/>
          <w:numId w:val="8"/>
        </w:numPr>
      </w:pPr>
      <w:r>
        <w:t>The full public contract consists of the following documents:</w:t>
      </w:r>
    </w:p>
    <w:p w14:paraId="365CF0C0" w14:textId="77777777" w:rsidR="00A13C13" w:rsidRDefault="008541CF">
      <w:pPr>
        <w:pStyle w:val="Body1"/>
        <w:numPr>
          <w:ilvl w:val="0"/>
          <w:numId w:val="17"/>
        </w:numPr>
        <w:tabs>
          <w:tab w:val="left" w:pos="1720"/>
        </w:tabs>
        <w:ind w:left="1720" w:hanging="510"/>
      </w:pPr>
      <w:r>
        <w:t>These tender specifications and their annexes;</w:t>
      </w:r>
    </w:p>
    <w:p w14:paraId="2AB69CAA" w14:textId="77777777" w:rsidR="00A13C13" w:rsidRDefault="008541CF">
      <w:pPr>
        <w:pStyle w:val="Body1"/>
        <w:numPr>
          <w:ilvl w:val="0"/>
          <w:numId w:val="17"/>
        </w:numPr>
        <w:tabs>
          <w:tab w:val="left" w:pos="1720"/>
        </w:tabs>
        <w:ind w:left="1720" w:hanging="510"/>
      </w:pPr>
      <w:r>
        <w:t xml:space="preserve">The approved BAFO and </w:t>
      </w:r>
      <w:proofErr w:type="gramStart"/>
      <w:r>
        <w:t>all of</w:t>
      </w:r>
      <w:proofErr w:type="gramEnd"/>
      <w:r>
        <w:t xml:space="preserve"> its annexes;</w:t>
      </w:r>
    </w:p>
    <w:p w14:paraId="543D6C92" w14:textId="77777777" w:rsidR="00A13C13" w:rsidRDefault="008541CF">
      <w:pPr>
        <w:pStyle w:val="Body1"/>
        <w:numPr>
          <w:ilvl w:val="0"/>
          <w:numId w:val="17"/>
        </w:numPr>
        <w:tabs>
          <w:tab w:val="left" w:pos="1720"/>
        </w:tabs>
        <w:ind w:left="1720" w:hanging="510"/>
      </w:pPr>
      <w:r>
        <w:t>The registered letter notifying the award decision;</w:t>
      </w:r>
    </w:p>
    <w:p w14:paraId="71D40100" w14:textId="77777777" w:rsidR="00A13C13" w:rsidRDefault="008541CF">
      <w:pPr>
        <w:pStyle w:val="Body1"/>
        <w:numPr>
          <w:ilvl w:val="0"/>
          <w:numId w:val="17"/>
        </w:numPr>
        <w:tabs>
          <w:tab w:val="left" w:pos="1720"/>
        </w:tabs>
        <w:ind w:left="1720" w:hanging="510"/>
      </w:pPr>
      <w:r>
        <w:t>Any later documents accepted and signed by both parties, as appropriate.</w:t>
      </w:r>
    </w:p>
    <w:p w14:paraId="3EEE48A5" w14:textId="77777777" w:rsidR="00A13C13" w:rsidRDefault="008541CF">
      <w:pPr>
        <w:pStyle w:val="Heading2"/>
        <w:numPr>
          <w:ilvl w:val="1"/>
          <w:numId w:val="8"/>
        </w:numPr>
      </w:pPr>
      <w:r>
        <w:t xml:space="preserve">In the interest of transparency, </w:t>
      </w:r>
      <w:proofErr w:type="spellStart"/>
      <w:r>
        <w:t>Enabel</w:t>
      </w:r>
      <w:proofErr w:type="spellEnd"/>
      <w:r>
        <w:t xml:space="preserve"> commits to publishing an annual list of recipients of its contracts. By submitting their tender, the successful tenderer agrees to the publication of the contract title, nature and object of the contract, their name and location, and the contract amount.</w:t>
      </w:r>
    </w:p>
    <w:p w14:paraId="20876B09" w14:textId="77777777" w:rsidR="00A13C13" w:rsidRDefault="008541CF">
      <w:pPr>
        <w:sectPr w:rsidR="00A13C13">
          <w:headerReference w:type="default" r:id="rId27"/>
          <w:footerReference w:type="default" r:id="rId28"/>
          <w:pgSz w:w="11906" w:h="16838"/>
          <w:pgMar w:top="1134" w:right="1134" w:bottom="1134" w:left="1134" w:header="567" w:footer="567" w:gutter="0"/>
          <w:cols w:space="708"/>
          <w:docGrid w:linePitch="360"/>
        </w:sectPr>
      </w:pPr>
      <w:r>
        <w:t xml:space="preserve"> </w:t>
      </w:r>
    </w:p>
    <w:p w14:paraId="389C21A2" w14:textId="77777777" w:rsidR="00A13C13" w:rsidRDefault="008541CF">
      <w:pPr>
        <w:pStyle w:val="SubdocumentTitle"/>
      </w:pPr>
      <w:bookmarkStart w:id="45" w:name="doc_contractual_provisions"/>
      <w:bookmarkStart w:id="46" w:name="_Toc243639799"/>
      <w:r>
        <w:lastRenderedPageBreak/>
        <w:t>4 Special Contractual Provisions</w:t>
      </w:r>
      <w:bookmarkEnd w:id="45"/>
      <w:bookmarkEnd w:id="46"/>
    </w:p>
    <w:p w14:paraId="0CAC2B6E" w14:textId="77777777" w:rsidR="00A13C13" w:rsidRDefault="008541CF">
      <w:pPr>
        <w:pStyle w:val="Heading1"/>
        <w:numPr>
          <w:ilvl w:val="0"/>
          <w:numId w:val="18"/>
        </w:numPr>
      </w:pPr>
      <w:r>
        <w:t>This chapter of these tender specifications holds the specific administrative and contractual provisions that apply to this public contract by way of derogation from the 'General Implementing Rules for public procurement’ of the Royal Decree of 14 January 2013 (Royal Decree of 14 January 2013 establishing the general rules for the execution of public contracts), hereinafter referred to as “GIR”, or as a complement or an elaboration thereof. The numbering of the articles below (between brackets) follows the numbering of the “GIR” articles. Unless indicated, the relevant provisions of the “GIR” apply in full.</w:t>
      </w:r>
    </w:p>
    <w:p w14:paraId="58357342" w14:textId="77777777" w:rsidR="00A13C13" w:rsidRDefault="008541CF">
      <w:pPr>
        <w:pStyle w:val="Heading1"/>
        <w:numPr>
          <w:ilvl w:val="0"/>
          <w:numId w:val="18"/>
        </w:numPr>
      </w:pPr>
      <w:r>
        <w:t>These tender specifications do not derogate from the “GIR”.</w:t>
      </w:r>
    </w:p>
    <w:p w14:paraId="559DD1D4"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47" w:name="_Toc243639800"/>
      <w:r>
        <w:rPr>
          <w:color w:val="910000"/>
        </w:rPr>
        <w:t>Section (A) - General</w:t>
      </w:r>
      <w:bookmarkEnd w:id="47"/>
    </w:p>
    <w:p w14:paraId="7A0B525A" w14:textId="77777777" w:rsidR="00A13C13" w:rsidRDefault="008541CF">
      <w:pPr>
        <w:pStyle w:val="Heading1title"/>
        <w:numPr>
          <w:ilvl w:val="0"/>
          <w:numId w:val="18"/>
        </w:numPr>
      </w:pPr>
      <w:bookmarkStart w:id="48" w:name="_Toc243639801"/>
      <w:r>
        <w:t>Use of electronic means (art. 10)</w:t>
      </w:r>
      <w:bookmarkEnd w:id="48"/>
    </w:p>
    <w:p w14:paraId="61206ADA" w14:textId="77777777" w:rsidR="00A13C13" w:rsidRDefault="008541CF">
      <w:pPr>
        <w:pStyle w:val="Body1"/>
      </w:pPr>
      <w:r>
        <w:t>The use of electronic means for exchanges during the performance of the contract is permitted unless stated otherwise in these tender specifications. In such cases, notifications from the contracting authority will be sent to the address or registered office mentioned in the tender.</w:t>
      </w:r>
    </w:p>
    <w:p w14:paraId="7226E35B" w14:textId="77777777" w:rsidR="00A13C13" w:rsidRDefault="008541CF">
      <w:pPr>
        <w:pStyle w:val="Heading1title"/>
        <w:numPr>
          <w:ilvl w:val="0"/>
          <w:numId w:val="18"/>
        </w:numPr>
      </w:pPr>
      <w:bookmarkStart w:id="49" w:name="_Toc243639802"/>
      <w:r>
        <w:t>Managing official (Art. 11)</w:t>
      </w:r>
      <w:bookmarkEnd w:id="49"/>
    </w:p>
    <w:p w14:paraId="044C5EDB" w14:textId="77777777" w:rsidR="00A13C13" w:rsidRDefault="008541CF">
      <w:pPr>
        <w:pStyle w:val="Heading2"/>
        <w:numPr>
          <w:ilvl w:val="1"/>
          <w:numId w:val="18"/>
        </w:numPr>
      </w:pPr>
      <w:r>
        <w:t>The managing official for this public contract will be assigned in the award notification. The managing official is responsible for overseeing the performance of the contract.</w:t>
      </w:r>
    </w:p>
    <w:p w14:paraId="6D1D082E" w14:textId="77777777" w:rsidR="00A13C13" w:rsidRDefault="008541CF">
      <w:pPr>
        <w:pStyle w:val="Heading2"/>
        <w:numPr>
          <w:ilvl w:val="1"/>
          <w:numId w:val="18"/>
        </w:numPr>
      </w:pPr>
      <w:r>
        <w:t>Once this public contract is concluded, the managing official serves as the primary point of contact for the service provider. All correspondence or questions regarding the performance of the contract should be directed to him/her, unless otherwise explicitly stated in these tender specifications.</w:t>
      </w:r>
    </w:p>
    <w:p w14:paraId="4DDDB3A8" w14:textId="77777777" w:rsidR="00A13C13" w:rsidRDefault="008541CF">
      <w:pPr>
        <w:pStyle w:val="Heading2"/>
        <w:numPr>
          <w:ilvl w:val="1"/>
          <w:numId w:val="18"/>
        </w:numPr>
      </w:pPr>
      <w:r>
        <w:t>The managing official has full authority to monitor the satisfactory performance of the contract, which includes issuing service orders, preparing reports and statements, approving services, progress reports, and reviews. They may order changes to the contract with regards to its subject-matter or performance, provided that such changes remain within its original scope.</w:t>
      </w:r>
    </w:p>
    <w:p w14:paraId="064F9E32" w14:textId="77777777" w:rsidR="00A13C13" w:rsidRDefault="008541CF">
      <w:pPr>
        <w:pStyle w:val="Heading2"/>
        <w:numPr>
          <w:ilvl w:val="1"/>
          <w:numId w:val="18"/>
        </w:numPr>
      </w:pPr>
      <w:r>
        <w:t xml:space="preserve">However, the signing of amendments or any other decision or agreement implying derogation from the initial terms and conditions of the contract are not part of the competence of the managing official. For such decisions the contracting authority is represented as stipulated under clause </w:t>
      </w:r>
      <w:r>
        <w:fldChar w:fldCharType="begin"/>
      </w:r>
      <w:r>
        <w:instrText xml:space="preserve">REF _sx-ref-en-2569469 \r \h \* MERGEFORMAT </w:instrText>
      </w:r>
      <w:r>
        <w:fldChar w:fldCharType="separate"/>
      </w:r>
      <w:r>
        <w:t>‎1</w:t>
      </w:r>
      <w:r>
        <w:fldChar w:fldCharType="end"/>
      </w:r>
      <w:r>
        <w:t xml:space="preserve"> of chapter 1 General Remarks.</w:t>
      </w:r>
    </w:p>
    <w:p w14:paraId="0924277A" w14:textId="77777777" w:rsidR="00A13C13" w:rsidRDefault="008541CF">
      <w:pPr>
        <w:pStyle w:val="Heading2"/>
        <w:numPr>
          <w:ilvl w:val="1"/>
          <w:numId w:val="18"/>
        </w:numPr>
      </w:pPr>
      <w:r>
        <w:t>Under no circumstances is the managing official allowed to modify the terms and conditions (e.g. performance deadline) of the contract, even if the financial impact is nil or negative. Any commitment, change or agreement that deviates from the conditions in these tender specifications and that has not been notified by the contracting authority, will be considered null and void.</w:t>
      </w:r>
    </w:p>
    <w:p w14:paraId="6199A26C" w14:textId="77777777" w:rsidR="00A13C13" w:rsidRDefault="008541CF">
      <w:pPr>
        <w:pStyle w:val="Heading1title"/>
        <w:numPr>
          <w:ilvl w:val="0"/>
          <w:numId w:val="18"/>
        </w:numPr>
      </w:pPr>
      <w:bookmarkStart w:id="50" w:name="_Toc243639803"/>
      <w:r>
        <w:t>Confidentiality (art. 18)</w:t>
      </w:r>
      <w:bookmarkEnd w:id="50"/>
    </w:p>
    <w:p w14:paraId="17D7798A" w14:textId="77777777" w:rsidR="00A13C13" w:rsidRDefault="008541CF">
      <w:pPr>
        <w:pStyle w:val="Heading2"/>
        <w:numPr>
          <w:ilvl w:val="1"/>
          <w:numId w:val="18"/>
        </w:numPr>
      </w:pPr>
      <w:r>
        <w:t>Service providers who, during the performance of the contract, receive information or documents or data of any kind that are classified as confidential and relate, in particular, to the subject matter of the contract, the resources required for its performance and the operation of the contracting authority's services, shall take the necessary measures to prevent such information, documents or data from being disclosed to third parties who have no right to know them.</w:t>
      </w:r>
    </w:p>
    <w:p w14:paraId="1D217A1A" w14:textId="77777777" w:rsidR="00A13C13" w:rsidRDefault="008541CF">
      <w:pPr>
        <w:pStyle w:val="Heading2"/>
        <w:numPr>
          <w:ilvl w:val="1"/>
          <w:numId w:val="18"/>
        </w:numPr>
      </w:pPr>
      <w:r>
        <w:t xml:space="preserve">Service providers who, in the performance of the contract, have knowledge of a drawing or model, know-how, method or invention belonging to the contracting authority or jointly to the </w:t>
      </w:r>
      <w:r>
        <w:lastRenderedPageBreak/>
        <w:t>contracting authority and the service provider, shall refrain from any communication concerning the drawing or model, know-how, method or invention to third parties, unless those elements are the subject of the contract.</w:t>
      </w:r>
    </w:p>
    <w:p w14:paraId="6FF2B8A8" w14:textId="77777777" w:rsidR="00A13C13" w:rsidRDefault="008541CF">
      <w:pPr>
        <w:pStyle w:val="Heading1title"/>
        <w:numPr>
          <w:ilvl w:val="0"/>
          <w:numId w:val="18"/>
        </w:numPr>
      </w:pPr>
      <w:bookmarkStart w:id="51" w:name="_Toc243639804"/>
      <w:r>
        <w:t>Protection of Personal Data</w:t>
      </w:r>
      <w:bookmarkEnd w:id="51"/>
    </w:p>
    <w:p w14:paraId="729DBF3F" w14:textId="77777777" w:rsidR="00A13C13" w:rsidRDefault="008541CF">
      <w:pPr>
        <w:pStyle w:val="Heading2"/>
        <w:numPr>
          <w:ilvl w:val="1"/>
          <w:numId w:val="18"/>
        </w:numPr>
      </w:pPr>
      <w:r>
        <w:rPr>
          <w:b/>
          <w:u w:val="single"/>
        </w:rPr>
        <w:t>Processing of personal data by the contracting authority</w:t>
      </w:r>
    </w:p>
    <w:p w14:paraId="31C96F96" w14:textId="77777777" w:rsidR="00A13C13" w:rsidRDefault="008541CF">
      <w:pPr>
        <w:pStyle w:val="Body1"/>
        <w:ind w:left="1210"/>
      </w:pPr>
      <w:r>
        <w:t xml:space="preserve">The contracting authority undertakes to process the personal data that are communicated to it in response to the call for the tenders with the greatest care, in accordance with legislation on the protection of personal data (General Data Protection Regulation, GDPR). Where the Belgian law of 30 July 2018 on the protection of natural persons </w:t>
      </w:r>
      <w:proofErr w:type="gramStart"/>
      <w:r>
        <w:t>with regard to</w:t>
      </w:r>
      <w:proofErr w:type="gramEnd"/>
      <w:r>
        <w:t xml:space="preserve"> the processing of personal data contains stricter provisions, the contracting authority will act in accordance with said law.</w:t>
      </w:r>
    </w:p>
    <w:p w14:paraId="1C80D1D3" w14:textId="77777777" w:rsidR="00A13C13" w:rsidRDefault="008541CF">
      <w:pPr>
        <w:pStyle w:val="Heading2"/>
        <w:numPr>
          <w:ilvl w:val="1"/>
          <w:numId w:val="18"/>
        </w:numPr>
      </w:pPr>
      <w:r>
        <w:rPr>
          <w:b/>
          <w:u w:val="single"/>
        </w:rPr>
        <w:t>Processing of personal data by the service provider</w:t>
      </w:r>
    </w:p>
    <w:p w14:paraId="080F2248" w14:textId="77777777" w:rsidR="00A13C13" w:rsidRDefault="008541CF">
      <w:pPr>
        <w:pStyle w:val="Body1"/>
        <w:ind w:left="1210"/>
      </w:pPr>
      <w:r>
        <w:t>During contract performance, the service provider may process personal data of the contracting authority exclusively in the name and on behalf of the contracting authority, for the sole purpose of performing the services in accordance with the provisions of the tender specifications or in execution of a legal obligation.</w:t>
      </w:r>
    </w:p>
    <w:p w14:paraId="37D6F6D8" w14:textId="77777777" w:rsidR="00A13C13" w:rsidRDefault="008541CF">
      <w:pPr>
        <w:pStyle w:val="Body1"/>
        <w:ind w:left="1210"/>
      </w:pPr>
      <w:r>
        <w:t>For any processing of personal data carried out in connection with this public contract, the service provider is required to comply with Regulation (EU) 2016/679 of the European Parliament and of the Council of 27 April 2016 on the protection of natural persons with regard to the processing of personal data and on the free movement of such data (GDPR) and the Belgian law of 30 July 2018 on the protection of natural persons with regard to the processing of personal data.</w:t>
      </w:r>
    </w:p>
    <w:p w14:paraId="31ECEC61" w14:textId="77777777" w:rsidR="00A13C13" w:rsidRDefault="008541CF">
      <w:pPr>
        <w:pStyle w:val="Body1"/>
        <w:ind w:left="1210"/>
      </w:pPr>
      <w:r>
        <w:t>By simply participating in the contracting process, the tenderer certifies that he will strictly comply with the obligations of the GDPR for any processing of personal data conducted in connection with that public contract.</w:t>
      </w:r>
    </w:p>
    <w:p w14:paraId="0DE96E5A" w14:textId="77777777" w:rsidR="00A13C13" w:rsidRDefault="008541CF">
      <w:pPr>
        <w:pStyle w:val="Body1"/>
        <w:ind w:left="1210"/>
      </w:pPr>
      <w:r>
        <w:t>The personal data that will be processed are confidential. The service provider will therefore limit access to data to the strictly necessary personnel for the performance, management and monitoring of the public contract.</w:t>
      </w:r>
    </w:p>
    <w:p w14:paraId="1EC45F84" w14:textId="77777777" w:rsidR="00A13C13" w:rsidRDefault="008541CF">
      <w:pPr>
        <w:pStyle w:val="Body1"/>
        <w:ind w:left="1210"/>
      </w:pPr>
      <w:r>
        <w:t xml:space="preserve">For the performance of the public contract, the contracting authority will determine the purposes and means of processing personal data. In this case, the contracting authority will be responsible for the </w:t>
      </w:r>
      <w:proofErr w:type="gramStart"/>
      <w:r>
        <w:t>processing</w:t>
      </w:r>
      <w:proofErr w:type="gramEnd"/>
      <w:r>
        <w:t xml:space="preserve"> and the service provider will be its processor, within the meaning of Article 28 of the GDPR.</w:t>
      </w:r>
    </w:p>
    <w:p w14:paraId="7CFDE936" w14:textId="77777777" w:rsidR="00A13C13" w:rsidRDefault="008541CF">
      <w:pPr>
        <w:pStyle w:val="Body1"/>
        <w:ind w:left="1210"/>
      </w:pPr>
      <w:r>
        <w:t>Processing carried out on behalf of a controller must be governed by a contract or other legal act that is binding on the processor with regard to the personal data controller and that sets out that the subcontractor acts only on the instruction of the person in charge of the processing and that the confidentiality and security obligations regarding the processing of personal data are also the responsibility of the subcontractor (Article 28, § 3 of the GDPR).</w:t>
      </w:r>
    </w:p>
    <w:p w14:paraId="56B6D2F9" w14:textId="77777777" w:rsidR="00A13C13" w:rsidRDefault="008541CF">
      <w:pPr>
        <w:pStyle w:val="Heading1title"/>
        <w:numPr>
          <w:ilvl w:val="0"/>
          <w:numId w:val="18"/>
        </w:numPr>
      </w:pPr>
      <w:bookmarkStart w:id="52" w:name="_Toc243639805"/>
      <w:r>
        <w:t>Intellectual property (Art. 19 to 23)</w:t>
      </w:r>
      <w:bookmarkEnd w:id="52"/>
    </w:p>
    <w:p w14:paraId="2345CBF1" w14:textId="77777777" w:rsidR="00A13C13" w:rsidRDefault="008541CF">
      <w:pPr>
        <w:pStyle w:val="Heading2"/>
        <w:numPr>
          <w:ilvl w:val="1"/>
          <w:numId w:val="18"/>
        </w:numPr>
      </w:pPr>
      <w:r>
        <w:t>The contracting authority</w:t>
      </w:r>
      <w:r>
        <w:rPr>
          <w:b/>
        </w:rPr>
        <w:t xml:space="preserve"> acquires</w:t>
      </w:r>
      <w:r>
        <w:t xml:space="preserve"> the intellectual property rights created, developed, or used during performance of the public contract.</w:t>
      </w:r>
    </w:p>
    <w:p w14:paraId="6616B183"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53" w:name="_Toc243639806"/>
      <w:r>
        <w:rPr>
          <w:color w:val="910000"/>
        </w:rPr>
        <w:t>Section (B) - Financial guarantees</w:t>
      </w:r>
      <w:bookmarkEnd w:id="53"/>
    </w:p>
    <w:p w14:paraId="01874383" w14:textId="77777777" w:rsidR="00A13C13" w:rsidRDefault="008541CF">
      <w:pPr>
        <w:pStyle w:val="Heading1title"/>
        <w:numPr>
          <w:ilvl w:val="0"/>
          <w:numId w:val="18"/>
        </w:numPr>
      </w:pPr>
      <w:bookmarkStart w:id="54" w:name="_Toc243639807"/>
      <w:r>
        <w:t>Performance Bond (Art. 25 to 33)</w:t>
      </w:r>
      <w:bookmarkEnd w:id="54"/>
    </w:p>
    <w:p w14:paraId="3FE3B7AD" w14:textId="77777777" w:rsidR="00A13C13" w:rsidRDefault="008541CF">
      <w:pPr>
        <w:pStyle w:val="Body1"/>
      </w:pPr>
      <w:r>
        <w:t>No performance bond is required for this public contract.</w:t>
      </w:r>
    </w:p>
    <w:p w14:paraId="52AF9D7A"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55" w:name="_Toc243639808"/>
      <w:r>
        <w:rPr>
          <w:color w:val="910000"/>
        </w:rPr>
        <w:lastRenderedPageBreak/>
        <w:t>Section (C) - the public contract documents</w:t>
      </w:r>
      <w:bookmarkEnd w:id="55"/>
    </w:p>
    <w:p w14:paraId="2C4CB59C" w14:textId="77777777" w:rsidR="00A13C13" w:rsidRDefault="008541CF">
      <w:pPr>
        <w:pStyle w:val="Heading1title"/>
        <w:numPr>
          <w:ilvl w:val="0"/>
          <w:numId w:val="18"/>
        </w:numPr>
      </w:pPr>
      <w:bookmarkStart w:id="56" w:name="_Toc243639809"/>
      <w:r>
        <w:t>Conformity of performance (Art. 34)</w:t>
      </w:r>
      <w:bookmarkEnd w:id="56"/>
    </w:p>
    <w:p w14:paraId="3A59F881" w14:textId="77777777" w:rsidR="00A13C13" w:rsidRDefault="008541CF">
      <w:pPr>
        <w:pStyle w:val="Body1"/>
      </w:pPr>
      <w:r>
        <w:t>The services must comply in all respects with the procurement documents. In the absence of specific technical specifications in the procurement documents, the performance of the contract must meet the highest standards of good practice in the relevant field.</w:t>
      </w:r>
    </w:p>
    <w:p w14:paraId="262BFA73"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57" w:name="_Toc243639810"/>
      <w:r>
        <w:rPr>
          <w:color w:val="910000"/>
        </w:rPr>
        <w:t>Section (D) - Changes to the public contract</w:t>
      </w:r>
      <w:bookmarkEnd w:id="57"/>
    </w:p>
    <w:p w14:paraId="5F9E241A" w14:textId="77777777" w:rsidR="00A13C13" w:rsidRDefault="008541CF">
      <w:pPr>
        <w:pStyle w:val="Heading1title"/>
        <w:numPr>
          <w:ilvl w:val="0"/>
          <w:numId w:val="18"/>
        </w:numPr>
      </w:pPr>
      <w:bookmarkStart w:id="58" w:name="_Toc243639811"/>
      <w:r>
        <w:t>Replacement of the service provider (Art. 38/3, °1)</w:t>
      </w:r>
      <w:bookmarkEnd w:id="58"/>
    </w:p>
    <w:p w14:paraId="56DABE0D" w14:textId="77777777" w:rsidR="00A13C13" w:rsidRDefault="008541CF">
      <w:pPr>
        <w:pStyle w:val="Heading2"/>
        <w:numPr>
          <w:ilvl w:val="1"/>
          <w:numId w:val="18"/>
        </w:numPr>
      </w:pPr>
      <w:r>
        <w:rPr>
          <w:b/>
        </w:rPr>
        <w:t>Scope</w:t>
      </w:r>
    </w:p>
    <w:p w14:paraId="2CB5C52C" w14:textId="77777777" w:rsidR="00A13C13" w:rsidRDefault="008541CF">
      <w:pPr>
        <w:pStyle w:val="Body1"/>
        <w:ind w:left="1210"/>
      </w:pPr>
      <w:r>
        <w:t>The clause may be applied in case the service provider is unable to continue the performance of the contract due to termination of the contract (art. 61, 62 or 62/1, °2 of the “GIR”) or after taking an ex officio measure (art. 47 of the “GIR”).</w:t>
      </w:r>
    </w:p>
    <w:p w14:paraId="1034EACD" w14:textId="77777777" w:rsidR="00A13C13" w:rsidRDefault="008541CF">
      <w:pPr>
        <w:pStyle w:val="Heading2"/>
        <w:numPr>
          <w:ilvl w:val="1"/>
          <w:numId w:val="18"/>
        </w:numPr>
      </w:pPr>
      <w:r>
        <w:rPr>
          <w:b/>
        </w:rPr>
        <w:t>Nature of the amendment</w:t>
      </w:r>
    </w:p>
    <w:p w14:paraId="2E24EA13" w14:textId="77777777" w:rsidR="00A13C13" w:rsidRDefault="008541CF">
      <w:pPr>
        <w:pStyle w:val="Body1"/>
        <w:ind w:left="1210"/>
      </w:pPr>
      <w:r>
        <w:t>In derogation of art. 47, § 2, °3 of the “GIR”, the contracting authority may, in all the above cases, immediately award a new contract to the subcontractor(s) of the service provider already involved in the performance of the contract or to the second-ranked tenderer, for all or part of the contract still to be performed, and this without initiating a new award procedure. This agreement will take the form of an amendment to the original contract to be concluded between the contracting authority and the new service provider.</w:t>
      </w:r>
    </w:p>
    <w:p w14:paraId="2A6B17DC" w14:textId="77777777" w:rsidR="00A13C13" w:rsidRDefault="008541CF">
      <w:pPr>
        <w:pStyle w:val="Heading2"/>
        <w:numPr>
          <w:ilvl w:val="1"/>
          <w:numId w:val="18"/>
        </w:numPr>
      </w:pPr>
      <w:r>
        <w:rPr>
          <w:b/>
        </w:rPr>
        <w:t>Conditions under which this revision clause may be used</w:t>
      </w:r>
    </w:p>
    <w:p w14:paraId="0349E673" w14:textId="77777777" w:rsidR="00A13C13" w:rsidRDefault="008541CF">
      <w:pPr>
        <w:pStyle w:val="Body1"/>
        <w:ind w:left="1210"/>
      </w:pPr>
      <w:r>
        <w:t>Provided that they meet the selection criteria and the exclusion grounds set out in this document, and if they can meet the initial conditions of the contract, the contracting authority may conclude a contract for account with the service provider 's subcontractor(s) already involved in the performance of the contract.</w:t>
      </w:r>
      <w:r>
        <w:br/>
        <w:t>To this end, the contracting authority shall contact the subcontractor(s) or his (their) representative(s), asking whether he (they) can meet the original terms of the contract.</w:t>
      </w:r>
      <w:r>
        <w:br/>
        <w:t>If the subcontractor(s) cannot meet the original conditions, a contract for account may be concluded under amended conditions. Before concluding such an amended contract, the contracting authority shall check whether the new conditions are still more advantageous than those of the tenderer ranked second during the evaluation of the tenders under the original award procedure. If this is not the case, the contracting authority will conclude a contract for account as referred to in the paragraph below.</w:t>
      </w:r>
    </w:p>
    <w:p w14:paraId="46B15109" w14:textId="77777777" w:rsidR="00A13C13" w:rsidRDefault="008541CF">
      <w:pPr>
        <w:pStyle w:val="Body1"/>
        <w:ind w:left="1210"/>
      </w:pPr>
      <w:r>
        <w:t>If the contracting authority is unable or unwilling to avail itself of the option mentioned in the preceding paragraph, a contract for account may be concluded with the tenderer who was ranked second during the evaluation of the tenders under the original award procedure, provided that he meets the selection criteria and the exclusion grounds set out in this document.</w:t>
      </w:r>
      <w:r>
        <w:br/>
        <w:t>To this end, the contracting authority contacts the second-ranked tenderer or his representative to ask whether he agrees to maintain his bid. If that bidder agrees without reservation, the contracting authority proceeds to award and conclude the contract for account.</w:t>
      </w:r>
      <w:r>
        <w:br/>
        <w:t>If the tenderer in question does not agree to maintain the terms of his initial tender or if his modified tender does not remain the most economically advantageous on the basis of the evaluation of the tenders under the original award procedure (after exclusion of the initial service provider), the contracting authority shall address itself:</w:t>
      </w:r>
    </w:p>
    <w:p w14:paraId="4E91CA43" w14:textId="77777777" w:rsidR="00A13C13" w:rsidRDefault="008541CF">
      <w:pPr>
        <w:pStyle w:val="Body1"/>
        <w:numPr>
          <w:ilvl w:val="0"/>
          <w:numId w:val="19"/>
        </w:numPr>
        <w:tabs>
          <w:tab w:val="left" w:pos="1720"/>
        </w:tabs>
        <w:ind w:left="1720" w:hanging="510"/>
      </w:pPr>
      <w:proofErr w:type="gramStart"/>
      <w:r>
        <w:t>either successively</w:t>
      </w:r>
      <w:proofErr w:type="gramEnd"/>
      <w:r>
        <w:t xml:space="preserve">, according to the ranking, to the other regular the tenderers. In this case too, the contracting authority contacts the tenderer concerned or his representative to ask whether he agrees to maintain his tender. If that tenderer agrees without reservation, the contracting authority proceeds to award and conclude the contract for </w:t>
      </w:r>
      <w:proofErr w:type="gramStart"/>
      <w:r>
        <w:t>account ;</w:t>
      </w:r>
      <w:proofErr w:type="gramEnd"/>
    </w:p>
    <w:p w14:paraId="15FCA087" w14:textId="77777777" w:rsidR="00A13C13" w:rsidRDefault="008541CF">
      <w:pPr>
        <w:pStyle w:val="Body1"/>
        <w:numPr>
          <w:ilvl w:val="0"/>
          <w:numId w:val="19"/>
        </w:numPr>
        <w:tabs>
          <w:tab w:val="left" w:pos="1720"/>
        </w:tabs>
        <w:ind w:left="1720" w:hanging="510"/>
      </w:pPr>
      <w:r>
        <w:lastRenderedPageBreak/>
        <w:t xml:space="preserve">or simultaneously to all the other regular tenderers, asking them to revise their tender, </w:t>
      </w:r>
      <w:proofErr w:type="gramStart"/>
      <w:r>
        <w:t>on the basis of</w:t>
      </w:r>
      <w:proofErr w:type="gramEnd"/>
      <w:r>
        <w:t xml:space="preserve"> the initial terms of the contract, </w:t>
      </w:r>
      <w:proofErr w:type="gramStart"/>
      <w:r>
        <w:t>in order to</w:t>
      </w:r>
      <w:proofErr w:type="gramEnd"/>
      <w:r>
        <w:t xml:space="preserve"> award and conclude the contract </w:t>
      </w:r>
      <w:proofErr w:type="gramStart"/>
      <w:r>
        <w:t>on the basis of</w:t>
      </w:r>
      <w:proofErr w:type="gramEnd"/>
      <w:r>
        <w:t xml:space="preserve"> the tender that has become the most economically advantageous.</w:t>
      </w:r>
    </w:p>
    <w:p w14:paraId="6CB4F73F" w14:textId="77777777" w:rsidR="00A13C13" w:rsidRDefault="008541CF">
      <w:pPr>
        <w:pStyle w:val="Body1"/>
        <w:ind w:left="1210"/>
      </w:pPr>
      <w:r>
        <w:t>In any case, the contracting authority shall ensure that verification of the absence of grounds for exclusion and compliance with the selection criteria has taken place in an impartial and transparent manner, either in the context of the initial award procedure or at the time of the conclusion of the contract for account, so that no contract is awarded to a tenderer (or subcontractor) who should have been excluded or who does not meet the selection criteria.</w:t>
      </w:r>
      <w:r>
        <w:br/>
        <w:t>The minimum requirements of qualitative selection may, where appropriate, be adjusted in proportion to the remaining part of the contract if the contract for account is concluded only for part of the contract still to be performed.</w:t>
      </w:r>
    </w:p>
    <w:p w14:paraId="6D37C58D" w14:textId="77777777" w:rsidR="00A13C13" w:rsidRDefault="008541CF">
      <w:pPr>
        <w:pStyle w:val="Body1"/>
        <w:ind w:left="1210"/>
      </w:pPr>
      <w:r>
        <w:t xml:space="preserve">The contract for account will be concluded by means of an amendment to the original contract, which will be signed by the contracting authority and the new service provider. If the contract has already been partially performed, this amendment will accurately mention all parts of the contract that still need to be performed. The amendment shall also mention all the changed conditions compared to the original tender of the initial service </w:t>
      </w:r>
      <w:proofErr w:type="gramStart"/>
      <w:r>
        <w:t>provider, and</w:t>
      </w:r>
      <w:proofErr w:type="gramEnd"/>
      <w:r>
        <w:t xml:space="preserve"> compared to the original tender of the new service provider. If necessary, the amendment shall state the method of application of the original conditions to the remaining part of the contract. All other conditions stated in the contract documents (the tender specifications and the original tender of the initial or new service provider), shall continue to apply unchanged.</w:t>
      </w:r>
    </w:p>
    <w:p w14:paraId="5EC6C87D" w14:textId="77777777" w:rsidR="00A13C13" w:rsidRDefault="008541CF">
      <w:pPr>
        <w:pStyle w:val="Body1"/>
        <w:ind w:left="1210"/>
      </w:pPr>
      <w:r>
        <w:t>If a contract for account is concluded, a copy of the amendment concerning the contract to be concluded shall be sent to the initial service provider by electronic transmission, in deviation from art. 47, § 3 (3) of the “GIR”.</w:t>
      </w:r>
      <w:r>
        <w:br/>
        <w:t>If, following the application of an ex officio measure (art. 47 of the “GIR”), the price of the new contract for account concluded is higher than that of the initial contract, the initial service provider shall bear the additional costs.</w:t>
      </w:r>
    </w:p>
    <w:p w14:paraId="5ED0A84E" w14:textId="77777777" w:rsidR="00A13C13" w:rsidRDefault="008541CF">
      <w:pPr>
        <w:pStyle w:val="Heading1title"/>
        <w:numPr>
          <w:ilvl w:val="0"/>
          <w:numId w:val="18"/>
        </w:numPr>
      </w:pPr>
      <w:bookmarkStart w:id="59" w:name="_Toc243639812"/>
      <w:r>
        <w:t>Revision of prices (Art. 38/7)</w:t>
      </w:r>
      <w:bookmarkEnd w:id="59"/>
    </w:p>
    <w:p w14:paraId="7EBA0838" w14:textId="77777777" w:rsidR="00A13C13" w:rsidRDefault="008541CF">
      <w:pPr>
        <w:pStyle w:val="Body1"/>
      </w:pPr>
      <w:r>
        <w:t>Price revisions are not allowed under this contract.</w:t>
      </w:r>
    </w:p>
    <w:p w14:paraId="0F3E1C3F" w14:textId="77777777" w:rsidR="00A13C13" w:rsidRDefault="008541CF">
      <w:pPr>
        <w:pStyle w:val="Heading1title"/>
        <w:numPr>
          <w:ilvl w:val="0"/>
          <w:numId w:val="18"/>
        </w:numPr>
      </w:pPr>
      <w:bookmarkStart w:id="60" w:name="_Toc243639813"/>
      <w:r>
        <w:t>Indemnities for suspensions ordered by the contracting authority during contract performance (Art. 38/12)</w:t>
      </w:r>
      <w:bookmarkEnd w:id="60"/>
    </w:p>
    <w:p w14:paraId="5B788C7F" w14:textId="77777777" w:rsidR="00A13C13" w:rsidRDefault="008541CF">
      <w:pPr>
        <w:pStyle w:val="Heading2"/>
        <w:numPr>
          <w:ilvl w:val="1"/>
          <w:numId w:val="18"/>
        </w:numPr>
      </w:pPr>
      <w:r>
        <w:t>The contracting authority reserves the right to suspend the performance of the contract for a given period, mainly because it considers that the procurement contract cannot be performed without inconvenience at that time.</w:t>
      </w:r>
    </w:p>
    <w:p w14:paraId="480C4B82" w14:textId="77777777" w:rsidR="00A13C13" w:rsidRDefault="008541CF">
      <w:pPr>
        <w:pStyle w:val="Heading2"/>
        <w:numPr>
          <w:ilvl w:val="1"/>
          <w:numId w:val="18"/>
        </w:numPr>
      </w:pPr>
      <w:r>
        <w:t>The performance period is extended by the period of delay caused by this suspension, provided that the contractual performance period has not expired. If it has expired, the return of fines for late performance may be agreed.</w:t>
      </w:r>
    </w:p>
    <w:p w14:paraId="0C8ED396" w14:textId="77777777" w:rsidR="00A13C13" w:rsidRDefault="008541CF">
      <w:pPr>
        <w:pStyle w:val="Heading2"/>
        <w:numPr>
          <w:ilvl w:val="1"/>
          <w:numId w:val="18"/>
        </w:numPr>
      </w:pPr>
      <w:bookmarkStart w:id="61" w:name="_sx-ref-en-2571600"/>
      <w:r>
        <w:t xml:space="preserve">When activities are suspended, based on this clause </w:t>
      </w:r>
      <w:r>
        <w:fldChar w:fldCharType="begin"/>
      </w:r>
      <w:r>
        <w:instrText xml:space="preserve">REF _sx-ref-en-2571600 \r \h \* MERGEFORMAT </w:instrText>
      </w:r>
      <w:r>
        <w:fldChar w:fldCharType="separate"/>
      </w:r>
      <w:r>
        <w:t>‎12.3</w:t>
      </w:r>
      <w:r>
        <w:fldChar w:fldCharType="end"/>
      </w:r>
      <w:r>
        <w:t>, the service provider is required to take all necessary precautions, at his expense, to protect the services already performed and the materials from potential damage caused by unfavourable weather conditions, theft or other malicious acts.</w:t>
      </w:r>
      <w:bookmarkEnd w:id="61"/>
    </w:p>
    <w:p w14:paraId="2413F29D" w14:textId="77777777" w:rsidR="00A13C13" w:rsidRDefault="008541CF">
      <w:pPr>
        <w:pStyle w:val="Heading2"/>
        <w:numPr>
          <w:ilvl w:val="1"/>
          <w:numId w:val="18"/>
        </w:numPr>
      </w:pPr>
      <w:r>
        <w:t>The service provider has a right to damages for suspensions ordered by the contracting authority when:</w:t>
      </w:r>
    </w:p>
    <w:p w14:paraId="38DF1444" w14:textId="77777777" w:rsidR="00A13C13" w:rsidRDefault="008541CF">
      <w:pPr>
        <w:pStyle w:val="Body1"/>
        <w:numPr>
          <w:ilvl w:val="0"/>
          <w:numId w:val="20"/>
        </w:numPr>
        <w:tabs>
          <w:tab w:val="left" w:pos="1720"/>
        </w:tabs>
        <w:ind w:left="1720" w:hanging="510"/>
      </w:pPr>
      <w:r>
        <w:t xml:space="preserve">The suspension lasts in total longer than one twentieth of the performance period and at least ten working days or fifteen </w:t>
      </w:r>
      <w:proofErr w:type="spellStart"/>
      <w:r>
        <w:t>calender</w:t>
      </w:r>
      <w:proofErr w:type="spellEnd"/>
      <w:r>
        <w:t xml:space="preserve"> days, depending on whether the performance period is expressed in working days or calendar days;</w:t>
      </w:r>
    </w:p>
    <w:p w14:paraId="0498089E" w14:textId="77777777" w:rsidR="00A13C13" w:rsidRDefault="008541CF">
      <w:pPr>
        <w:pStyle w:val="Body1"/>
        <w:numPr>
          <w:ilvl w:val="0"/>
          <w:numId w:val="20"/>
        </w:numPr>
        <w:tabs>
          <w:tab w:val="left" w:pos="1720"/>
        </w:tabs>
        <w:ind w:left="1720" w:hanging="510"/>
      </w:pPr>
      <w:r>
        <w:t xml:space="preserve">The suspension is not due to </w:t>
      </w:r>
      <w:proofErr w:type="spellStart"/>
      <w:r>
        <w:t>unfavorable</w:t>
      </w:r>
      <w:proofErr w:type="spellEnd"/>
      <w:r>
        <w:t xml:space="preserve"> weather conditions or other circumstances beyond the contracting authority's control which, in the contracting authority's discretion, constitute an obstacle to the continued performance of the contract at that time;</w:t>
      </w:r>
    </w:p>
    <w:p w14:paraId="1F178A2A" w14:textId="77777777" w:rsidR="00A13C13" w:rsidRDefault="008541CF">
      <w:pPr>
        <w:pStyle w:val="Body1"/>
        <w:numPr>
          <w:ilvl w:val="0"/>
          <w:numId w:val="20"/>
        </w:numPr>
        <w:tabs>
          <w:tab w:val="left" w:pos="1720"/>
        </w:tabs>
        <w:ind w:left="1720" w:hanging="510"/>
      </w:pPr>
      <w:r>
        <w:lastRenderedPageBreak/>
        <w:t>The suspension occurs during the contract's performance period.</w:t>
      </w:r>
    </w:p>
    <w:p w14:paraId="7405FD15" w14:textId="77777777" w:rsidR="00A13C13" w:rsidRDefault="008541CF">
      <w:pPr>
        <w:pStyle w:val="Heading1title"/>
        <w:numPr>
          <w:ilvl w:val="0"/>
          <w:numId w:val="18"/>
        </w:numPr>
      </w:pPr>
      <w:bookmarkStart w:id="62" w:name="_sx-ref-en-2571629"/>
      <w:bookmarkStart w:id="63" w:name="_Toc243639814"/>
      <w:r>
        <w:t>Unforeseeable circumstances</w:t>
      </w:r>
      <w:bookmarkEnd w:id="62"/>
      <w:bookmarkEnd w:id="63"/>
    </w:p>
    <w:p w14:paraId="010F059A" w14:textId="77777777" w:rsidR="00A13C13" w:rsidRDefault="008541CF">
      <w:pPr>
        <w:pStyle w:val="Heading2"/>
        <w:numPr>
          <w:ilvl w:val="1"/>
          <w:numId w:val="18"/>
        </w:numPr>
      </w:pPr>
      <w:proofErr w:type="gramStart"/>
      <w:r>
        <w:t>As a general rule</w:t>
      </w:r>
      <w:proofErr w:type="gramEnd"/>
      <w:r>
        <w:t>, the service provider is not entitled to request modifications to the contractual terms for circumstances unknown to the contracting authority.</w:t>
      </w:r>
    </w:p>
    <w:p w14:paraId="455D8271" w14:textId="77777777" w:rsidR="00A13C13" w:rsidRDefault="008541CF">
      <w:pPr>
        <w:pStyle w:val="Heading2"/>
        <w:numPr>
          <w:ilvl w:val="1"/>
          <w:numId w:val="18"/>
        </w:numPr>
      </w:pPr>
      <w:r>
        <w:t xml:space="preserve">A decision by the Belgian state to suspend cooperation with a partner country, or a decision of a government of a partner country to suspend cooperation with the Belgian state, constitutes an unforeseeable circumstance under this clause </w:t>
      </w:r>
      <w:r>
        <w:fldChar w:fldCharType="begin"/>
      </w:r>
      <w:r>
        <w:instrText xml:space="preserve">REF _sx-ref-en-2571629 \r \h \* MERGEFORMAT </w:instrText>
      </w:r>
      <w:r>
        <w:fldChar w:fldCharType="separate"/>
      </w:r>
      <w:r>
        <w:t>‎13</w:t>
      </w:r>
      <w:r>
        <w:fldChar w:fldCharType="end"/>
      </w:r>
      <w:r>
        <w:t xml:space="preserve">. </w:t>
      </w:r>
      <w:proofErr w:type="gramStart"/>
      <w:r>
        <w:t>In the event that</w:t>
      </w:r>
      <w:proofErr w:type="gramEnd"/>
      <w:r>
        <w:t xml:space="preserve"> the Belgian state or the partner country terminates or ceases activities, which implies therefore the financing of this public contract, </w:t>
      </w:r>
      <w:proofErr w:type="spellStart"/>
      <w:r>
        <w:t>Enabel</w:t>
      </w:r>
      <w:proofErr w:type="spellEnd"/>
      <w:r>
        <w:t xml:space="preserve"> will make reasonable efforts to negotiate a fair maximum compensation amount.</w:t>
      </w:r>
    </w:p>
    <w:p w14:paraId="42F64A59" w14:textId="77777777" w:rsidR="00A13C13" w:rsidRDefault="008541CF">
      <w:pPr>
        <w:pStyle w:val="Heading1title"/>
        <w:numPr>
          <w:ilvl w:val="0"/>
          <w:numId w:val="18"/>
        </w:numPr>
      </w:pPr>
      <w:bookmarkStart w:id="64" w:name="_Toc243639815"/>
      <w:r>
        <w:t>Taxation having an effect on the value of the public contract (Art. 38/8)</w:t>
      </w:r>
      <w:bookmarkEnd w:id="64"/>
    </w:p>
    <w:p w14:paraId="3A8DECE0" w14:textId="77777777" w:rsidR="00A13C13" w:rsidRDefault="008541CF">
      <w:pPr>
        <w:pStyle w:val="Heading2"/>
        <w:numPr>
          <w:ilvl w:val="1"/>
          <w:numId w:val="18"/>
        </w:numPr>
      </w:pPr>
      <w:r>
        <w:t>For this public contract, a price revision resulting from a change in taxation is possible if the case occurs in Belgium or in the country of performance concerned by this public contract and has an incidence on the value of the public contract.</w:t>
      </w:r>
    </w:p>
    <w:p w14:paraId="7D11C3F0" w14:textId="77777777" w:rsidR="00A13C13" w:rsidRDefault="008541CF">
      <w:pPr>
        <w:pStyle w:val="Heading2"/>
        <w:numPr>
          <w:ilvl w:val="1"/>
          <w:numId w:val="18"/>
        </w:numPr>
      </w:pPr>
      <w:r>
        <w:t>Such price revision is only possible if both the following conditions apply:</w:t>
      </w:r>
    </w:p>
    <w:p w14:paraId="75C9F404" w14:textId="77777777" w:rsidR="00A13C13" w:rsidRDefault="008541CF">
      <w:pPr>
        <w:pStyle w:val="Body1"/>
        <w:numPr>
          <w:ilvl w:val="0"/>
          <w:numId w:val="21"/>
        </w:numPr>
        <w:tabs>
          <w:tab w:val="left" w:pos="1720"/>
        </w:tabs>
        <w:ind w:left="1720" w:hanging="510"/>
      </w:pPr>
      <w:r>
        <w:t>The change entered into force after the tenth day preceding the deadline for submission of tenders, and</w:t>
      </w:r>
    </w:p>
    <w:p w14:paraId="16DB2FB2" w14:textId="77777777" w:rsidR="00A13C13" w:rsidRDefault="008541CF">
      <w:pPr>
        <w:pStyle w:val="Body1"/>
        <w:numPr>
          <w:ilvl w:val="0"/>
          <w:numId w:val="21"/>
        </w:numPr>
        <w:tabs>
          <w:tab w:val="left" w:pos="1720"/>
        </w:tabs>
        <w:ind w:left="1720" w:hanging="510"/>
      </w:pPr>
      <w:r>
        <w:t>Either directly, or indirectly by means of an index, such taxation is not included in the revision formula provided for in procurement documents in application of Article 38/7 of the “GIR”.</w:t>
      </w:r>
    </w:p>
    <w:p w14:paraId="1CD79E49" w14:textId="77777777" w:rsidR="00A13C13" w:rsidRDefault="008541CF">
      <w:pPr>
        <w:pStyle w:val="Heading2"/>
        <w:numPr>
          <w:ilvl w:val="1"/>
          <w:numId w:val="18"/>
        </w:numPr>
      </w:pPr>
      <w:r>
        <w:t xml:space="preserve">In the event of an increase in charges, the service provider must prove that it has </w:t>
      </w:r>
      <w:proofErr w:type="gramStart"/>
      <w:r>
        <w:t>actually borne</w:t>
      </w:r>
      <w:proofErr w:type="gramEnd"/>
      <w:r>
        <w:t xml:space="preserve"> the additional charges it has claimed and that they are related to the performance of the contract.</w:t>
      </w:r>
    </w:p>
    <w:p w14:paraId="2C2B8A7A" w14:textId="77777777" w:rsidR="00A13C13" w:rsidRDefault="008541CF">
      <w:pPr>
        <w:pStyle w:val="Body1"/>
        <w:ind w:left="1210"/>
      </w:pPr>
      <w:r>
        <w:t>In case of a reduction, there is no revision if the service provider proves that he paid the charges at the old rate.</w:t>
      </w:r>
    </w:p>
    <w:p w14:paraId="7B64F7A3" w14:textId="77777777" w:rsidR="00A13C13" w:rsidRDefault="008541CF">
      <w:pPr>
        <w:pStyle w:val="Heading1title"/>
        <w:numPr>
          <w:ilvl w:val="0"/>
          <w:numId w:val="18"/>
        </w:numPr>
      </w:pPr>
      <w:bookmarkStart w:id="65" w:name="_Toc243639816"/>
      <w:r>
        <w:t>Terms of introduction (Art. 38/14 to 38/17)</w:t>
      </w:r>
      <w:bookmarkEnd w:id="65"/>
    </w:p>
    <w:p w14:paraId="76A7DFC9" w14:textId="77777777" w:rsidR="00A13C13" w:rsidRDefault="008541CF">
      <w:pPr>
        <w:pStyle w:val="Heading2"/>
        <w:numPr>
          <w:ilvl w:val="1"/>
          <w:numId w:val="18"/>
        </w:numPr>
      </w:pPr>
      <w:bookmarkStart w:id="66" w:name="_sx-ref-en-2571724"/>
      <w:r>
        <w:t>The contracting authority or the service provider who wishes to rely on one of the review clauses, as referred to in Articles 38/9 to 38/12 of the “GIR”, must give written notice of the facts or circumstances invoked on which it relies within 30 days, either after they occurred or after the date on which the contracting authority or the service provider should normally have known about them.</w:t>
      </w:r>
      <w:bookmarkEnd w:id="66"/>
    </w:p>
    <w:p w14:paraId="4C84AA2F" w14:textId="77777777" w:rsidR="00A13C13" w:rsidRDefault="008541CF">
      <w:pPr>
        <w:pStyle w:val="Heading2"/>
        <w:numPr>
          <w:ilvl w:val="1"/>
          <w:numId w:val="18"/>
        </w:numPr>
      </w:pPr>
      <w:r>
        <w:t xml:space="preserve">The service provider may only invoke the application of one of these review clauses if it succinctly discloses the influence of the facts or circumstances invoked on the course and cost of the contract to the contracting authority within the period mentioned under clause </w:t>
      </w:r>
      <w:r>
        <w:fldChar w:fldCharType="begin"/>
      </w:r>
      <w:r>
        <w:instrText xml:space="preserve">REF _sx-ref-en-2571724 \r \h \* MERGEFORMAT </w:instrText>
      </w:r>
      <w:r>
        <w:fldChar w:fldCharType="separate"/>
      </w:r>
      <w:r>
        <w:t>‎15.1</w:t>
      </w:r>
      <w:r>
        <w:fldChar w:fldCharType="end"/>
      </w:r>
      <w:r>
        <w:t>, regardless of whether the contracting authority is aware of the facts or circumstances.</w:t>
      </w:r>
    </w:p>
    <w:p w14:paraId="70EB396B"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67" w:name="_Toc243639817"/>
      <w:r>
        <w:rPr>
          <w:color w:val="910000"/>
        </w:rPr>
        <w:lastRenderedPageBreak/>
        <w:t>Section (F) - Performance modalities</w:t>
      </w:r>
      <w:bookmarkEnd w:id="67"/>
    </w:p>
    <w:p w14:paraId="654A44F4" w14:textId="77777777" w:rsidR="00A13C13" w:rsidRDefault="008541CF">
      <w:pPr>
        <w:pStyle w:val="Heading1title"/>
        <w:numPr>
          <w:ilvl w:val="0"/>
          <w:numId w:val="18"/>
        </w:numPr>
      </w:pPr>
      <w:bookmarkStart w:id="68" w:name="_Toc243639818"/>
      <w:r>
        <w:t>Order forms (Art. 146)</w:t>
      </w:r>
      <w:bookmarkEnd w:id="68"/>
    </w:p>
    <w:p w14:paraId="6F1F425F" w14:textId="77777777" w:rsidR="00A13C13" w:rsidRDefault="008541CF">
      <w:pPr>
        <w:pStyle w:val="Heading1title"/>
        <w:numPr>
          <w:ilvl w:val="0"/>
          <w:numId w:val="18"/>
        </w:numPr>
      </w:pPr>
      <w:bookmarkStart w:id="69" w:name="_Toc243639819"/>
      <w:r>
        <w:t>Deadlines and terms (Art. 147)</w:t>
      </w:r>
      <w:bookmarkEnd w:id="69"/>
    </w:p>
    <w:p w14:paraId="2A8D83CA" w14:textId="2A484E1E" w:rsidR="00A13C13" w:rsidRDefault="008541CF">
      <w:pPr>
        <w:pStyle w:val="Heading2"/>
      </w:pPr>
      <w:r>
        <w:t>The service provider must complete the services within</w:t>
      </w:r>
      <w:r w:rsidRPr="6F3705BA">
        <w:rPr>
          <w:b/>
          <w:bCs/>
        </w:rPr>
        <w:t xml:space="preserve"> </w:t>
      </w:r>
      <w:r w:rsidR="2C17AD13">
        <w:t>90 (ninety</w:t>
      </w:r>
      <w:r w:rsidR="340E9247">
        <w:t>) calendar days</w:t>
      </w:r>
      <w:r>
        <w:t>, starting from</w:t>
      </w:r>
      <w:r w:rsidRPr="6F3705BA">
        <w:rPr>
          <w:b/>
          <w:bCs/>
        </w:rPr>
        <w:t xml:space="preserve"> the day after the date </w:t>
      </w:r>
      <w:r w:rsidR="00867FC0">
        <w:rPr>
          <w:b/>
          <w:bCs/>
        </w:rPr>
        <w:t>of kick off meeting.</w:t>
      </w:r>
    </w:p>
    <w:p w14:paraId="2665EFBC" w14:textId="77777777" w:rsidR="00A13C13" w:rsidRDefault="008541CF">
      <w:pPr>
        <w:pStyle w:val="Heading1title"/>
        <w:numPr>
          <w:ilvl w:val="0"/>
          <w:numId w:val="18"/>
        </w:numPr>
      </w:pPr>
      <w:bookmarkStart w:id="70" w:name="_Toc243639820"/>
      <w:r>
        <w:t>Place of performance (Art. 149)</w:t>
      </w:r>
      <w:bookmarkEnd w:id="70"/>
    </w:p>
    <w:p w14:paraId="3F67C42D" w14:textId="26320D4E" w:rsidR="00A13C13" w:rsidRDefault="7A5AA8D3">
      <w:pPr>
        <w:pStyle w:val="Body1"/>
      </w:pPr>
      <w:r>
        <w:t>The services must be performed at the following address:</w:t>
      </w:r>
      <w:r>
        <w:br/>
      </w:r>
      <w:r w:rsidR="355C16A0">
        <w:t>The service provider's own domicile (home-based), with missions to Maputo, Mozambique, for the validation sessions and consultations described in Section 8 of the Terms of Reference.</w:t>
      </w:r>
      <w:r w:rsidR="000E546B">
        <w:t xml:space="preserve"> clause </w:t>
      </w:r>
      <w:r w:rsidR="000E546B">
        <w:fldChar w:fldCharType="begin"/>
      </w:r>
      <w:r w:rsidR="000E546B">
        <w:instrText xml:space="preserve">REF tender_form_prices \r \h \* MERGEFORMAT </w:instrText>
      </w:r>
      <w:r w:rsidR="000E546B">
        <w:fldChar w:fldCharType="separate"/>
      </w:r>
      <w:r w:rsidR="000E546B">
        <w:t>‎3</w:t>
      </w:r>
      <w:r w:rsidR="000E546B">
        <w:fldChar w:fldCharType="end"/>
      </w:r>
      <w:r w:rsidR="000E546B">
        <w:t xml:space="preserve"> of chapter 5 Terms of Reference.</w:t>
      </w:r>
    </w:p>
    <w:p w14:paraId="69DE82AC" w14:textId="77777777" w:rsidR="00A13C13" w:rsidRDefault="008541CF">
      <w:pPr>
        <w:pStyle w:val="Heading1title"/>
        <w:numPr>
          <w:ilvl w:val="0"/>
          <w:numId w:val="18"/>
        </w:numPr>
      </w:pPr>
      <w:bookmarkStart w:id="71" w:name="_Toc243639821"/>
      <w:r>
        <w:t>Inspection of the services (Art. 150)</w:t>
      </w:r>
      <w:bookmarkEnd w:id="71"/>
    </w:p>
    <w:p w14:paraId="45772FEF" w14:textId="77777777" w:rsidR="00A13C13" w:rsidRDefault="008541CF">
      <w:pPr>
        <w:pStyle w:val="Heading2"/>
        <w:numPr>
          <w:ilvl w:val="1"/>
          <w:numId w:val="18"/>
        </w:numPr>
      </w:pPr>
      <w:r>
        <w:t>If irregularities are identified during the performance of this contract, the service provider will be promptly notified by e-mail, followed by confirmation via registered letter. The service provider is required to rectify the non-compliant services.</w:t>
      </w:r>
    </w:p>
    <w:p w14:paraId="5BA3ED3D" w14:textId="77777777" w:rsidR="00A13C13" w:rsidRDefault="008541CF">
      <w:pPr>
        <w:pStyle w:val="Heading2"/>
        <w:numPr>
          <w:ilvl w:val="1"/>
          <w:numId w:val="18"/>
        </w:numPr>
      </w:pPr>
      <w:r>
        <w:t>The service provider must notify the managing official in writing, either by registered post or e-mail (with proof of the exact dispatch date), specifying the date on which the services will be available for inspection.</w:t>
      </w:r>
    </w:p>
    <w:p w14:paraId="65B71A4D" w14:textId="77777777" w:rsidR="00A13C13" w:rsidRDefault="008541CF">
      <w:pPr>
        <w:pStyle w:val="Heading1title"/>
        <w:numPr>
          <w:ilvl w:val="0"/>
          <w:numId w:val="18"/>
        </w:numPr>
      </w:pPr>
      <w:bookmarkStart w:id="72" w:name="_Toc243639822"/>
      <w:r>
        <w:t>Liability of the service provider (Art. 152-153)</w:t>
      </w:r>
      <w:bookmarkEnd w:id="72"/>
    </w:p>
    <w:p w14:paraId="2C611938" w14:textId="77777777" w:rsidR="00A13C13" w:rsidRDefault="008541CF">
      <w:pPr>
        <w:pStyle w:val="Heading2"/>
        <w:numPr>
          <w:ilvl w:val="1"/>
          <w:numId w:val="18"/>
        </w:numPr>
      </w:pPr>
      <w:r>
        <w:t>The service provider assumes full responsibility for any mistakes or deficiencies in the services delivered.</w:t>
      </w:r>
    </w:p>
    <w:p w14:paraId="336631AC" w14:textId="77777777" w:rsidR="00A13C13" w:rsidRDefault="008541CF">
      <w:pPr>
        <w:pStyle w:val="Heading2"/>
        <w:numPr>
          <w:ilvl w:val="1"/>
          <w:numId w:val="18"/>
        </w:numPr>
      </w:pPr>
      <w:r>
        <w:t xml:space="preserve">The service provider shall indemnify the contracting authority against any damages it may incur </w:t>
      </w:r>
      <w:proofErr w:type="gramStart"/>
      <w:r>
        <w:t>as a result of</w:t>
      </w:r>
      <w:proofErr w:type="gramEnd"/>
      <w:r>
        <w:t xml:space="preserve"> liability towards third parties arising from delays in the performance of the services or any failure by the service provider to </w:t>
      </w:r>
      <w:proofErr w:type="spellStart"/>
      <w:r>
        <w:t>fulfill</w:t>
      </w:r>
      <w:proofErr w:type="spellEnd"/>
      <w:r>
        <w:t xml:space="preserve"> its obligations.</w:t>
      </w:r>
    </w:p>
    <w:p w14:paraId="376DA732"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73" w:name="_Toc243639823"/>
      <w:r>
        <w:rPr>
          <w:color w:val="910000"/>
        </w:rPr>
        <w:t>Section (G) - Means of action</w:t>
      </w:r>
      <w:bookmarkEnd w:id="73"/>
    </w:p>
    <w:p w14:paraId="670A62ED" w14:textId="77777777" w:rsidR="00A13C13" w:rsidRDefault="008541CF">
      <w:pPr>
        <w:pStyle w:val="Heading1title"/>
        <w:numPr>
          <w:ilvl w:val="0"/>
          <w:numId w:val="18"/>
        </w:numPr>
      </w:pPr>
      <w:bookmarkStart w:id="74" w:name="_Toc243639824"/>
      <w:r>
        <w:t>Failure of performance (Art. 44)</w:t>
      </w:r>
      <w:bookmarkEnd w:id="74"/>
    </w:p>
    <w:p w14:paraId="60B8C0D8" w14:textId="77777777" w:rsidR="00A13C13" w:rsidRDefault="008541CF">
      <w:pPr>
        <w:pStyle w:val="Heading2"/>
        <w:numPr>
          <w:ilvl w:val="1"/>
          <w:numId w:val="18"/>
        </w:numPr>
      </w:pPr>
      <w:r>
        <w:t>The service provider shall be considered in breach of this public contract under the following circumstances:</w:t>
      </w:r>
    </w:p>
    <w:p w14:paraId="7F1B678E" w14:textId="77777777" w:rsidR="00A13C13" w:rsidRDefault="008541CF">
      <w:pPr>
        <w:pStyle w:val="Body1"/>
        <w:numPr>
          <w:ilvl w:val="0"/>
          <w:numId w:val="22"/>
        </w:numPr>
        <w:tabs>
          <w:tab w:val="left" w:pos="1720"/>
        </w:tabs>
        <w:ind w:left="1720" w:hanging="510"/>
      </w:pPr>
      <w:r>
        <w:t>When contract performance is not carried out in accordance with the conditions specified in the procurement documents;</w:t>
      </w:r>
    </w:p>
    <w:p w14:paraId="1972038F" w14:textId="77777777" w:rsidR="00A13C13" w:rsidRDefault="008541CF">
      <w:pPr>
        <w:pStyle w:val="Body1"/>
        <w:numPr>
          <w:ilvl w:val="0"/>
          <w:numId w:val="22"/>
        </w:numPr>
        <w:tabs>
          <w:tab w:val="left" w:pos="1720"/>
        </w:tabs>
        <w:ind w:left="1720" w:hanging="510"/>
      </w:pPr>
      <w:r>
        <w:t>When, at any time, contract performance has not progressed in such a way that it can be fully completed on the due dates;</w:t>
      </w:r>
    </w:p>
    <w:p w14:paraId="021D3779" w14:textId="77777777" w:rsidR="00A13C13" w:rsidRDefault="008541CF">
      <w:pPr>
        <w:pStyle w:val="Body1"/>
        <w:numPr>
          <w:ilvl w:val="0"/>
          <w:numId w:val="22"/>
        </w:numPr>
        <w:tabs>
          <w:tab w:val="left" w:pos="1720"/>
        </w:tabs>
        <w:ind w:left="1720" w:hanging="510"/>
      </w:pPr>
      <w:r>
        <w:t>When the service provider fails to comply with written orders issued in due form by the contracting authority.</w:t>
      </w:r>
    </w:p>
    <w:p w14:paraId="081BDD2D" w14:textId="77777777" w:rsidR="00A13C13" w:rsidRDefault="008541CF">
      <w:pPr>
        <w:pStyle w:val="Body1"/>
        <w:ind w:left="1210"/>
      </w:pPr>
      <w:r>
        <w:lastRenderedPageBreak/>
        <w:t>Any failure to comply with the provisions of the public contract, including the non-compliance with orders from the contracting authority, will be documented in a report ('process verbal'). A copy of this report will be sent immediately to the service provider either by registered post or e-mail (with proof of the exact dispatch date).</w:t>
      </w:r>
    </w:p>
    <w:p w14:paraId="5D65A2B2" w14:textId="77777777" w:rsidR="00A13C13" w:rsidRDefault="008541CF">
      <w:pPr>
        <w:pStyle w:val="Heading2"/>
        <w:numPr>
          <w:ilvl w:val="1"/>
          <w:numId w:val="18"/>
        </w:numPr>
      </w:pPr>
      <w:r>
        <w:t>The service provider must address the defects without delay. He may assert his right of defence, either by registered post or e-mail (with proof of the exact dispatch date), addressed to the contracting authority within fifteen days from the date of dispatch of the report (process verbal). Silence on his part after this period shall be deemed as acknowledgement of the reported facts.</w:t>
      </w:r>
    </w:p>
    <w:p w14:paraId="1E287353" w14:textId="77777777" w:rsidR="00A13C13" w:rsidRDefault="008541CF">
      <w:pPr>
        <w:pStyle w:val="Heading2"/>
        <w:numPr>
          <w:ilvl w:val="1"/>
          <w:numId w:val="18"/>
        </w:numPr>
      </w:pPr>
      <w:r>
        <w:t>Any defects that can be attributed to the service provider may result in the application of one or more measures as provided in Articles 45 to 49, 154 and 155 of the “GIR”.</w:t>
      </w:r>
    </w:p>
    <w:p w14:paraId="6049E47E" w14:textId="77777777" w:rsidR="00A13C13" w:rsidRDefault="008541CF">
      <w:pPr>
        <w:pStyle w:val="Heading1title"/>
        <w:numPr>
          <w:ilvl w:val="0"/>
          <w:numId w:val="18"/>
        </w:numPr>
      </w:pPr>
      <w:bookmarkStart w:id="75" w:name="_Toc243639825"/>
      <w:r>
        <w:t>Fines for delay (Art. 46 and 154)</w:t>
      </w:r>
      <w:bookmarkEnd w:id="75"/>
    </w:p>
    <w:p w14:paraId="6485954C" w14:textId="77777777" w:rsidR="00A13C13" w:rsidRDefault="008541CF">
      <w:pPr>
        <w:pStyle w:val="Heading2"/>
        <w:numPr>
          <w:ilvl w:val="1"/>
          <w:numId w:val="18"/>
        </w:numPr>
      </w:pPr>
      <w:r>
        <w:t>Fines for delay differ from penalties referred to in Article 45 of the “GIR”. They are due, without the need for notice, by the mere lapse of the performance period without the issuing of a report and they are automatically applied for the total number of days of delay.</w:t>
      </w:r>
    </w:p>
    <w:p w14:paraId="65DFD156" w14:textId="77777777" w:rsidR="00A13C13" w:rsidRDefault="008541CF">
      <w:pPr>
        <w:pStyle w:val="Heading2"/>
        <w:numPr>
          <w:ilvl w:val="1"/>
          <w:numId w:val="18"/>
        </w:numPr>
      </w:pPr>
      <w:r>
        <w:t>Fines for delay are calculated, according to Article 154 of the “GIR”, at a rate of</w:t>
      </w:r>
      <w:r>
        <w:rPr>
          <w:b/>
        </w:rPr>
        <w:t xml:space="preserve"> 0.1%</w:t>
      </w:r>
      <w:r>
        <w:t xml:space="preserve"> per day of delay, with a</w:t>
      </w:r>
      <w:r>
        <w:rPr>
          <w:b/>
        </w:rPr>
        <w:t xml:space="preserve"> maximum of 7.5%</w:t>
      </w:r>
      <w:r>
        <w:t>, of the value of all or part of the services that were performed with the same delay.</w:t>
      </w:r>
    </w:p>
    <w:p w14:paraId="7D2081D0" w14:textId="77777777" w:rsidR="00A13C13" w:rsidRDefault="008541CF">
      <w:pPr>
        <w:pStyle w:val="Heading2"/>
        <w:numPr>
          <w:ilvl w:val="1"/>
          <w:numId w:val="18"/>
        </w:numPr>
      </w:pPr>
      <w:r>
        <w:t>If the execution deadline is an award criterion, the penalty rate may increase to a</w:t>
      </w:r>
      <w:r>
        <w:rPr>
          <w:b/>
        </w:rPr>
        <w:t xml:space="preserve"> maximum of 10%</w:t>
      </w:r>
      <w:r>
        <w:t>, depending on the weight assigned to this criterion in the tender specifications.</w:t>
      </w:r>
    </w:p>
    <w:p w14:paraId="30374CC9" w14:textId="77777777" w:rsidR="00A13C13" w:rsidRDefault="008541CF">
      <w:pPr>
        <w:pStyle w:val="Heading2"/>
        <w:numPr>
          <w:ilvl w:val="1"/>
          <w:numId w:val="18"/>
        </w:numPr>
      </w:pPr>
      <w:r>
        <w:t>Without prejudice to the application of these fines, the service provider shall indemnify the contracting authority where appropriate against any damages owed to third parties on account of its delay in performing the contract.</w:t>
      </w:r>
    </w:p>
    <w:p w14:paraId="161AFBFE" w14:textId="77777777" w:rsidR="00A13C13" w:rsidRDefault="008541CF">
      <w:pPr>
        <w:pStyle w:val="Heading1title"/>
        <w:numPr>
          <w:ilvl w:val="0"/>
          <w:numId w:val="18"/>
        </w:numPr>
      </w:pPr>
      <w:bookmarkStart w:id="76" w:name="_Toc243639826"/>
      <w:r>
        <w:t>Measures as of Right (Art. 47 and 155)</w:t>
      </w:r>
      <w:bookmarkEnd w:id="76"/>
    </w:p>
    <w:p w14:paraId="49CCD3C4" w14:textId="77777777" w:rsidR="00A13C13" w:rsidRDefault="008541CF">
      <w:pPr>
        <w:pStyle w:val="Heading2"/>
        <w:numPr>
          <w:ilvl w:val="1"/>
          <w:numId w:val="18"/>
        </w:numPr>
      </w:pPr>
      <w:r>
        <w:t xml:space="preserve">When, upon the expiration of the deadline specified in Article 44, § 2 of the “GIR”, to present justifications, the service provider has remained inactive or has submitted justifications deemed insufficient by the contracting authority, the latter may invoke the measures as of right outlined in clause </w:t>
      </w:r>
      <w:r>
        <w:fldChar w:fldCharType="begin"/>
      </w:r>
      <w:r>
        <w:instrText xml:space="preserve">REF _sx-ref-en-2572078 \r \h \* MERGEFORMAT </w:instrText>
      </w:r>
      <w:r>
        <w:fldChar w:fldCharType="separate"/>
      </w:r>
      <w:r>
        <w:t>‎23.2</w:t>
      </w:r>
      <w:r>
        <w:fldChar w:fldCharType="end"/>
      </w:r>
      <w:r>
        <w:t xml:space="preserve"> However, the contracting authority may apply these measures before the expiration of the aforementioned term when the service provider has explicitly acknowledged the identified shortcomings.</w:t>
      </w:r>
    </w:p>
    <w:p w14:paraId="4B12D128" w14:textId="77777777" w:rsidR="00A13C13" w:rsidRDefault="008541CF">
      <w:pPr>
        <w:pStyle w:val="Heading2"/>
        <w:numPr>
          <w:ilvl w:val="1"/>
          <w:numId w:val="18"/>
        </w:numPr>
      </w:pPr>
      <w:bookmarkStart w:id="77" w:name="_sx-ref-en-2572078"/>
      <w:r>
        <w:t>The measures as of right are:</w:t>
      </w:r>
      <w:bookmarkEnd w:id="77"/>
    </w:p>
    <w:p w14:paraId="08C105DC" w14:textId="77777777" w:rsidR="00A13C13" w:rsidRDefault="008541CF">
      <w:pPr>
        <w:pStyle w:val="Body1"/>
        <w:numPr>
          <w:ilvl w:val="0"/>
          <w:numId w:val="23"/>
        </w:numPr>
        <w:tabs>
          <w:tab w:val="left" w:pos="1720"/>
        </w:tabs>
        <w:ind w:left="1720" w:hanging="510"/>
      </w:pPr>
      <w:r>
        <w:t>Unilateral termination of the contract. In this case the entire performance bond, or if no bond has been posted an equivalent amount, is acquired as of right by the contracting authority as lump sum damages. This measure excludes the application of any fine for delay in performance in respect of the terminated part;</w:t>
      </w:r>
    </w:p>
    <w:p w14:paraId="535C622E" w14:textId="77777777" w:rsidR="00A13C13" w:rsidRDefault="008541CF">
      <w:pPr>
        <w:pStyle w:val="Body1"/>
        <w:numPr>
          <w:ilvl w:val="0"/>
          <w:numId w:val="23"/>
        </w:numPr>
        <w:tabs>
          <w:tab w:val="left" w:pos="1720"/>
        </w:tabs>
        <w:ind w:left="1720" w:hanging="510"/>
      </w:pPr>
      <w:r>
        <w:t>Completion of all or part of the unfulfilled contract by the contracting authority itself;</w:t>
      </w:r>
    </w:p>
    <w:p w14:paraId="60DB5E4F" w14:textId="77777777" w:rsidR="00A13C13" w:rsidRDefault="008541CF">
      <w:pPr>
        <w:pStyle w:val="Body1"/>
        <w:numPr>
          <w:ilvl w:val="0"/>
          <w:numId w:val="23"/>
        </w:numPr>
        <w:tabs>
          <w:tab w:val="left" w:pos="1720"/>
        </w:tabs>
        <w:ind w:left="1720" w:hanging="510"/>
      </w:pPr>
      <w:r>
        <w:t>Conclusion of one or more replacement contracts with one or more third parties for all or part of the contract remaining to be performed.</w:t>
      </w:r>
    </w:p>
    <w:p w14:paraId="7A262280" w14:textId="77777777" w:rsidR="00A13C13" w:rsidRDefault="008541CF">
      <w:pPr>
        <w:pStyle w:val="Body1"/>
        <w:ind w:left="1210"/>
      </w:pPr>
      <w:r>
        <w:t>The measures outlined in points (a), (b), and (c) will be executed at the expense, risk, and peril of the defaulting service provider. However, any fines or penalties imposed during the performance of a replacement contract will be borne by the new service provider.</w:t>
      </w:r>
    </w:p>
    <w:p w14:paraId="50C344D6" w14:textId="77777777" w:rsidR="00A13C13" w:rsidRDefault="008541CF">
      <w:pPr>
        <w:pStyle w:val="Heading1title"/>
        <w:numPr>
          <w:ilvl w:val="0"/>
          <w:numId w:val="0"/>
        </w:numPr>
        <w:pBdr>
          <w:bottom w:val="single" w:sz="4" w:space="0" w:color="910000"/>
        </w:pBdr>
        <w:shd w:val="solid" w:color="EEEEEE" w:fill="auto"/>
        <w:jc w:val="center"/>
        <w:rPr>
          <w:color w:val="910000"/>
        </w:rPr>
      </w:pPr>
      <w:bookmarkStart w:id="78" w:name="_Toc243639827"/>
      <w:r>
        <w:rPr>
          <w:color w:val="910000"/>
        </w:rPr>
        <w:lastRenderedPageBreak/>
        <w:t>Section (H) - End of the public contract</w:t>
      </w:r>
      <w:bookmarkEnd w:id="78"/>
    </w:p>
    <w:p w14:paraId="625A017A" w14:textId="77777777" w:rsidR="00A13C13" w:rsidRDefault="008541CF">
      <w:pPr>
        <w:pStyle w:val="Heading1title"/>
        <w:numPr>
          <w:ilvl w:val="0"/>
          <w:numId w:val="18"/>
        </w:numPr>
      </w:pPr>
      <w:bookmarkStart w:id="79" w:name="_Toc243639828"/>
      <w:r>
        <w:t>Acceptance of the services performed (Art. 64 and 156)</w:t>
      </w:r>
      <w:bookmarkEnd w:id="79"/>
    </w:p>
    <w:p w14:paraId="0746157D" w14:textId="77777777" w:rsidR="00A13C13" w:rsidRDefault="008541CF">
      <w:pPr>
        <w:pStyle w:val="Heading2"/>
        <w:numPr>
          <w:ilvl w:val="1"/>
          <w:numId w:val="18"/>
        </w:numPr>
      </w:pPr>
      <w:r>
        <w:t>The managing official will closely follow up the services during their performance. The services will not be accepted until after having satisfied the inspections, technical acceptance operations and prescribed tests.</w:t>
      </w:r>
    </w:p>
    <w:p w14:paraId="7BEEF0D3" w14:textId="77777777" w:rsidR="00A13C13" w:rsidRDefault="008541CF">
      <w:pPr>
        <w:pStyle w:val="Heading2"/>
        <w:numPr>
          <w:ilvl w:val="1"/>
          <w:numId w:val="18"/>
        </w:numPr>
      </w:pPr>
      <w:r>
        <w:t>Final Acceptance will occur upon service delivery completion, marking full contract completion.</w:t>
      </w:r>
    </w:p>
    <w:p w14:paraId="57B2C67F" w14:textId="77777777" w:rsidR="00A13C13" w:rsidRDefault="008541CF">
      <w:pPr>
        <w:pStyle w:val="Heading2"/>
        <w:numPr>
          <w:ilvl w:val="1"/>
          <w:numId w:val="18"/>
        </w:numPr>
      </w:pPr>
      <w:r>
        <w:t xml:space="preserve">When the contracting authority is in possession of the list of services provided or the invoice and the total or partial completion of the services is established in accordance with the procedures laid down in the contract documents, the contracting authority shall carry out the verification, proceed with the acceptance formalities and notify the service provider of the result. In any event, the verification shall be carried out within the processing period referred to in Article 160(1) of the “GIR” (clause </w:t>
      </w:r>
      <w:r>
        <w:fldChar w:fldCharType="begin"/>
      </w:r>
      <w:r>
        <w:instrText xml:space="preserve">REF _sx-ref-en-2572218 \r \h \* MERGEFORMAT </w:instrText>
      </w:r>
      <w:r>
        <w:fldChar w:fldCharType="separate"/>
      </w:r>
      <w:r>
        <w:t>‎25</w:t>
      </w:r>
      <w:r>
        <w:fldChar w:fldCharType="end"/>
      </w:r>
      <w:r>
        <w:t>).</w:t>
      </w:r>
    </w:p>
    <w:p w14:paraId="69F89157" w14:textId="77777777" w:rsidR="00A13C13" w:rsidRDefault="008541CF">
      <w:pPr>
        <w:pStyle w:val="Heading2"/>
        <w:numPr>
          <w:ilvl w:val="1"/>
          <w:numId w:val="18"/>
        </w:numPr>
      </w:pPr>
      <w:r>
        <w:t xml:space="preserve">If the services are completed before or after the expected date, the service provider must notify the managing official by registered letter or electronic mail that provides equivalent assurance of the exact date of </w:t>
      </w:r>
      <w:proofErr w:type="gramStart"/>
      <w:r>
        <w:t>dispatch, and</w:t>
      </w:r>
      <w:proofErr w:type="gramEnd"/>
      <w:r>
        <w:t xml:space="preserve"> shall request that the acceptance procedure be carried out.</w:t>
      </w:r>
    </w:p>
    <w:p w14:paraId="4DFA30B5" w14:textId="77777777" w:rsidR="00A13C13" w:rsidRDefault="008541CF">
      <w:pPr>
        <w:pStyle w:val="Heading2"/>
        <w:numPr>
          <w:ilvl w:val="1"/>
          <w:numId w:val="18"/>
        </w:numPr>
      </w:pPr>
      <w:r>
        <w:t>Any progress payment shall be preceded by partial acceptance. The last partial acceptance is considered final acceptance and concludes the services under the contract.</w:t>
      </w:r>
    </w:p>
    <w:p w14:paraId="5C6F9251" w14:textId="77777777" w:rsidR="00A13C13" w:rsidRDefault="008541CF">
      <w:pPr>
        <w:pStyle w:val="Heading1title"/>
        <w:numPr>
          <w:ilvl w:val="0"/>
          <w:numId w:val="18"/>
        </w:numPr>
      </w:pPr>
      <w:bookmarkStart w:id="80" w:name="_sx-ref-en-2572218"/>
      <w:bookmarkStart w:id="81" w:name="_Toc243639829"/>
      <w:r>
        <w:t>Invoicing and payment (Art. 66-72 and 160)</w:t>
      </w:r>
      <w:bookmarkEnd w:id="80"/>
      <w:bookmarkEnd w:id="81"/>
    </w:p>
    <w:p w14:paraId="27E504EB" w14:textId="77777777" w:rsidR="00A13C13" w:rsidRDefault="008541CF">
      <w:pPr>
        <w:pStyle w:val="Heading2"/>
        <w:numPr>
          <w:ilvl w:val="1"/>
          <w:numId w:val="18"/>
        </w:numPr>
      </w:pPr>
      <w:r>
        <w:t>The contracting authority shall verify and pay the amount due to the service provider within a processing period of thirty days from the date on which it is established that all or part of the services have been completed, the terms of which shall be laid down in the contract documents. However, payment can only be made if the contracting authority is in possession of the duly established invoice.</w:t>
      </w:r>
    </w:p>
    <w:p w14:paraId="6F16D1FB" w14:textId="77777777" w:rsidR="00A13C13" w:rsidRDefault="008541CF">
      <w:pPr>
        <w:pStyle w:val="Heading2"/>
        <w:numPr>
          <w:ilvl w:val="1"/>
          <w:numId w:val="18"/>
        </w:numPr>
      </w:pPr>
      <w:r>
        <w:t>Only services that have been performed correctly may be invoiced. The invoice must be issued in EURO.</w:t>
      </w:r>
    </w:p>
    <w:p w14:paraId="42ECDC17" w14:textId="29A0B240" w:rsidR="0036520B" w:rsidRDefault="4BCAF83C" w:rsidP="000E546B">
      <w:pPr>
        <w:pStyle w:val="Heading2"/>
        <w:numPr>
          <w:ilvl w:val="1"/>
          <w:numId w:val="8"/>
        </w:numPr>
        <w:rPr>
          <w:b/>
          <w:bCs/>
        </w:rPr>
      </w:pPr>
      <w:r>
        <w:t>The service provider sends</w:t>
      </w:r>
      <w:r w:rsidR="00E44CCA" w:rsidRPr="00E44CCA">
        <w:t xml:space="preserve"> (one copy only of) the invoices and the contract acceptance report (original copy) to the following address: </w:t>
      </w:r>
      <w:r w:rsidR="00E44CCA" w:rsidRPr="00E44CCA">
        <w:rPr>
          <w:b/>
          <w:bCs/>
        </w:rPr>
        <w:t>invoice.moz@enabel.be</w:t>
      </w:r>
      <w:r w:rsidR="00E44CCA" w:rsidRPr="00E44CCA">
        <w:t>.</w:t>
      </w:r>
    </w:p>
    <w:p w14:paraId="15181F4D" w14:textId="77777777" w:rsidR="00A13C13" w:rsidRDefault="008541CF" w:rsidP="0036520B">
      <w:pPr>
        <w:pStyle w:val="Heading2"/>
        <w:numPr>
          <w:ilvl w:val="1"/>
          <w:numId w:val="49"/>
        </w:numPr>
      </w:pPr>
      <w:r>
        <w:t>Payment will be made in accordance with one of the following arrangements:</w:t>
      </w:r>
      <w:r>
        <w:br/>
        <w:t>milestones</w:t>
      </w:r>
    </w:p>
    <w:p w14:paraId="475B8BA6" w14:textId="77777777" w:rsidR="00A13C13" w:rsidRDefault="008541CF" w:rsidP="0036520B">
      <w:pPr>
        <w:pStyle w:val="Heading2"/>
        <w:numPr>
          <w:ilvl w:val="1"/>
          <w:numId w:val="49"/>
        </w:numPr>
      </w:pPr>
      <w:r>
        <w:t>Each progress report must include:</w:t>
      </w:r>
    </w:p>
    <w:p w14:paraId="620C5840" w14:textId="77777777" w:rsidR="00A13C13" w:rsidRDefault="008541CF">
      <w:pPr>
        <w:pStyle w:val="Body1"/>
        <w:numPr>
          <w:ilvl w:val="0"/>
          <w:numId w:val="24"/>
        </w:numPr>
        <w:tabs>
          <w:tab w:val="left" w:pos="1720"/>
        </w:tabs>
        <w:ind w:left="1720" w:hanging="510"/>
      </w:pPr>
      <w:r>
        <w:t>Total quantities to be achieved as per the initial measurements.</w:t>
      </w:r>
    </w:p>
    <w:p w14:paraId="1DF70156" w14:textId="31D83501" w:rsidR="00A13C13" w:rsidRDefault="008541CF" w:rsidP="000E546B">
      <w:pPr>
        <w:pStyle w:val="Heading1title"/>
        <w:numPr>
          <w:ilvl w:val="0"/>
          <w:numId w:val="18"/>
        </w:numPr>
      </w:pPr>
      <w:bookmarkStart w:id="82" w:name="_Toc243639830"/>
      <w:r>
        <w:t>Advance payments</w:t>
      </w:r>
      <w:bookmarkEnd w:id="82"/>
    </w:p>
    <w:p w14:paraId="6FD2B964" w14:textId="77777777" w:rsidR="00A13C13" w:rsidRDefault="008541CF" w:rsidP="000E546B">
      <w:pPr>
        <w:pStyle w:val="Heading2"/>
        <w:numPr>
          <w:ilvl w:val="1"/>
          <w:numId w:val="18"/>
        </w:numPr>
      </w:pPr>
      <w:r>
        <w:t xml:space="preserve">Notwithstanding clause </w:t>
      </w:r>
      <w:r>
        <w:fldChar w:fldCharType="begin"/>
      </w:r>
      <w:r>
        <w:instrText xml:space="preserve">REF _sx-ref-en-2572218 \r \h \* MERGEFORMAT </w:instrText>
      </w:r>
      <w:r>
        <w:fldChar w:fldCharType="separate"/>
      </w:r>
      <w:r>
        <w:t>‎25</w:t>
      </w:r>
      <w:r>
        <w:fldChar w:fldCharType="end"/>
      </w:r>
      <w:r>
        <w:t>.2 and in accordance with Articles 12/1 to 5 of the Law of 17 June 2016 on public procurement, inserted by the Law of 22 December 2023 amending the regulations on public procurement in order to promote SMEs' access to these contracts, an advance of 15 per cent of the reference value may be granted to the service provider.</w:t>
      </w:r>
    </w:p>
    <w:p w14:paraId="05998AC7" w14:textId="77777777" w:rsidR="00A13C13" w:rsidRDefault="008541CF" w:rsidP="000E546B">
      <w:pPr>
        <w:pStyle w:val="Heading2"/>
        <w:numPr>
          <w:ilvl w:val="1"/>
          <w:numId w:val="18"/>
        </w:numPr>
      </w:pPr>
      <w:r>
        <w:t xml:space="preserve">The advance is calculated </w:t>
      </w:r>
      <w:proofErr w:type="gramStart"/>
      <w:r>
        <w:t>on the basis of</w:t>
      </w:r>
      <w:proofErr w:type="gramEnd"/>
      <w:r>
        <w:t xml:space="preserve"> the reference value of the public contract, i.e.:</w:t>
      </w:r>
    </w:p>
    <w:p w14:paraId="32A20D20" w14:textId="77777777" w:rsidR="00A13C13" w:rsidRDefault="008541CF">
      <w:pPr>
        <w:pStyle w:val="Body1"/>
        <w:numPr>
          <w:ilvl w:val="0"/>
          <w:numId w:val="25"/>
        </w:numPr>
        <w:tabs>
          <w:tab w:val="left" w:pos="1720"/>
        </w:tabs>
        <w:ind w:left="1720" w:hanging="510"/>
      </w:pPr>
      <w:r>
        <w:t>If the duration of the public contract is equal to or less than 12 months, the reference value is equal to the initial value of the public contract, all taxes included;</w:t>
      </w:r>
    </w:p>
    <w:p w14:paraId="71710B6A" w14:textId="77777777" w:rsidR="00A13C13" w:rsidRDefault="008541CF">
      <w:pPr>
        <w:pStyle w:val="Body1"/>
        <w:numPr>
          <w:ilvl w:val="0"/>
          <w:numId w:val="25"/>
        </w:numPr>
        <w:tabs>
          <w:tab w:val="left" w:pos="1720"/>
        </w:tabs>
        <w:ind w:left="1720" w:hanging="510"/>
      </w:pPr>
      <w:r>
        <w:lastRenderedPageBreak/>
        <w:t>If the duration of the public contract is greater than 12 months, the reference value is an amount equal to 12 times the initial value of the public contract, including taxes, divided by the duration of the contract expressed in months;</w:t>
      </w:r>
    </w:p>
    <w:p w14:paraId="258BD303" w14:textId="77777777" w:rsidR="00A13C13" w:rsidRDefault="008541CF">
      <w:pPr>
        <w:pStyle w:val="Body1"/>
        <w:numPr>
          <w:ilvl w:val="0"/>
          <w:numId w:val="25"/>
        </w:numPr>
        <w:tabs>
          <w:tab w:val="left" w:pos="1720"/>
        </w:tabs>
        <w:ind w:left="1720" w:hanging="510"/>
      </w:pPr>
      <w:r>
        <w:t>In the case of an open-ended public contract, the reference value is the value per month of the public contract multiplied by 12.</w:t>
      </w:r>
    </w:p>
    <w:p w14:paraId="24E12766" w14:textId="77777777" w:rsidR="00A13C13" w:rsidRDefault="008541CF">
      <w:pPr>
        <w:pStyle w:val="Body1"/>
        <w:ind w:left="1210"/>
      </w:pPr>
      <w:r>
        <w:t xml:space="preserve">For the calculation of the initial value of the contract, neither conditional blocks nor renewals shall be </w:t>
      </w:r>
      <w:proofErr w:type="gramStart"/>
      <w:r>
        <w:t>taken into account</w:t>
      </w:r>
      <w:proofErr w:type="gramEnd"/>
      <w:r>
        <w:t>.</w:t>
      </w:r>
    </w:p>
    <w:p w14:paraId="52CA9BA1" w14:textId="77777777" w:rsidR="00A13C13" w:rsidRDefault="008541CF" w:rsidP="000E546B">
      <w:pPr>
        <w:pStyle w:val="Heading2"/>
        <w:numPr>
          <w:ilvl w:val="1"/>
          <w:numId w:val="18"/>
        </w:numPr>
      </w:pPr>
      <w:r>
        <w:t>No advance is granted before:</w:t>
      </w:r>
    </w:p>
    <w:p w14:paraId="18A2D449" w14:textId="77777777" w:rsidR="00A13C13" w:rsidRDefault="008541CF">
      <w:pPr>
        <w:pStyle w:val="Body1"/>
        <w:numPr>
          <w:ilvl w:val="0"/>
          <w:numId w:val="26"/>
        </w:numPr>
        <w:tabs>
          <w:tab w:val="left" w:pos="1720"/>
        </w:tabs>
        <w:ind w:left="1720" w:hanging="510"/>
      </w:pPr>
      <w:r>
        <w:t>Notification of the conclusion of the public contract;</w:t>
      </w:r>
    </w:p>
    <w:p w14:paraId="7EA9C7E0" w14:textId="77777777" w:rsidR="00A13C13" w:rsidRDefault="008541CF">
      <w:pPr>
        <w:pStyle w:val="Body1"/>
        <w:numPr>
          <w:ilvl w:val="0"/>
          <w:numId w:val="26"/>
        </w:numPr>
        <w:tabs>
          <w:tab w:val="left" w:pos="1720"/>
        </w:tabs>
        <w:ind w:left="1720" w:hanging="510"/>
      </w:pPr>
      <w:r>
        <w:t>A written dated demand submitted to the contracting authority;</w:t>
      </w:r>
    </w:p>
    <w:p w14:paraId="58FF4568" w14:textId="77777777" w:rsidR="00A13C13" w:rsidRDefault="008541CF">
      <w:pPr>
        <w:pStyle w:val="Body1"/>
        <w:numPr>
          <w:ilvl w:val="0"/>
          <w:numId w:val="26"/>
        </w:numPr>
        <w:tabs>
          <w:tab w:val="left" w:pos="1720"/>
        </w:tabs>
        <w:ind w:left="1720" w:hanging="510"/>
      </w:pPr>
      <w:r>
        <w:t>A financial guarantee for the full amount of the advance is provided. The guarantee will only be released when the amount of the advance has been fully covered by the performance of the public contract and has been the subject of invoices approved by the contracting authority. This financial guarantee must enable the contracting authority to obtain reimbursement of the advance it has paid in the event of total or partial non-performance of the public contract.</w:t>
      </w:r>
    </w:p>
    <w:p w14:paraId="0100F4F0" w14:textId="77777777" w:rsidR="00A13C13" w:rsidRDefault="008541CF" w:rsidP="000E546B">
      <w:pPr>
        <w:pStyle w:val="Heading2"/>
        <w:numPr>
          <w:ilvl w:val="1"/>
          <w:numId w:val="18"/>
        </w:numPr>
      </w:pPr>
      <w:r>
        <w:t>Payment of the advance may be suspended if it is found that the service provider does not comply with his contractual obligations or if they contravene the provisions of Article 7 of the Law of 17 June 2016 on public procurement.</w:t>
      </w:r>
    </w:p>
    <w:p w14:paraId="377BBCA5" w14:textId="77777777" w:rsidR="00A13C13" w:rsidRDefault="008541CF" w:rsidP="000E546B">
      <w:pPr>
        <w:pStyle w:val="Heading2"/>
        <w:numPr>
          <w:ilvl w:val="1"/>
          <w:numId w:val="18"/>
        </w:numPr>
      </w:pPr>
      <w:r>
        <w:t>The advance granted is charged to the amounts owed to the service provider, as follows:</w:t>
      </w:r>
      <w:r>
        <w:br/>
        <w:t>The first half of the advance payment shall be offset against the sums due to the service provider when the value of the services performed reaches 30 per cent of the original order amount and the second half of the advance shall be offset against the sums due to the service provider when the value of the services performed reaches 60 per cent of the original order amount.</w:t>
      </w:r>
    </w:p>
    <w:p w14:paraId="10146664" w14:textId="77777777" w:rsidR="00A13C13" w:rsidRDefault="008541CF">
      <w:pPr>
        <w:sectPr w:rsidR="00A13C13">
          <w:headerReference w:type="default" r:id="rId29"/>
          <w:footerReference w:type="default" r:id="rId30"/>
          <w:pgSz w:w="11906" w:h="16838"/>
          <w:pgMar w:top="1134" w:right="1134" w:bottom="1134" w:left="1134" w:header="567" w:footer="567" w:gutter="0"/>
          <w:cols w:space="708"/>
          <w:docGrid w:linePitch="360"/>
        </w:sectPr>
      </w:pPr>
      <w:r>
        <w:t xml:space="preserve"> </w:t>
      </w:r>
    </w:p>
    <w:p w14:paraId="76955C73" w14:textId="77777777" w:rsidR="00A13C13" w:rsidRDefault="008541CF">
      <w:pPr>
        <w:pStyle w:val="SubdocumentTitle"/>
      </w:pPr>
      <w:bookmarkStart w:id="83" w:name="doc__terms_of_reference"/>
      <w:bookmarkStart w:id="84" w:name="_Toc243639831"/>
      <w:r>
        <w:lastRenderedPageBreak/>
        <w:t>5 Terms of reference</w:t>
      </w:r>
      <w:bookmarkEnd w:id="83"/>
      <w:bookmarkEnd w:id="84"/>
    </w:p>
    <w:p w14:paraId="73D5CADE" w14:textId="3C428BC7" w:rsidR="00A13C13" w:rsidRDefault="00A13C13">
      <w:pPr>
        <w:pStyle w:val="Body1"/>
        <w:ind w:left="0"/>
      </w:pPr>
    </w:p>
    <w:p w14:paraId="73FE7446" w14:textId="77777777" w:rsidR="00090BDD" w:rsidRDefault="00090BDD">
      <w:pPr>
        <w:pStyle w:val="Body1"/>
        <w:ind w:left="0"/>
      </w:pPr>
    </w:p>
    <w:p w14:paraId="679DF266" w14:textId="77777777" w:rsidR="00090BDD" w:rsidRDefault="00090BDD" w:rsidP="00090BDD">
      <w:pPr>
        <w:pStyle w:val="BodyText"/>
        <w:ind w:left="265"/>
        <w:rPr>
          <w:rFonts w:ascii="Times New Roman"/>
          <w:sz w:val="20"/>
        </w:rPr>
      </w:pPr>
      <w:r>
        <w:rPr>
          <w:rFonts w:ascii="Times New Roman"/>
          <w:noProof/>
          <w:sz w:val="20"/>
        </w:rPr>
        <w:drawing>
          <wp:inline distT="0" distB="0" distL="0" distR="0" wp14:anchorId="2E78CAA0" wp14:editId="6B022900">
            <wp:extent cx="5401523" cy="451770"/>
            <wp:effectExtent l="0" t="0" r="0" b="0"/>
            <wp:docPr id="1" name="Image 1">
              <a:extLst xmlns:a="http://schemas.openxmlformats.org/drawingml/2006/main">
                <a:ext uri="{FF2B5EF4-FFF2-40B4-BE49-F238E27FC236}">
                  <a16:creationId xmlns:a16="http://schemas.microsoft.com/office/drawing/2014/main" id="{1271DFE4-58EE-4071-BEE4-4A6A9ECE19D9}"/>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e 1"/>
                    <pic:cNvPicPr/>
                  </pic:nvPicPr>
                  <pic:blipFill>
                    <a:blip r:embed="rId31" cstate="print"/>
                    <a:stretch>
                      <a:fillRect/>
                    </a:stretch>
                  </pic:blipFill>
                  <pic:spPr>
                    <a:xfrm>
                      <a:off x="0" y="0"/>
                      <a:ext cx="5401523" cy="451770"/>
                    </a:xfrm>
                    <a:prstGeom prst="rect">
                      <a:avLst/>
                    </a:prstGeom>
                  </pic:spPr>
                </pic:pic>
              </a:graphicData>
            </a:graphic>
          </wp:inline>
        </w:drawing>
      </w:r>
    </w:p>
    <w:p w14:paraId="31693189" w14:textId="77777777" w:rsidR="00090BDD" w:rsidRDefault="00090BDD" w:rsidP="00090BDD">
      <w:pPr>
        <w:pStyle w:val="BodyText"/>
        <w:rPr>
          <w:rFonts w:ascii="Times New Roman"/>
          <w:sz w:val="20"/>
        </w:rPr>
      </w:pPr>
    </w:p>
    <w:p w14:paraId="60AD7BF7" w14:textId="7AE2B261" w:rsidR="00E75EA7" w:rsidRPr="000E546B" w:rsidRDefault="00E75EA7" w:rsidP="000E546B">
      <w:pPr>
        <w:pStyle w:val="BodyText"/>
        <w:spacing w:before="269"/>
        <w:rPr>
          <w:b/>
          <w:caps/>
          <w:lang w:val="en-GB"/>
        </w:rPr>
      </w:pPr>
      <w:r w:rsidRPr="000E546B">
        <w:rPr>
          <w:b/>
          <w:bCs/>
          <w:lang w:val="en-GB"/>
        </w:rPr>
        <w:t>DEVELOPMEN</w:t>
      </w:r>
      <w:r w:rsidR="005B33AE" w:rsidRPr="000E546B">
        <w:rPr>
          <w:b/>
          <w:bCs/>
          <w:lang w:val="en-GB"/>
        </w:rPr>
        <w:t>T OF LEGAL AND REGU</w:t>
      </w:r>
      <w:r w:rsidR="006B2939" w:rsidRPr="000E546B">
        <w:rPr>
          <w:b/>
          <w:bCs/>
          <w:lang w:val="en-GB"/>
        </w:rPr>
        <w:t>LATORY FRAMEWORK FOR THE NATIONAL ENHANCED TRANSPARENCY</w:t>
      </w:r>
      <w:r w:rsidR="00815FE2" w:rsidRPr="000E546B">
        <w:rPr>
          <w:b/>
          <w:bCs/>
          <w:lang w:val="en-GB"/>
        </w:rPr>
        <w:t xml:space="preserve"> </w:t>
      </w:r>
      <w:r w:rsidR="005E7FA1" w:rsidRPr="000E546B">
        <w:rPr>
          <w:b/>
          <w:bCs/>
          <w:lang w:val="en-GB"/>
        </w:rPr>
        <w:t>FRAMEWORK (</w:t>
      </w:r>
      <w:r w:rsidR="00815FE2" w:rsidRPr="000E546B">
        <w:rPr>
          <w:b/>
          <w:bCs/>
          <w:lang w:val="en-GB"/>
        </w:rPr>
        <w:t>EF</w:t>
      </w:r>
      <w:r w:rsidR="005E7FA1" w:rsidRPr="000E546B">
        <w:rPr>
          <w:b/>
          <w:bCs/>
          <w:lang w:val="en-GB"/>
        </w:rPr>
        <w:t>T)</w:t>
      </w:r>
    </w:p>
    <w:p w14:paraId="2B9E1FA0" w14:textId="77777777" w:rsidR="00090BDD" w:rsidRPr="000E546B" w:rsidRDefault="00090BDD" w:rsidP="00090BDD">
      <w:pPr>
        <w:pStyle w:val="BodyText"/>
        <w:rPr>
          <w:rFonts w:ascii="Times New Roman"/>
          <w:sz w:val="20"/>
          <w:lang w:val="en-GB"/>
        </w:rPr>
      </w:pPr>
    </w:p>
    <w:p w14:paraId="6D1DD172" w14:textId="0965B066" w:rsidR="00090BDD" w:rsidRDefault="51AD74B2" w:rsidP="19AF9946">
      <w:pPr>
        <w:pStyle w:val="ListParagraph"/>
        <w:widowControl w:val="0"/>
        <w:numPr>
          <w:ilvl w:val="0"/>
          <w:numId w:val="43"/>
        </w:numPr>
        <w:tabs>
          <w:tab w:val="left" w:pos="219"/>
        </w:tabs>
        <w:autoSpaceDE w:val="0"/>
        <w:autoSpaceDN w:val="0"/>
        <w:spacing w:before="61" w:after="0" w:line="240" w:lineRule="auto"/>
        <w:ind w:left="219" w:hanging="219"/>
        <w:contextualSpacing w:val="0"/>
        <w:rPr>
          <w:b/>
          <w:bCs/>
        </w:rPr>
      </w:pPr>
      <w:r w:rsidRPr="19AF9946">
        <w:rPr>
          <w:b/>
          <w:bCs/>
          <w:color w:val="C4001C"/>
          <w:spacing w:val="-2"/>
        </w:rPr>
        <w:t>INTRODUCTION</w:t>
      </w:r>
    </w:p>
    <w:p w14:paraId="2BF8FC53" w14:textId="77777777" w:rsidR="00090BDD" w:rsidRDefault="00090BDD" w:rsidP="00090BDD">
      <w:pPr>
        <w:pStyle w:val="BodyText"/>
        <w:spacing w:before="64"/>
        <w:rPr>
          <w:b/>
          <w:sz w:val="22"/>
          <w:szCs w:val="22"/>
        </w:rPr>
      </w:pPr>
    </w:p>
    <w:p w14:paraId="09F4C403" w14:textId="77777777" w:rsidR="00090BDD" w:rsidRPr="00F044C8" w:rsidRDefault="00090BDD" w:rsidP="00090BDD">
      <w:pPr>
        <w:pStyle w:val="BodyText"/>
        <w:ind w:right="710"/>
        <w:jc w:val="both"/>
        <w:rPr>
          <w:lang w:val="en-GB"/>
        </w:rPr>
      </w:pPr>
      <w:proofErr w:type="spellStart"/>
      <w:r w:rsidRPr="00F044C8">
        <w:rPr>
          <w:lang w:val="en-GB"/>
        </w:rPr>
        <w:t>Enabel</w:t>
      </w:r>
      <w:proofErr w:type="spellEnd"/>
      <w:r w:rsidRPr="00F044C8">
        <w:rPr>
          <w:lang w:val="en-GB"/>
        </w:rPr>
        <w:t xml:space="preserve"> Mozambique, within the framework of its cooperation with the Government of Mozambique and the European Union, is implementing a programme aimed at strengthening national climate governance and ensuring compliance with international transparency obligations under the Paris Agreement to the United Nations Framework Convention on Climate Change (UNFCCC). A core element of this effort is the establishment of a National Enhanced Transparency Framework (ETF), as required under Article 13 of the Paris Agreement.</w:t>
      </w:r>
    </w:p>
    <w:p w14:paraId="0E1061FD" w14:textId="77777777" w:rsidR="00090BDD" w:rsidRPr="00721AA5" w:rsidRDefault="00090BDD" w:rsidP="00090BDD">
      <w:pPr>
        <w:pStyle w:val="BodyText"/>
        <w:ind w:right="710"/>
        <w:jc w:val="both"/>
        <w:rPr>
          <w:lang w:val="en-GB"/>
        </w:rPr>
      </w:pPr>
      <w:r w:rsidRPr="00F044C8">
        <w:rPr>
          <w:lang w:val="en-GB"/>
        </w:rPr>
        <w:t>The Enhanced Transparency Framework constitutes one of the most consequential governance reforms under the international climate regime. It requires Parties to establish national systems capable of producing transparent, accurate, complete, consistent, and comparable information on greenhouse gas emissions, mitigation actions, adaptation efforts, and climate finance, subject to international technical expert review. The ETF therefore represents not merely a reporting obligation, but a central function of the State, underpinning accountability, policy coherence, and international credibility.</w:t>
      </w:r>
    </w:p>
    <w:p w14:paraId="258BD18C" w14:textId="77777777" w:rsidR="00090BDD" w:rsidRPr="00F044C8" w:rsidRDefault="00090BDD" w:rsidP="00090BDD">
      <w:pPr>
        <w:pStyle w:val="BodyText"/>
        <w:ind w:right="710"/>
        <w:jc w:val="both"/>
        <w:rPr>
          <w:lang w:val="en-GB"/>
        </w:rPr>
      </w:pPr>
    </w:p>
    <w:p w14:paraId="7FF2A8E5" w14:textId="77777777" w:rsidR="00090BDD" w:rsidRPr="00F044C8" w:rsidRDefault="00090BDD" w:rsidP="00090BDD">
      <w:pPr>
        <w:pStyle w:val="BodyText"/>
        <w:ind w:right="710"/>
        <w:jc w:val="both"/>
        <w:rPr>
          <w:lang w:val="en-GB"/>
        </w:rPr>
      </w:pPr>
      <w:r w:rsidRPr="00F044C8">
        <w:rPr>
          <w:lang w:val="en-GB"/>
        </w:rPr>
        <w:t>International best practice demonstrates that ETF systems are effective and sustainable only when they are underpinned by a clear, binding, and coherent legal and institutional framework. Countries that rely on policy instruments, project-based arrangements, or informal coordination mechanisms consistently face challenges related to fragmented reporting, voluntary data provision, weak quality assurance, and limited institutional accountability.</w:t>
      </w:r>
    </w:p>
    <w:p w14:paraId="1B464C82" w14:textId="77777777" w:rsidR="00090BDD" w:rsidRPr="00721AA5" w:rsidRDefault="00090BDD" w:rsidP="00090BDD">
      <w:pPr>
        <w:pStyle w:val="BodyText"/>
        <w:ind w:right="710"/>
        <w:jc w:val="both"/>
        <w:rPr>
          <w:lang w:val="en-GB"/>
        </w:rPr>
      </w:pPr>
      <w:r w:rsidRPr="00F044C8">
        <w:rPr>
          <w:lang w:val="en-GB"/>
        </w:rPr>
        <w:t>In Mozambique, climate-related reporting and coordination functions have evolved primarily through strategies, policies, and administrative arrangements. While these instruments have enabled important progress, they do not provide a sufficient legal basis to ensure mandatory data provision across sectors and administrative levels, enforceable inter-institutional coordination, or durable accountability mechanisms. As a result, climate transparency functions remain vulnerable to institutional fragmentation, inconsistent reporting practices, and dependency on externally funded initiatives.</w:t>
      </w:r>
    </w:p>
    <w:p w14:paraId="72F1DFAE" w14:textId="77777777" w:rsidR="00090BDD" w:rsidRPr="00F044C8" w:rsidRDefault="00090BDD" w:rsidP="00090BDD">
      <w:pPr>
        <w:pStyle w:val="BodyText"/>
        <w:ind w:right="710"/>
        <w:jc w:val="both"/>
        <w:rPr>
          <w:lang w:val="en-GB"/>
        </w:rPr>
      </w:pPr>
    </w:p>
    <w:p w14:paraId="441F08DA" w14:textId="77777777" w:rsidR="00090BDD" w:rsidRPr="00F044C8" w:rsidRDefault="00090BDD" w:rsidP="00090BDD">
      <w:pPr>
        <w:pStyle w:val="BodyText"/>
        <w:ind w:right="710"/>
        <w:jc w:val="both"/>
        <w:rPr>
          <w:lang w:val="en-GB"/>
        </w:rPr>
      </w:pPr>
      <w:r w:rsidRPr="00F044C8">
        <w:rPr>
          <w:lang w:val="en-GB"/>
        </w:rPr>
        <w:t>The absence of a legally anchored ETF system has concrete and systemic implications. It compromises:</w:t>
      </w:r>
    </w:p>
    <w:p w14:paraId="75A369BC" w14:textId="77777777" w:rsidR="00090BDD" w:rsidRPr="00F044C8" w:rsidRDefault="00090BDD" w:rsidP="00090BDD">
      <w:pPr>
        <w:pStyle w:val="BodyText"/>
        <w:numPr>
          <w:ilvl w:val="0"/>
          <w:numId w:val="41"/>
        </w:numPr>
        <w:ind w:right="710"/>
        <w:jc w:val="both"/>
        <w:rPr>
          <w:lang w:val="en-GB"/>
        </w:rPr>
      </w:pPr>
      <w:r w:rsidRPr="00F044C8">
        <w:rPr>
          <w:lang w:val="en-GB"/>
        </w:rPr>
        <w:lastRenderedPageBreak/>
        <w:t>The consistency, completeness, and comparability of national climate reporting.</w:t>
      </w:r>
    </w:p>
    <w:p w14:paraId="191C49A2" w14:textId="77777777" w:rsidR="00090BDD" w:rsidRPr="00F044C8" w:rsidRDefault="00090BDD" w:rsidP="00090BDD">
      <w:pPr>
        <w:pStyle w:val="BodyText"/>
        <w:numPr>
          <w:ilvl w:val="0"/>
          <w:numId w:val="41"/>
        </w:numPr>
        <w:ind w:right="710"/>
        <w:jc w:val="both"/>
        <w:rPr>
          <w:lang w:val="en-GB"/>
        </w:rPr>
      </w:pPr>
      <w:r w:rsidRPr="00F044C8">
        <w:rPr>
          <w:lang w:val="en-GB"/>
        </w:rPr>
        <w:t>The traceability and transparency of climate finance flows.</w:t>
      </w:r>
    </w:p>
    <w:p w14:paraId="6D419AE6" w14:textId="77777777" w:rsidR="00090BDD" w:rsidRPr="00F044C8" w:rsidRDefault="00090BDD" w:rsidP="00090BDD">
      <w:pPr>
        <w:pStyle w:val="BodyText"/>
        <w:numPr>
          <w:ilvl w:val="0"/>
          <w:numId w:val="41"/>
        </w:numPr>
        <w:ind w:right="710"/>
        <w:jc w:val="both"/>
        <w:rPr>
          <w:lang w:val="en-GB"/>
        </w:rPr>
      </w:pPr>
      <w:r w:rsidRPr="00F044C8">
        <w:rPr>
          <w:lang w:val="en-GB"/>
        </w:rPr>
        <w:t>The robustness of quality assurance and verification processes.</w:t>
      </w:r>
    </w:p>
    <w:p w14:paraId="08E05B99" w14:textId="77777777" w:rsidR="00090BDD" w:rsidRPr="00F044C8" w:rsidRDefault="00090BDD" w:rsidP="00090BDD">
      <w:pPr>
        <w:pStyle w:val="BodyText"/>
        <w:numPr>
          <w:ilvl w:val="0"/>
          <w:numId w:val="41"/>
        </w:numPr>
        <w:ind w:right="710"/>
        <w:jc w:val="both"/>
        <w:rPr>
          <w:lang w:val="en-GB"/>
        </w:rPr>
      </w:pPr>
      <w:r w:rsidRPr="00F044C8">
        <w:rPr>
          <w:lang w:val="en-GB"/>
        </w:rPr>
        <w:t>Mozambique’s credibility under international ETF technical expert reviews.</w:t>
      </w:r>
    </w:p>
    <w:p w14:paraId="2226C1BE" w14:textId="77777777" w:rsidR="00090BDD" w:rsidRPr="00F044C8" w:rsidRDefault="00090BDD" w:rsidP="00090BDD">
      <w:pPr>
        <w:pStyle w:val="BodyText"/>
        <w:numPr>
          <w:ilvl w:val="0"/>
          <w:numId w:val="41"/>
        </w:numPr>
        <w:ind w:right="710"/>
        <w:jc w:val="both"/>
        <w:rPr>
          <w:lang w:val="en-GB"/>
        </w:rPr>
      </w:pPr>
      <w:r w:rsidRPr="00F044C8">
        <w:rPr>
          <w:lang w:val="en-GB"/>
        </w:rPr>
        <w:t>The country’s ability to demonstrate progress towards its Nationally Determined Contribution (NDC);</w:t>
      </w:r>
    </w:p>
    <w:p w14:paraId="43E3629A" w14:textId="77777777" w:rsidR="00090BDD" w:rsidRDefault="00090BDD" w:rsidP="00090BDD">
      <w:pPr>
        <w:pStyle w:val="BodyText"/>
        <w:numPr>
          <w:ilvl w:val="0"/>
          <w:numId w:val="41"/>
        </w:numPr>
        <w:ind w:right="710"/>
        <w:jc w:val="both"/>
        <w:rPr>
          <w:lang w:val="en-GB"/>
        </w:rPr>
      </w:pPr>
      <w:r w:rsidRPr="00F044C8">
        <w:rPr>
          <w:lang w:val="en-GB"/>
        </w:rPr>
        <w:t>Confidence among international partners and climate finance institutions.</w:t>
      </w:r>
    </w:p>
    <w:p w14:paraId="054A79DA" w14:textId="77777777" w:rsidR="00090BDD" w:rsidRPr="00F044C8" w:rsidRDefault="00090BDD" w:rsidP="00090BDD">
      <w:pPr>
        <w:pStyle w:val="BodyText"/>
        <w:ind w:left="720" w:right="710"/>
        <w:jc w:val="both"/>
        <w:rPr>
          <w:lang w:val="en-GB"/>
        </w:rPr>
      </w:pPr>
    </w:p>
    <w:p w14:paraId="153153C0" w14:textId="77777777" w:rsidR="00090BDD" w:rsidRPr="00F044C8" w:rsidRDefault="00090BDD" w:rsidP="00090BDD">
      <w:pPr>
        <w:pStyle w:val="BodyText"/>
        <w:ind w:right="710"/>
        <w:jc w:val="both"/>
        <w:rPr>
          <w:lang w:val="en-GB"/>
        </w:rPr>
      </w:pPr>
      <w:r w:rsidRPr="00F044C8">
        <w:rPr>
          <w:lang w:val="en-GB"/>
        </w:rPr>
        <w:t>These constraints are particularly acute in the Mozambican context, given the multi-sectoral nature of climate action, the decentralised administrative structure, and the country’s reliance on external climate finance. Without a legally mandated ETF, reporting obligations remain largely voluntary, institutional roles remain insufficiently defined, and accountability mechanisms remain weak.</w:t>
      </w:r>
    </w:p>
    <w:p w14:paraId="20669F07" w14:textId="77777777" w:rsidR="00090BDD" w:rsidRDefault="00090BDD" w:rsidP="00090BDD">
      <w:pPr>
        <w:pStyle w:val="BodyText"/>
        <w:ind w:right="710"/>
        <w:jc w:val="both"/>
        <w:rPr>
          <w:lang w:val="en-GB"/>
        </w:rPr>
      </w:pPr>
    </w:p>
    <w:p w14:paraId="1BEFA4D0" w14:textId="77777777" w:rsidR="00090BDD" w:rsidRPr="00EC45E2" w:rsidRDefault="00090BDD" w:rsidP="00090BDD">
      <w:pPr>
        <w:pStyle w:val="BodyText"/>
        <w:ind w:right="710"/>
        <w:jc w:val="both"/>
        <w:rPr>
          <w:lang w:val="en-GB"/>
        </w:rPr>
      </w:pPr>
      <w:proofErr w:type="spellStart"/>
      <w:r w:rsidRPr="0002316B">
        <w:rPr>
          <w:lang w:val="en-US"/>
        </w:rPr>
        <w:t>Recognising</w:t>
      </w:r>
      <w:proofErr w:type="spellEnd"/>
      <w:r w:rsidRPr="0002316B">
        <w:rPr>
          <w:lang w:val="en-US"/>
        </w:rPr>
        <w:t xml:space="preserve"> this structural gap, the current </w:t>
      </w:r>
      <w:proofErr w:type="spellStart"/>
      <w:r w:rsidRPr="0002316B">
        <w:rPr>
          <w:lang w:val="en-US"/>
        </w:rPr>
        <w:t>programme</w:t>
      </w:r>
      <w:proofErr w:type="spellEnd"/>
      <w:r w:rsidRPr="0002316B">
        <w:rPr>
          <w:lang w:val="en-US"/>
        </w:rPr>
        <w:t xml:space="preserve"> identifies the development of the ETF legal and institutional framework as a foundational and first-order intervention. Establishing this framework is a necessary precondition for the effective implementation, sustainability, and credibility of all subsequent technical, institutional, and capacity-building activities related to the ETF. It is through this legal anchoring that climate transparency can be transformed from a project-driven function into a permanent, enforceable, and nationally owned system, aligned with international best practice and Mozambique’s long-term governance objectives.</w:t>
      </w:r>
    </w:p>
    <w:p w14:paraId="53928E29" w14:textId="77777777" w:rsidR="00090BDD" w:rsidRPr="00640DC7" w:rsidRDefault="00090BDD" w:rsidP="00090BDD">
      <w:pPr>
        <w:pStyle w:val="ListParagraph"/>
        <w:widowControl w:val="0"/>
        <w:numPr>
          <w:ilvl w:val="0"/>
          <w:numId w:val="43"/>
        </w:numPr>
        <w:tabs>
          <w:tab w:val="left" w:pos="219"/>
        </w:tabs>
        <w:autoSpaceDE w:val="0"/>
        <w:autoSpaceDN w:val="0"/>
        <w:spacing w:before="277" w:after="0" w:line="240" w:lineRule="auto"/>
        <w:ind w:left="219" w:hanging="219"/>
        <w:contextualSpacing w:val="0"/>
        <w:rPr>
          <w:b/>
        </w:rPr>
      </w:pPr>
      <w:bookmarkStart w:id="85" w:name="Justificativa"/>
      <w:bookmarkEnd w:id="85"/>
      <w:r w:rsidRPr="001328FA">
        <w:rPr>
          <w:b/>
          <w:color w:val="C4001C"/>
          <w:spacing w:val="-2"/>
        </w:rPr>
        <w:t>JUSTIFICATION AND OBJECTIVES</w:t>
      </w:r>
    </w:p>
    <w:p w14:paraId="3864A97D" w14:textId="77777777" w:rsidR="00090BDD" w:rsidRPr="00640DC7" w:rsidRDefault="00090BDD" w:rsidP="00090BDD">
      <w:pPr>
        <w:pStyle w:val="BodyText"/>
        <w:spacing w:before="269"/>
        <w:rPr>
          <w:lang w:val="en-GB"/>
        </w:rPr>
      </w:pPr>
      <w:r w:rsidRPr="00640DC7">
        <w:rPr>
          <w:lang w:val="en-GB"/>
        </w:rPr>
        <w:t>The absence of a dedicated, comprehensive, and legally binding framework for the Enhanced Transparency Framework (ETF) significantly compromises Mozambique’s ability to implement climate transparency in a consistent, effective, and sustainable manner. At present, climate-related reporting, data sharing, and coordination functions are carried out through a combination of policies, strategies, project-based arrangements, and informal inter-institutional cooperation mechanisms. While these arrangements have enabled progress, they lack the legal force and institutional coherence required to ensure uniform application across sectors and administrative levels.</w:t>
      </w:r>
    </w:p>
    <w:p w14:paraId="08C6FE26" w14:textId="77777777" w:rsidR="00090BDD" w:rsidRPr="00640DC7" w:rsidRDefault="00090BDD" w:rsidP="00090BDD">
      <w:pPr>
        <w:pStyle w:val="BodyText"/>
        <w:spacing w:before="269"/>
        <w:rPr>
          <w:lang w:val="en-GB"/>
        </w:rPr>
      </w:pPr>
      <w:r w:rsidRPr="00640DC7">
        <w:rPr>
          <w:lang w:val="en-GB"/>
        </w:rPr>
        <w:t>In practice, the absence of a structured ETF legal framework has resulted in:</w:t>
      </w:r>
    </w:p>
    <w:p w14:paraId="5510B432" w14:textId="77777777" w:rsidR="00090BDD" w:rsidRDefault="00090BDD" w:rsidP="00090BDD">
      <w:pPr>
        <w:pStyle w:val="BodyText"/>
        <w:numPr>
          <w:ilvl w:val="0"/>
          <w:numId w:val="41"/>
        </w:numPr>
        <w:ind w:right="710"/>
        <w:jc w:val="both"/>
        <w:rPr>
          <w:lang w:val="en-GB"/>
        </w:rPr>
      </w:pPr>
      <w:r w:rsidRPr="00640DC7">
        <w:rPr>
          <w:lang w:val="en-GB"/>
        </w:rPr>
        <w:t>Fragmented reporting arrangements across institutions and sectors.</w:t>
      </w:r>
    </w:p>
    <w:p w14:paraId="7CDDCB6F" w14:textId="77777777" w:rsidR="00090BDD" w:rsidRPr="00640DC7" w:rsidRDefault="00090BDD" w:rsidP="00090BDD">
      <w:pPr>
        <w:pStyle w:val="BodyText"/>
        <w:numPr>
          <w:ilvl w:val="0"/>
          <w:numId w:val="41"/>
        </w:numPr>
        <w:ind w:right="710"/>
        <w:jc w:val="both"/>
        <w:rPr>
          <w:lang w:val="en-GB"/>
        </w:rPr>
      </w:pPr>
      <w:r w:rsidRPr="00640DC7">
        <w:rPr>
          <w:lang w:val="en-GB"/>
        </w:rPr>
        <w:t>Reliance on voluntary or ad hoc data provision rather than enforceable obligations.</w:t>
      </w:r>
    </w:p>
    <w:p w14:paraId="63D26964" w14:textId="77777777" w:rsidR="00090BDD" w:rsidRPr="00640DC7" w:rsidRDefault="00090BDD" w:rsidP="00090BDD">
      <w:pPr>
        <w:pStyle w:val="BodyText"/>
        <w:numPr>
          <w:ilvl w:val="0"/>
          <w:numId w:val="41"/>
        </w:numPr>
        <w:ind w:right="710"/>
        <w:jc w:val="both"/>
        <w:rPr>
          <w:lang w:val="en-GB"/>
        </w:rPr>
      </w:pPr>
      <w:r w:rsidRPr="00640DC7">
        <w:rPr>
          <w:lang w:val="en-GB"/>
        </w:rPr>
        <w:t>Inconsistent methodologies, timelines, and data quality standards.</w:t>
      </w:r>
    </w:p>
    <w:p w14:paraId="1A221C23" w14:textId="77777777" w:rsidR="00090BDD" w:rsidRPr="00640DC7" w:rsidRDefault="00090BDD" w:rsidP="00090BDD">
      <w:pPr>
        <w:pStyle w:val="BodyText"/>
        <w:numPr>
          <w:ilvl w:val="0"/>
          <w:numId w:val="41"/>
        </w:numPr>
        <w:ind w:right="710"/>
        <w:jc w:val="both"/>
        <w:rPr>
          <w:lang w:val="en-GB"/>
        </w:rPr>
      </w:pPr>
      <w:r w:rsidRPr="00640DC7">
        <w:rPr>
          <w:lang w:val="en-GB"/>
        </w:rPr>
        <w:t>Weak accountability and limited clarity on institutional roles and responsibilities.</w:t>
      </w:r>
    </w:p>
    <w:p w14:paraId="299E3964" w14:textId="77777777" w:rsidR="00090BDD" w:rsidRPr="00640DC7" w:rsidRDefault="00090BDD" w:rsidP="00090BDD">
      <w:pPr>
        <w:pStyle w:val="BodyText"/>
        <w:numPr>
          <w:ilvl w:val="0"/>
          <w:numId w:val="41"/>
        </w:numPr>
        <w:ind w:right="710"/>
        <w:jc w:val="both"/>
        <w:rPr>
          <w:lang w:val="en-GB"/>
        </w:rPr>
      </w:pPr>
      <w:r w:rsidRPr="00640DC7">
        <w:rPr>
          <w:lang w:val="en-GB"/>
        </w:rPr>
        <w:t>Insufficient integration of climate transparency into national statistical, planning, and public financial management systems.</w:t>
      </w:r>
    </w:p>
    <w:p w14:paraId="360C8087" w14:textId="77777777" w:rsidR="00090BDD" w:rsidRPr="00640DC7" w:rsidRDefault="00090BDD" w:rsidP="00090BDD">
      <w:pPr>
        <w:pStyle w:val="BodyText"/>
        <w:spacing w:before="269"/>
        <w:rPr>
          <w:lang w:val="en-GB"/>
        </w:rPr>
      </w:pPr>
      <w:r w:rsidRPr="00640DC7">
        <w:rPr>
          <w:lang w:val="en-GB"/>
        </w:rPr>
        <w:t xml:space="preserve">International best practice under the Enhanced Transparency Framework of the Paris Agreement demonstrates that effective and credible transparency systems must be underpinned by formal legal instruments that establish clear mandates, binding reporting obligations, coordination mechanisms, and compliance provisions. Without such a framework, transparency systems remain vulnerable to </w:t>
      </w:r>
      <w:r w:rsidRPr="00640DC7">
        <w:rPr>
          <w:lang w:val="en-GB"/>
        </w:rPr>
        <w:lastRenderedPageBreak/>
        <w:t>institutional discontinuity, changes in political or administrative priorities, and dependency on external project support.</w:t>
      </w:r>
    </w:p>
    <w:p w14:paraId="18AB94A9" w14:textId="77777777" w:rsidR="00090BDD" w:rsidRPr="00640DC7" w:rsidRDefault="00090BDD" w:rsidP="00090BDD">
      <w:pPr>
        <w:pStyle w:val="BodyText"/>
        <w:spacing w:before="269"/>
        <w:rPr>
          <w:lang w:val="en-GB"/>
        </w:rPr>
      </w:pPr>
      <w:r w:rsidRPr="00640DC7">
        <w:rPr>
          <w:lang w:val="en-GB"/>
        </w:rPr>
        <w:t>For Mozambique, these limitations directly affect the country’s ability to:</w:t>
      </w:r>
    </w:p>
    <w:p w14:paraId="0972D42A" w14:textId="77777777" w:rsidR="00090BDD" w:rsidRPr="00640DC7" w:rsidRDefault="00090BDD" w:rsidP="00090BDD">
      <w:pPr>
        <w:pStyle w:val="BodyText"/>
        <w:numPr>
          <w:ilvl w:val="0"/>
          <w:numId w:val="41"/>
        </w:numPr>
        <w:ind w:right="710"/>
        <w:jc w:val="both"/>
        <w:rPr>
          <w:lang w:val="en-GB"/>
        </w:rPr>
      </w:pPr>
      <w:r w:rsidRPr="00640DC7">
        <w:rPr>
          <w:lang w:val="en-GB"/>
        </w:rPr>
        <w:t>Meet its international reporting obligations in a timely and credible manner.</w:t>
      </w:r>
    </w:p>
    <w:p w14:paraId="15420EA6" w14:textId="77777777" w:rsidR="00090BDD" w:rsidRPr="00640DC7" w:rsidRDefault="00090BDD" w:rsidP="00090BDD">
      <w:pPr>
        <w:pStyle w:val="BodyText"/>
        <w:numPr>
          <w:ilvl w:val="0"/>
          <w:numId w:val="41"/>
        </w:numPr>
        <w:ind w:right="710"/>
        <w:jc w:val="both"/>
        <w:rPr>
          <w:lang w:val="en-GB"/>
        </w:rPr>
      </w:pPr>
      <w:r w:rsidRPr="00640DC7">
        <w:rPr>
          <w:lang w:val="en-GB"/>
        </w:rPr>
        <w:t>Demonstrate progress towards its Nationally Determined Contribution (NDC);</w:t>
      </w:r>
    </w:p>
    <w:p w14:paraId="2238C368" w14:textId="77777777" w:rsidR="00090BDD" w:rsidRPr="00640DC7" w:rsidRDefault="00090BDD" w:rsidP="00090BDD">
      <w:pPr>
        <w:pStyle w:val="BodyText"/>
        <w:numPr>
          <w:ilvl w:val="0"/>
          <w:numId w:val="41"/>
        </w:numPr>
        <w:ind w:right="710"/>
        <w:jc w:val="both"/>
        <w:rPr>
          <w:lang w:val="en-GB"/>
        </w:rPr>
      </w:pPr>
      <w:r w:rsidRPr="00640DC7">
        <w:rPr>
          <w:lang w:val="en-GB"/>
        </w:rPr>
        <w:t>Ensure traceability and transparency of climate finance flows.</w:t>
      </w:r>
    </w:p>
    <w:p w14:paraId="76AD4318" w14:textId="77777777" w:rsidR="00090BDD" w:rsidRPr="00640DC7" w:rsidRDefault="00090BDD" w:rsidP="00090BDD">
      <w:pPr>
        <w:pStyle w:val="BodyText"/>
        <w:numPr>
          <w:ilvl w:val="0"/>
          <w:numId w:val="41"/>
        </w:numPr>
        <w:ind w:right="710"/>
        <w:jc w:val="both"/>
        <w:rPr>
          <w:lang w:val="en-GB"/>
        </w:rPr>
      </w:pPr>
      <w:r w:rsidRPr="00640DC7">
        <w:rPr>
          <w:lang w:val="en-GB"/>
        </w:rPr>
        <w:t>Maintain credibility under international technical expert review processes.</w:t>
      </w:r>
    </w:p>
    <w:p w14:paraId="6FF3F982" w14:textId="77777777" w:rsidR="00090BDD" w:rsidRPr="00640DC7" w:rsidRDefault="00090BDD" w:rsidP="00090BDD">
      <w:pPr>
        <w:pStyle w:val="BodyText"/>
        <w:numPr>
          <w:ilvl w:val="0"/>
          <w:numId w:val="41"/>
        </w:numPr>
        <w:ind w:right="710"/>
        <w:jc w:val="both"/>
        <w:rPr>
          <w:lang w:val="en-GB"/>
        </w:rPr>
      </w:pPr>
      <w:r w:rsidRPr="00640DC7">
        <w:rPr>
          <w:lang w:val="en-GB"/>
        </w:rPr>
        <w:t>Strengthen confidence among international partners and climate finance institutions.</w:t>
      </w:r>
    </w:p>
    <w:p w14:paraId="7DB7F1ED" w14:textId="77777777" w:rsidR="00090BDD" w:rsidRDefault="00090BDD" w:rsidP="00090BDD">
      <w:pPr>
        <w:pStyle w:val="BodyText"/>
        <w:spacing w:before="269"/>
        <w:jc w:val="both"/>
        <w:rPr>
          <w:lang w:val="en-GB"/>
        </w:rPr>
      </w:pPr>
      <w:r w:rsidRPr="00640DC7">
        <w:rPr>
          <w:lang w:val="en-GB"/>
        </w:rPr>
        <w:t>The development of a robust ETF legal and institutional framework is therefore essential to transform climate transparency from a fragmented, project-driven function into a permanent, mandatory, and nationally owned governance system. Establishing such a framework will strengthen institutional accountability, improve data quality and consistency, and align Mozambique’s transparency arrangements with international standards, thereby reinforcing the country’s position in international climate processes and its access to climate finance.</w:t>
      </w:r>
    </w:p>
    <w:p w14:paraId="14C8FB20" w14:textId="77777777" w:rsidR="00090BDD" w:rsidRPr="00922E72" w:rsidRDefault="00090BDD" w:rsidP="00090BDD">
      <w:pPr>
        <w:pStyle w:val="BodyText"/>
        <w:spacing w:before="269"/>
        <w:rPr>
          <w:b/>
          <w:bCs/>
          <w:lang w:val="en-GB"/>
        </w:rPr>
      </w:pPr>
      <w:r w:rsidRPr="00922E72">
        <w:rPr>
          <w:b/>
          <w:bCs/>
          <w:lang w:val="en-GB"/>
        </w:rPr>
        <w:t>Overall Objective</w:t>
      </w:r>
    </w:p>
    <w:p w14:paraId="7D56AEFF" w14:textId="77777777" w:rsidR="00090BDD" w:rsidRPr="00922E72" w:rsidRDefault="00090BDD" w:rsidP="00090BDD">
      <w:pPr>
        <w:pStyle w:val="BodyText"/>
        <w:spacing w:before="269"/>
        <w:rPr>
          <w:lang w:val="en-GB"/>
        </w:rPr>
      </w:pPr>
      <w:r w:rsidRPr="00922E72">
        <w:rPr>
          <w:lang w:val="en-GB"/>
        </w:rPr>
        <w:t>To develop a comprehensive legal and institutional framework for Mozambique’s National Enhanced Transparency Framework (ETF), consolidating mandates, procedures, and governance arrangements in line with international best practices, and ensuring transparency, accountability, and compliance with the requirements of the Paris Agreement.</w:t>
      </w:r>
    </w:p>
    <w:p w14:paraId="01846B92" w14:textId="77777777" w:rsidR="00090BDD" w:rsidRPr="00922E72" w:rsidRDefault="00090BDD" w:rsidP="00090BDD">
      <w:pPr>
        <w:pStyle w:val="BodyText"/>
        <w:spacing w:before="269"/>
        <w:rPr>
          <w:b/>
          <w:bCs/>
          <w:lang w:val="en-GB"/>
        </w:rPr>
      </w:pPr>
      <w:r w:rsidRPr="00922E72">
        <w:rPr>
          <w:b/>
          <w:bCs/>
          <w:lang w:val="en-GB"/>
        </w:rPr>
        <w:t>Specific Objectives</w:t>
      </w:r>
    </w:p>
    <w:p w14:paraId="501F6820" w14:textId="77777777" w:rsidR="00090BDD" w:rsidRPr="00922E72" w:rsidRDefault="00090BDD" w:rsidP="00090BDD">
      <w:pPr>
        <w:pStyle w:val="BodyText"/>
        <w:numPr>
          <w:ilvl w:val="0"/>
          <w:numId w:val="41"/>
        </w:numPr>
        <w:ind w:right="710"/>
        <w:jc w:val="both"/>
        <w:rPr>
          <w:lang w:val="en-GB"/>
        </w:rPr>
      </w:pPr>
      <w:r w:rsidRPr="00922E72">
        <w:rPr>
          <w:lang w:val="en-GB"/>
        </w:rPr>
        <w:t>To establish, through appropriate legal instruments, the ETF as a mandatory national system anchored within Mozambique’s legal order.</w:t>
      </w:r>
    </w:p>
    <w:p w14:paraId="5FEA7448" w14:textId="77777777" w:rsidR="00090BDD" w:rsidRPr="00922E72" w:rsidRDefault="00090BDD" w:rsidP="00090BDD">
      <w:pPr>
        <w:pStyle w:val="BodyText"/>
        <w:numPr>
          <w:ilvl w:val="0"/>
          <w:numId w:val="41"/>
        </w:numPr>
        <w:ind w:right="710"/>
        <w:jc w:val="both"/>
        <w:rPr>
          <w:lang w:val="en-GB"/>
        </w:rPr>
      </w:pPr>
      <w:r w:rsidRPr="00922E72">
        <w:rPr>
          <w:lang w:val="en-GB"/>
        </w:rPr>
        <w:t>To define clear and binding institutional roles, responsibilities, and coordination mechanisms for ETF implementation across ministries, agencies, and subnational authorities.</w:t>
      </w:r>
    </w:p>
    <w:p w14:paraId="407BDF99" w14:textId="77777777" w:rsidR="00090BDD" w:rsidRPr="00922E72" w:rsidRDefault="00090BDD" w:rsidP="00090BDD">
      <w:pPr>
        <w:pStyle w:val="BodyText"/>
        <w:numPr>
          <w:ilvl w:val="0"/>
          <w:numId w:val="41"/>
        </w:numPr>
        <w:ind w:right="710"/>
        <w:jc w:val="both"/>
        <w:rPr>
          <w:lang w:val="en-GB"/>
        </w:rPr>
      </w:pPr>
      <w:r w:rsidRPr="00922E72">
        <w:rPr>
          <w:lang w:val="en-GB"/>
        </w:rPr>
        <w:t>To establish enforceable legal obligations for the production, validation, submission, and disclosure of climate-related data and information.</w:t>
      </w:r>
    </w:p>
    <w:p w14:paraId="6B3DCA92" w14:textId="77777777" w:rsidR="00090BDD" w:rsidRPr="00922E72" w:rsidRDefault="00090BDD" w:rsidP="00090BDD">
      <w:pPr>
        <w:pStyle w:val="BodyText"/>
        <w:numPr>
          <w:ilvl w:val="0"/>
          <w:numId w:val="41"/>
        </w:numPr>
        <w:ind w:right="710"/>
        <w:jc w:val="both"/>
        <w:rPr>
          <w:lang w:val="en-GB"/>
        </w:rPr>
      </w:pPr>
      <w:r w:rsidRPr="00922E72">
        <w:rPr>
          <w:lang w:val="en-GB"/>
        </w:rPr>
        <w:t>To introduce legal provisions for quality assurance, oversight, compliance, and proportionate enforcement.</w:t>
      </w:r>
    </w:p>
    <w:p w14:paraId="3C9122A6" w14:textId="77777777" w:rsidR="00090BDD" w:rsidRPr="00922E72" w:rsidRDefault="00090BDD" w:rsidP="00090BDD">
      <w:pPr>
        <w:pStyle w:val="BodyText"/>
        <w:numPr>
          <w:ilvl w:val="0"/>
          <w:numId w:val="41"/>
        </w:numPr>
        <w:ind w:right="710"/>
        <w:jc w:val="both"/>
        <w:rPr>
          <w:lang w:val="en-GB"/>
        </w:rPr>
      </w:pPr>
      <w:r w:rsidRPr="00922E72">
        <w:rPr>
          <w:lang w:val="en-GB"/>
        </w:rPr>
        <w:t>To ensure harmonisation of the ETF framework with existing environmental, statistical, decentralisation, and public financial management legislation.</w:t>
      </w:r>
    </w:p>
    <w:p w14:paraId="26EB0B74" w14:textId="77777777" w:rsidR="00090BDD" w:rsidRDefault="00090BDD" w:rsidP="00090BDD">
      <w:pPr>
        <w:pStyle w:val="BodyText"/>
        <w:numPr>
          <w:ilvl w:val="0"/>
          <w:numId w:val="41"/>
        </w:numPr>
        <w:ind w:right="710"/>
        <w:jc w:val="both"/>
        <w:rPr>
          <w:lang w:val="en-GB"/>
        </w:rPr>
      </w:pPr>
      <w:r w:rsidRPr="00922E72">
        <w:rPr>
          <w:lang w:val="en-GB"/>
        </w:rPr>
        <w:t>To align Mozambique’s climate transparency system with international best practices, including evolving requirements under the Enhanced Transparency Framework of the Paris Agreement.</w:t>
      </w:r>
    </w:p>
    <w:p w14:paraId="2223301E" w14:textId="77777777" w:rsidR="00090BDD" w:rsidRPr="004071A5" w:rsidRDefault="00090BDD" w:rsidP="00090BDD">
      <w:pPr>
        <w:pStyle w:val="BodyText"/>
        <w:ind w:left="720" w:right="710"/>
        <w:jc w:val="both"/>
        <w:rPr>
          <w:lang w:val="en-GB"/>
        </w:rPr>
      </w:pPr>
    </w:p>
    <w:p w14:paraId="3AF9B39C" w14:textId="77777777" w:rsidR="00090BDD" w:rsidRPr="000D3529" w:rsidRDefault="00090BDD" w:rsidP="00090BDD">
      <w:pPr>
        <w:pStyle w:val="ListParagraph"/>
        <w:widowControl w:val="0"/>
        <w:numPr>
          <w:ilvl w:val="0"/>
          <w:numId w:val="43"/>
        </w:numPr>
        <w:tabs>
          <w:tab w:val="left" w:pos="219"/>
        </w:tabs>
        <w:autoSpaceDE w:val="0"/>
        <w:autoSpaceDN w:val="0"/>
        <w:spacing w:before="1" w:after="0" w:line="240" w:lineRule="auto"/>
        <w:ind w:left="219" w:hanging="219"/>
        <w:contextualSpacing w:val="0"/>
        <w:rPr>
          <w:b/>
        </w:rPr>
      </w:pPr>
      <w:r w:rsidRPr="001328FA">
        <w:rPr>
          <w:b/>
          <w:color w:val="C4001C"/>
          <w:spacing w:val="-2"/>
        </w:rPr>
        <w:t>METHODOLOGY</w:t>
      </w:r>
    </w:p>
    <w:p w14:paraId="186C30CE" w14:textId="50D16668" w:rsidR="00090BDD" w:rsidRPr="000D3529" w:rsidRDefault="00090BDD" w:rsidP="00090BDD">
      <w:pPr>
        <w:pStyle w:val="BodyText"/>
        <w:spacing w:before="188"/>
        <w:rPr>
          <w:lang w:val="en-GB"/>
        </w:rPr>
      </w:pPr>
      <w:r w:rsidRPr="17030007">
        <w:rPr>
          <w:lang w:val="en-GB"/>
        </w:rPr>
        <w:t xml:space="preserve">The consultancy will be implemented over a total duration of </w:t>
      </w:r>
      <w:r w:rsidR="5A0C112B" w:rsidRPr="7F52B1EE">
        <w:rPr>
          <w:lang w:val="en-GB"/>
        </w:rPr>
        <w:t>ninety (90</w:t>
      </w:r>
      <w:r w:rsidRPr="17030007">
        <w:rPr>
          <w:lang w:val="en-GB"/>
        </w:rPr>
        <w:t>) calendar days</w:t>
      </w:r>
      <w:r w:rsidR="51111B51" w:rsidRPr="4D8FB202">
        <w:rPr>
          <w:lang w:val="en-GB"/>
        </w:rPr>
        <w:t xml:space="preserve"> (corresponding to 60 man-days of consultant input, see Section 8)</w:t>
      </w:r>
      <w:r w:rsidRPr="4D8FB202">
        <w:rPr>
          <w:lang w:val="en-GB"/>
        </w:rPr>
        <w:t>,</w:t>
      </w:r>
      <w:r w:rsidRPr="17030007">
        <w:rPr>
          <w:lang w:val="en-GB"/>
        </w:rPr>
        <w:t xml:space="preserve"> using a structured, legally rigorous, and consultative </w:t>
      </w:r>
      <w:r w:rsidRPr="17030007">
        <w:rPr>
          <w:lang w:val="en-GB"/>
        </w:rPr>
        <w:lastRenderedPageBreak/>
        <w:t>methodology. The approach is designed to ensure that the resulting ETF legal and regulatory framework is technically sound, legally enforceable, institutionally realistic, and fully aligned with international best practice and national legal requirements.</w:t>
      </w:r>
    </w:p>
    <w:p w14:paraId="09990D1B" w14:textId="77777777" w:rsidR="00090BDD" w:rsidRPr="000D3529" w:rsidRDefault="00090BDD" w:rsidP="00090BDD">
      <w:pPr>
        <w:pStyle w:val="BodyText"/>
        <w:spacing w:before="188"/>
        <w:rPr>
          <w:lang w:val="en-GB"/>
        </w:rPr>
      </w:pPr>
      <w:r w:rsidRPr="000D3529">
        <w:rPr>
          <w:lang w:val="en-GB"/>
        </w:rPr>
        <w:t>The methodology is organised into three interlinked phases, with clear outputs and validation points.</w:t>
      </w:r>
    </w:p>
    <w:p w14:paraId="4F98761C" w14:textId="77777777" w:rsidR="00090BDD" w:rsidRPr="000D3529" w:rsidRDefault="00090BDD" w:rsidP="00090BDD">
      <w:pPr>
        <w:pStyle w:val="BodyText"/>
        <w:spacing w:before="188"/>
        <w:rPr>
          <w:b/>
          <w:bCs/>
          <w:lang w:val="en-GB"/>
        </w:rPr>
      </w:pPr>
      <w:r w:rsidRPr="000D3529">
        <w:rPr>
          <w:b/>
          <w:bCs/>
          <w:lang w:val="en-GB"/>
        </w:rPr>
        <w:t>Phase I – Legal Diagnostic, Scoping, and Institutional Mapping</w:t>
      </w:r>
    </w:p>
    <w:p w14:paraId="26F7FDF2" w14:textId="55AC9749" w:rsidR="00090BDD" w:rsidRPr="000D3529" w:rsidRDefault="00090BDD" w:rsidP="00090BDD">
      <w:pPr>
        <w:pStyle w:val="BodyText"/>
        <w:spacing w:before="188"/>
        <w:rPr>
          <w:lang w:val="en-GB"/>
        </w:rPr>
      </w:pPr>
      <w:r w:rsidRPr="000D3529">
        <w:rPr>
          <w:b/>
          <w:bCs/>
          <w:lang w:val="en-GB"/>
        </w:rPr>
        <w:t>Duration:</w:t>
      </w:r>
      <w:r w:rsidRPr="000D3529">
        <w:rPr>
          <w:lang w:val="en-GB"/>
        </w:rPr>
        <w:t xml:space="preserve"> </w:t>
      </w:r>
      <w:r w:rsidR="2B89C790" w:rsidRPr="396350C7">
        <w:rPr>
          <w:lang w:val="en-GB"/>
        </w:rPr>
        <w:t>Days 1–</w:t>
      </w:r>
      <w:r w:rsidR="36142DD6" w:rsidRPr="09B7DE14">
        <w:rPr>
          <w:lang w:val="en-GB"/>
        </w:rPr>
        <w:t>30</w:t>
      </w:r>
    </w:p>
    <w:p w14:paraId="12D5E45D" w14:textId="77777777" w:rsidR="00090BDD" w:rsidRPr="000D3529" w:rsidRDefault="00090BDD" w:rsidP="00090BDD">
      <w:pPr>
        <w:pStyle w:val="BodyText"/>
        <w:spacing w:before="188"/>
        <w:rPr>
          <w:lang w:val="en-GB"/>
        </w:rPr>
      </w:pPr>
      <w:r w:rsidRPr="000D3529">
        <w:rPr>
          <w:lang w:val="en-GB"/>
        </w:rPr>
        <w:t>This phase establishes the analytical and legal foundation for the assignment.</w:t>
      </w:r>
    </w:p>
    <w:p w14:paraId="32A68726" w14:textId="77777777" w:rsidR="00090BDD" w:rsidRPr="000D3529" w:rsidRDefault="00090BDD" w:rsidP="00090BDD">
      <w:pPr>
        <w:pStyle w:val="BodyText"/>
        <w:spacing w:before="188"/>
        <w:rPr>
          <w:lang w:val="en-GB"/>
        </w:rPr>
      </w:pPr>
      <w:r w:rsidRPr="000D3529">
        <w:rPr>
          <w:b/>
          <w:bCs/>
          <w:lang w:val="en-GB"/>
        </w:rPr>
        <w:t>Key activities:</w:t>
      </w:r>
    </w:p>
    <w:p w14:paraId="399B7B98" w14:textId="77777777" w:rsidR="00090BDD" w:rsidRPr="000D3529" w:rsidRDefault="00090BDD" w:rsidP="00090BDD">
      <w:pPr>
        <w:pStyle w:val="BodyText"/>
        <w:numPr>
          <w:ilvl w:val="0"/>
          <w:numId w:val="41"/>
        </w:numPr>
        <w:ind w:right="710"/>
        <w:jc w:val="both"/>
        <w:rPr>
          <w:lang w:val="en-GB"/>
        </w:rPr>
      </w:pPr>
      <w:r w:rsidRPr="000D3529">
        <w:rPr>
          <w:lang w:val="en-GB"/>
        </w:rPr>
        <w:t>Comprehensive review of programme documentation, including objectives, scope, and expected ETF functions.</w:t>
      </w:r>
    </w:p>
    <w:p w14:paraId="1CE1584D" w14:textId="77777777" w:rsidR="00090BDD" w:rsidRPr="000D3529" w:rsidRDefault="00090BDD" w:rsidP="00090BDD">
      <w:pPr>
        <w:pStyle w:val="BodyText"/>
        <w:numPr>
          <w:ilvl w:val="0"/>
          <w:numId w:val="41"/>
        </w:numPr>
        <w:ind w:right="710"/>
        <w:jc w:val="both"/>
        <w:rPr>
          <w:lang w:val="en-GB"/>
        </w:rPr>
      </w:pPr>
      <w:r w:rsidRPr="000D3529">
        <w:rPr>
          <w:lang w:val="en-GB"/>
        </w:rPr>
        <w:t>Legal analysis of Mozambique’s existing constitutional, administrative, environmental, statistical, decentralisation, and public financial management frameworks relevant to ETF implementation.</w:t>
      </w:r>
    </w:p>
    <w:p w14:paraId="0C0552E6" w14:textId="77777777" w:rsidR="00090BDD" w:rsidRPr="000D3529" w:rsidRDefault="00090BDD" w:rsidP="00090BDD">
      <w:pPr>
        <w:pStyle w:val="BodyText"/>
        <w:numPr>
          <w:ilvl w:val="0"/>
          <w:numId w:val="41"/>
        </w:numPr>
        <w:ind w:right="710"/>
        <w:jc w:val="both"/>
        <w:rPr>
          <w:lang w:val="en-GB"/>
        </w:rPr>
      </w:pPr>
      <w:r w:rsidRPr="000D3529">
        <w:rPr>
          <w:lang w:val="en-GB"/>
        </w:rPr>
        <w:t>Mapping of institutional mandates, reporting obligations, and coordination mechanisms across key ministries, agencies, and subnational entities.</w:t>
      </w:r>
    </w:p>
    <w:p w14:paraId="4349FBA0" w14:textId="77777777" w:rsidR="00090BDD" w:rsidRPr="000D3529" w:rsidRDefault="00090BDD" w:rsidP="00090BDD">
      <w:pPr>
        <w:pStyle w:val="BodyText"/>
        <w:numPr>
          <w:ilvl w:val="0"/>
          <w:numId w:val="41"/>
        </w:numPr>
        <w:ind w:right="710"/>
        <w:jc w:val="both"/>
        <w:rPr>
          <w:lang w:val="en-GB"/>
        </w:rPr>
      </w:pPr>
      <w:r w:rsidRPr="000D3529">
        <w:rPr>
          <w:lang w:val="en-GB"/>
        </w:rPr>
        <w:t>Identification of legal gaps, overlaps, and risks affecting ETF governance, enforceability, and sustainability.</w:t>
      </w:r>
    </w:p>
    <w:p w14:paraId="0846FA33" w14:textId="5256FC00" w:rsidR="00090BDD" w:rsidRPr="000D3529" w:rsidRDefault="00090BDD" w:rsidP="00090BDD">
      <w:pPr>
        <w:pStyle w:val="BodyText"/>
        <w:numPr>
          <w:ilvl w:val="0"/>
          <w:numId w:val="41"/>
        </w:numPr>
        <w:ind w:right="710"/>
        <w:jc w:val="both"/>
        <w:rPr>
          <w:lang w:val="en-GB"/>
        </w:rPr>
      </w:pPr>
    </w:p>
    <w:p w14:paraId="05312D59" w14:textId="67F3A19D" w:rsidR="00090BDD" w:rsidRPr="000D3529" w:rsidRDefault="0877E54B" w:rsidP="000E546B">
      <w:pPr>
        <w:pStyle w:val="BodyText"/>
        <w:numPr>
          <w:ilvl w:val="0"/>
          <w:numId w:val="41"/>
        </w:numPr>
        <w:spacing w:line="259" w:lineRule="auto"/>
        <w:ind w:right="710"/>
        <w:jc w:val="both"/>
        <w:rPr>
          <w:lang w:val="en-GB"/>
        </w:rPr>
      </w:pPr>
      <w:r w:rsidRPr="481F0816">
        <w:rPr>
          <w:lang w:val="en-GB"/>
        </w:rPr>
        <w:t>Targeted reference to relevant ETF legal frameworks in peer countries, used only where it informs the drafting, with no separate comparative research exercise.</w:t>
      </w:r>
    </w:p>
    <w:p w14:paraId="25F93E89" w14:textId="2622BCD5" w:rsidR="00090BDD" w:rsidRPr="000D3529" w:rsidRDefault="00090BDD" w:rsidP="212646AB">
      <w:pPr>
        <w:pStyle w:val="BodyText"/>
        <w:numPr>
          <w:ilvl w:val="0"/>
          <w:numId w:val="41"/>
        </w:numPr>
        <w:spacing w:line="259" w:lineRule="auto"/>
        <w:ind w:right="710"/>
        <w:jc w:val="both"/>
        <w:rPr>
          <w:lang w:val="en-GB"/>
        </w:rPr>
      </w:pPr>
      <w:r w:rsidRPr="000D3529">
        <w:rPr>
          <w:lang w:val="en-GB"/>
        </w:rPr>
        <w:t>Targeted technical consultations with key national institutions to validate institutional realities and constraints.</w:t>
      </w:r>
    </w:p>
    <w:p w14:paraId="65E0D699" w14:textId="77777777" w:rsidR="00090BDD" w:rsidRPr="000D3529" w:rsidRDefault="00090BDD" w:rsidP="00090BDD">
      <w:pPr>
        <w:pStyle w:val="BodyText"/>
        <w:spacing w:before="188"/>
        <w:rPr>
          <w:lang w:val="en-GB"/>
        </w:rPr>
      </w:pPr>
      <w:r w:rsidRPr="000D3529">
        <w:rPr>
          <w:b/>
          <w:bCs/>
          <w:lang w:val="en-GB"/>
        </w:rPr>
        <w:t>Deliverable:</w:t>
      </w:r>
    </w:p>
    <w:p w14:paraId="7D959AB2" w14:textId="77777777" w:rsidR="00090BDD" w:rsidRPr="000D3529" w:rsidRDefault="00090BDD" w:rsidP="00090BDD">
      <w:pPr>
        <w:pStyle w:val="BodyText"/>
        <w:numPr>
          <w:ilvl w:val="0"/>
          <w:numId w:val="41"/>
        </w:numPr>
        <w:ind w:right="710"/>
        <w:jc w:val="both"/>
        <w:rPr>
          <w:b/>
          <w:bCs/>
          <w:lang w:val="en-GB"/>
        </w:rPr>
      </w:pPr>
      <w:r w:rsidRPr="000D3529">
        <w:rPr>
          <w:b/>
          <w:bCs/>
          <w:lang w:val="en-GB"/>
        </w:rPr>
        <w:t>Legal Diagnostic and Scoping Report, including:</w:t>
      </w:r>
    </w:p>
    <w:p w14:paraId="6F5CAD2D" w14:textId="4F1252D2" w:rsidR="00090BDD" w:rsidRPr="000D3529" w:rsidRDefault="00090BDD" w:rsidP="00090BDD">
      <w:pPr>
        <w:pStyle w:val="BodyText"/>
        <w:numPr>
          <w:ilvl w:val="1"/>
          <w:numId w:val="41"/>
        </w:numPr>
        <w:ind w:right="710"/>
        <w:jc w:val="both"/>
        <w:rPr>
          <w:lang w:val="en-GB"/>
        </w:rPr>
      </w:pPr>
      <w:r w:rsidRPr="730CDB81">
        <w:rPr>
          <w:lang w:val="en-GB"/>
        </w:rPr>
        <w:t>Institutional mapping</w:t>
      </w:r>
      <w:r w:rsidR="7EAB263B" w:rsidRPr="730CDB81">
        <w:rPr>
          <w:lang w:val="en-GB"/>
        </w:rPr>
        <w:t xml:space="preserve"> matrix (institutions, mandates, ETF-related responsibilities and legal basis)</w:t>
      </w:r>
      <w:r w:rsidRPr="730CDB81">
        <w:rPr>
          <w:lang w:val="en-GB"/>
        </w:rPr>
        <w:t>.</w:t>
      </w:r>
    </w:p>
    <w:p w14:paraId="516C83C5" w14:textId="434BACD3" w:rsidR="00090BDD" w:rsidRPr="000D3529" w:rsidRDefault="00090BDD" w:rsidP="00090BDD">
      <w:pPr>
        <w:pStyle w:val="BodyText"/>
        <w:numPr>
          <w:ilvl w:val="1"/>
          <w:numId w:val="41"/>
        </w:numPr>
        <w:ind w:right="710"/>
        <w:jc w:val="both"/>
        <w:rPr>
          <w:lang w:val="en-GB"/>
        </w:rPr>
      </w:pPr>
      <w:r w:rsidRPr="31C51D5F">
        <w:rPr>
          <w:lang w:val="en-GB"/>
        </w:rPr>
        <w:t>Identification of legal gaps and risks</w:t>
      </w:r>
      <w:r w:rsidR="3A801A93" w:rsidRPr="31374A70">
        <w:rPr>
          <w:lang w:val="en-GB"/>
        </w:rPr>
        <w:t>, presented as a gap analysis matrix with a short narrative</w:t>
      </w:r>
      <w:r w:rsidRPr="31C51D5F">
        <w:rPr>
          <w:lang w:val="en-GB"/>
        </w:rPr>
        <w:t>.</w:t>
      </w:r>
    </w:p>
    <w:p w14:paraId="4B07F01C" w14:textId="08E1F3C4" w:rsidR="00090BDD" w:rsidRPr="000D3529" w:rsidRDefault="00090BDD" w:rsidP="00090BDD">
      <w:pPr>
        <w:pStyle w:val="BodyText"/>
        <w:numPr>
          <w:ilvl w:val="1"/>
          <w:numId w:val="41"/>
        </w:numPr>
        <w:ind w:right="710"/>
        <w:jc w:val="both"/>
        <w:rPr>
          <w:lang w:val="en-GB"/>
        </w:rPr>
      </w:pPr>
      <w:r w:rsidRPr="2346BDBA">
        <w:rPr>
          <w:lang w:val="en-GB"/>
        </w:rPr>
        <w:t>Proposed legal architecture and drafting roadmap</w:t>
      </w:r>
      <w:r w:rsidR="51A30D98" w:rsidRPr="31374A70">
        <w:rPr>
          <w:lang w:val="en-GB"/>
        </w:rPr>
        <w:t>, with the sequence of instruments and indicative timeline</w:t>
      </w:r>
      <w:r w:rsidRPr="2346BDBA">
        <w:rPr>
          <w:lang w:val="en-GB"/>
        </w:rPr>
        <w:t>.</w:t>
      </w:r>
    </w:p>
    <w:p w14:paraId="0A935052" w14:textId="77777777" w:rsidR="00090BDD" w:rsidRPr="000D3529" w:rsidRDefault="00090BDD" w:rsidP="00090BDD">
      <w:pPr>
        <w:pStyle w:val="BodyText"/>
        <w:spacing w:before="188"/>
        <w:rPr>
          <w:b/>
          <w:bCs/>
          <w:lang w:val="en-GB"/>
        </w:rPr>
      </w:pPr>
      <w:r w:rsidRPr="000D3529">
        <w:rPr>
          <w:b/>
          <w:bCs/>
          <w:lang w:val="en-GB"/>
        </w:rPr>
        <w:t>Phase II – Drafting of the Legal and Regulatory Framework</w:t>
      </w:r>
    </w:p>
    <w:p w14:paraId="507D0DB7" w14:textId="6D0FD87E" w:rsidR="00090BDD" w:rsidRPr="000D3529" w:rsidRDefault="00090BDD" w:rsidP="00090BDD">
      <w:pPr>
        <w:pStyle w:val="BodyText"/>
        <w:spacing w:before="188"/>
        <w:rPr>
          <w:lang w:val="en-GB"/>
        </w:rPr>
      </w:pPr>
      <w:r w:rsidRPr="23C8D0FC">
        <w:rPr>
          <w:b/>
          <w:bCs/>
          <w:lang w:val="en-GB"/>
        </w:rPr>
        <w:t>Duration:</w:t>
      </w:r>
      <w:r w:rsidRPr="23C8D0FC">
        <w:rPr>
          <w:lang w:val="en-GB"/>
        </w:rPr>
        <w:t xml:space="preserve"> Days </w:t>
      </w:r>
      <w:r w:rsidR="337623F4" w:rsidRPr="32B927EF">
        <w:rPr>
          <w:lang w:val="en-GB"/>
        </w:rPr>
        <w:t>31–65</w:t>
      </w:r>
    </w:p>
    <w:p w14:paraId="6883FA99" w14:textId="77777777" w:rsidR="00090BDD" w:rsidRPr="000D3529" w:rsidRDefault="00090BDD" w:rsidP="00090BDD">
      <w:pPr>
        <w:pStyle w:val="BodyText"/>
        <w:spacing w:before="188"/>
        <w:rPr>
          <w:lang w:val="en-GB"/>
        </w:rPr>
      </w:pPr>
      <w:r w:rsidRPr="000D3529">
        <w:rPr>
          <w:lang w:val="en-GB"/>
        </w:rPr>
        <w:t>This phase focuses on the development of the ETF legal instruments, translating analytical findings into enforceable legal provisions.</w:t>
      </w:r>
    </w:p>
    <w:p w14:paraId="2A31A69C" w14:textId="77777777" w:rsidR="00090BDD" w:rsidRPr="000D3529" w:rsidRDefault="00090BDD" w:rsidP="00090BDD">
      <w:pPr>
        <w:pStyle w:val="BodyText"/>
        <w:spacing w:before="188"/>
        <w:rPr>
          <w:lang w:val="en-GB"/>
        </w:rPr>
      </w:pPr>
      <w:r w:rsidRPr="000D3529">
        <w:rPr>
          <w:b/>
          <w:bCs/>
          <w:lang w:val="en-GB"/>
        </w:rPr>
        <w:t>Key activities:</w:t>
      </w:r>
    </w:p>
    <w:p w14:paraId="4DD17F25" w14:textId="77777777" w:rsidR="00090BDD" w:rsidRPr="000D3529" w:rsidRDefault="00090BDD" w:rsidP="00090BDD">
      <w:pPr>
        <w:pStyle w:val="BodyText"/>
        <w:numPr>
          <w:ilvl w:val="0"/>
          <w:numId w:val="41"/>
        </w:numPr>
        <w:ind w:right="710"/>
        <w:jc w:val="both"/>
        <w:rPr>
          <w:b/>
          <w:bCs/>
          <w:lang w:val="en-GB"/>
        </w:rPr>
      </w:pPr>
      <w:r w:rsidRPr="000D3529">
        <w:rPr>
          <w:b/>
          <w:bCs/>
          <w:lang w:val="en-GB"/>
        </w:rPr>
        <w:t>Drafting of the primary legal instrument establishing the National Enhanced Transparency Framework (law or decree-law), including:</w:t>
      </w:r>
    </w:p>
    <w:p w14:paraId="79078B6D" w14:textId="77777777" w:rsidR="00090BDD" w:rsidRPr="000D3529" w:rsidRDefault="00090BDD" w:rsidP="00090BDD">
      <w:pPr>
        <w:pStyle w:val="BodyText"/>
        <w:numPr>
          <w:ilvl w:val="1"/>
          <w:numId w:val="41"/>
        </w:numPr>
        <w:ind w:right="710"/>
        <w:jc w:val="both"/>
        <w:rPr>
          <w:lang w:val="en-GB"/>
        </w:rPr>
      </w:pPr>
      <w:r w:rsidRPr="000D3529">
        <w:rPr>
          <w:lang w:val="en-GB"/>
        </w:rPr>
        <w:lastRenderedPageBreak/>
        <w:t>Legal status and scope of the ETF;</w:t>
      </w:r>
    </w:p>
    <w:p w14:paraId="317CBE66" w14:textId="77777777" w:rsidR="00090BDD" w:rsidRPr="000D3529" w:rsidRDefault="00090BDD" w:rsidP="00090BDD">
      <w:pPr>
        <w:pStyle w:val="BodyText"/>
        <w:numPr>
          <w:ilvl w:val="1"/>
          <w:numId w:val="41"/>
        </w:numPr>
        <w:ind w:right="710"/>
        <w:jc w:val="both"/>
        <w:rPr>
          <w:lang w:val="en-GB"/>
        </w:rPr>
      </w:pPr>
      <w:r w:rsidRPr="000D3529">
        <w:rPr>
          <w:lang w:val="en-GB"/>
        </w:rPr>
        <w:t xml:space="preserve">Governance and inter-institutional coordination </w:t>
      </w:r>
      <w:r w:rsidRPr="004071A5">
        <w:rPr>
          <w:lang w:val="en-GB"/>
        </w:rPr>
        <w:t>arrangements.</w:t>
      </w:r>
    </w:p>
    <w:p w14:paraId="19A114D1" w14:textId="77777777" w:rsidR="00090BDD" w:rsidRPr="000D3529" w:rsidRDefault="00090BDD" w:rsidP="00090BDD">
      <w:pPr>
        <w:pStyle w:val="BodyText"/>
        <w:numPr>
          <w:ilvl w:val="1"/>
          <w:numId w:val="41"/>
        </w:numPr>
        <w:ind w:right="710"/>
        <w:jc w:val="both"/>
        <w:rPr>
          <w:lang w:val="en-GB"/>
        </w:rPr>
      </w:pPr>
      <w:r w:rsidRPr="000D3529">
        <w:rPr>
          <w:lang w:val="en-GB"/>
        </w:rPr>
        <w:t xml:space="preserve">Mandatory reporting and data governance </w:t>
      </w:r>
      <w:r w:rsidRPr="004071A5">
        <w:rPr>
          <w:lang w:val="en-GB"/>
        </w:rPr>
        <w:t>obligations.</w:t>
      </w:r>
    </w:p>
    <w:p w14:paraId="53A84D86" w14:textId="77777777" w:rsidR="00090BDD" w:rsidRPr="004071A5" w:rsidRDefault="00090BDD" w:rsidP="00090BDD">
      <w:pPr>
        <w:pStyle w:val="BodyText"/>
        <w:numPr>
          <w:ilvl w:val="1"/>
          <w:numId w:val="41"/>
        </w:numPr>
        <w:ind w:right="710"/>
        <w:jc w:val="both"/>
        <w:rPr>
          <w:lang w:val="en-GB"/>
        </w:rPr>
      </w:pPr>
      <w:r w:rsidRPr="000D3529">
        <w:rPr>
          <w:lang w:val="en-GB"/>
        </w:rPr>
        <w:t>Quality assurance, oversight, and compliance provisions.</w:t>
      </w:r>
    </w:p>
    <w:p w14:paraId="7AB2DEF9" w14:textId="77777777" w:rsidR="00090BDD" w:rsidRPr="000D3529" w:rsidRDefault="00090BDD" w:rsidP="00090BDD">
      <w:pPr>
        <w:pStyle w:val="BodyText"/>
        <w:ind w:left="1440" w:right="710"/>
        <w:jc w:val="both"/>
        <w:rPr>
          <w:b/>
          <w:bCs/>
          <w:lang w:val="en-GB"/>
        </w:rPr>
      </w:pPr>
    </w:p>
    <w:p w14:paraId="3B20F9BB" w14:textId="77777777" w:rsidR="00090BDD" w:rsidRPr="000D3529" w:rsidRDefault="00090BDD" w:rsidP="00090BDD">
      <w:pPr>
        <w:pStyle w:val="BodyText"/>
        <w:numPr>
          <w:ilvl w:val="0"/>
          <w:numId w:val="41"/>
        </w:numPr>
        <w:ind w:right="710"/>
        <w:jc w:val="both"/>
        <w:rPr>
          <w:b/>
          <w:bCs/>
          <w:lang w:val="en-GB"/>
        </w:rPr>
      </w:pPr>
      <w:r w:rsidRPr="000D3529">
        <w:rPr>
          <w:b/>
          <w:bCs/>
          <w:lang w:val="en-GB"/>
        </w:rPr>
        <w:t>Drafting of secondary and subordinate instruments, including:</w:t>
      </w:r>
    </w:p>
    <w:p w14:paraId="7B195DC3" w14:textId="13F1558F" w:rsidR="00090BDD" w:rsidRPr="000D3529" w:rsidRDefault="00090BDD" w:rsidP="00090BDD">
      <w:pPr>
        <w:pStyle w:val="BodyText"/>
        <w:numPr>
          <w:ilvl w:val="1"/>
          <w:numId w:val="41"/>
        </w:numPr>
        <w:ind w:right="710"/>
        <w:jc w:val="both"/>
        <w:rPr>
          <w:lang w:val="en-GB"/>
        </w:rPr>
      </w:pPr>
    </w:p>
    <w:p w14:paraId="7DE94DC2" w14:textId="75DCF700" w:rsidR="00090BDD" w:rsidRPr="000D3529" w:rsidRDefault="599D7F19" w:rsidP="000E546B">
      <w:pPr>
        <w:pStyle w:val="BodyText"/>
        <w:numPr>
          <w:ilvl w:val="1"/>
          <w:numId w:val="41"/>
        </w:numPr>
        <w:spacing w:line="259" w:lineRule="auto"/>
        <w:ind w:right="710"/>
        <w:jc w:val="both"/>
        <w:rPr>
          <w:lang w:val="en-GB"/>
        </w:rPr>
      </w:pPr>
      <w:r w:rsidRPr="04E53C54">
        <w:rPr>
          <w:lang w:val="en-GB"/>
        </w:rPr>
        <w:t xml:space="preserve">Implementing regulations, </w:t>
      </w:r>
      <w:r w:rsidR="0230804A" w:rsidRPr="04E53C54">
        <w:rPr>
          <w:lang w:val="en-GB"/>
        </w:rPr>
        <w:t>limited to an outline of scope, delegated powers and indicative content aligned with the enabling provisions of the primary instrument. Full drafting follows its adoption and falls outside the scope of this assignment</w:t>
      </w:r>
      <w:r w:rsidRPr="04E53C54">
        <w:rPr>
          <w:lang w:val="en-GB"/>
        </w:rPr>
        <w:t>.</w:t>
      </w:r>
    </w:p>
    <w:p w14:paraId="172EF216" w14:textId="2FC8374A" w:rsidR="00090BDD" w:rsidRPr="000D3529" w:rsidRDefault="00090BDD" w:rsidP="1CB8C24A">
      <w:pPr>
        <w:pStyle w:val="BodyText"/>
        <w:numPr>
          <w:ilvl w:val="1"/>
          <w:numId w:val="41"/>
        </w:numPr>
        <w:spacing w:line="259" w:lineRule="auto"/>
        <w:ind w:right="710"/>
        <w:jc w:val="both"/>
        <w:rPr>
          <w:lang w:val="en-GB"/>
        </w:rPr>
      </w:pPr>
      <w:r w:rsidRPr="5576F7B7">
        <w:rPr>
          <w:lang w:val="en-GB"/>
        </w:rPr>
        <w:t>Institutional mandates and reporting procedures.</w:t>
      </w:r>
    </w:p>
    <w:p w14:paraId="7F09ED5C" w14:textId="77777777" w:rsidR="00090BDD" w:rsidRPr="000D3529" w:rsidRDefault="00090BDD" w:rsidP="00090BDD">
      <w:pPr>
        <w:pStyle w:val="BodyText"/>
        <w:numPr>
          <w:ilvl w:val="1"/>
          <w:numId w:val="41"/>
        </w:numPr>
        <w:ind w:right="710"/>
        <w:jc w:val="both"/>
        <w:rPr>
          <w:lang w:val="en-GB"/>
        </w:rPr>
      </w:pPr>
      <w:r w:rsidRPr="000D3529">
        <w:rPr>
          <w:lang w:val="en-GB"/>
        </w:rPr>
        <w:t>Standardised coordination and data-sharing arrangements.</w:t>
      </w:r>
    </w:p>
    <w:p w14:paraId="3AE3EB8B" w14:textId="77777777" w:rsidR="00090BDD" w:rsidRPr="000D3529" w:rsidRDefault="00090BDD" w:rsidP="00090BDD">
      <w:pPr>
        <w:pStyle w:val="BodyText"/>
        <w:numPr>
          <w:ilvl w:val="0"/>
          <w:numId w:val="41"/>
        </w:numPr>
        <w:ind w:right="710"/>
        <w:jc w:val="both"/>
        <w:rPr>
          <w:lang w:val="en-GB"/>
        </w:rPr>
      </w:pPr>
      <w:r w:rsidRPr="000D3529">
        <w:rPr>
          <w:b/>
          <w:bCs/>
          <w:lang w:val="en-GB"/>
        </w:rPr>
        <w:t>Integration of legal provisions for:</w:t>
      </w:r>
    </w:p>
    <w:p w14:paraId="54CFF68E" w14:textId="77777777" w:rsidR="00090BDD" w:rsidRPr="000D3529" w:rsidRDefault="00090BDD" w:rsidP="00090BDD">
      <w:pPr>
        <w:pStyle w:val="BodyText"/>
        <w:numPr>
          <w:ilvl w:val="1"/>
          <w:numId w:val="41"/>
        </w:numPr>
        <w:ind w:right="710"/>
        <w:jc w:val="both"/>
        <w:rPr>
          <w:lang w:val="en-GB"/>
        </w:rPr>
      </w:pPr>
      <w:r w:rsidRPr="000D3529">
        <w:rPr>
          <w:lang w:val="en-GB"/>
        </w:rPr>
        <w:t>Climate finance transparency and linkage with public financial management systems.</w:t>
      </w:r>
    </w:p>
    <w:p w14:paraId="4932953B" w14:textId="77777777" w:rsidR="00090BDD" w:rsidRPr="000D3529" w:rsidRDefault="00090BDD" w:rsidP="00090BDD">
      <w:pPr>
        <w:pStyle w:val="BodyText"/>
        <w:numPr>
          <w:ilvl w:val="1"/>
          <w:numId w:val="41"/>
        </w:numPr>
        <w:ind w:right="710"/>
        <w:jc w:val="both"/>
        <w:rPr>
          <w:lang w:val="en-GB"/>
        </w:rPr>
      </w:pPr>
      <w:r w:rsidRPr="000D3529">
        <w:rPr>
          <w:lang w:val="en-GB"/>
        </w:rPr>
        <w:t>Alignment with national statistical systems and audit functions.</w:t>
      </w:r>
    </w:p>
    <w:p w14:paraId="3493C4A3" w14:textId="77777777" w:rsidR="00090BDD" w:rsidRPr="000D3529" w:rsidRDefault="00090BDD" w:rsidP="00090BDD">
      <w:pPr>
        <w:pStyle w:val="BodyText"/>
        <w:numPr>
          <w:ilvl w:val="1"/>
          <w:numId w:val="41"/>
        </w:numPr>
        <w:ind w:right="710"/>
        <w:jc w:val="both"/>
        <w:rPr>
          <w:lang w:val="en-GB"/>
        </w:rPr>
      </w:pPr>
      <w:r w:rsidRPr="000D3529">
        <w:rPr>
          <w:lang w:val="en-GB"/>
        </w:rPr>
        <w:t>Legal adaptability to future international requirements.</w:t>
      </w:r>
    </w:p>
    <w:p w14:paraId="23EB70A4" w14:textId="77777777" w:rsidR="00090BDD" w:rsidRPr="000D3529" w:rsidRDefault="00090BDD" w:rsidP="00090BDD">
      <w:pPr>
        <w:pStyle w:val="BodyText"/>
        <w:numPr>
          <w:ilvl w:val="0"/>
          <w:numId w:val="41"/>
        </w:numPr>
        <w:ind w:right="710"/>
        <w:jc w:val="both"/>
        <w:rPr>
          <w:b/>
          <w:bCs/>
          <w:lang w:val="en-GB"/>
        </w:rPr>
      </w:pPr>
      <w:r w:rsidRPr="000D3529">
        <w:rPr>
          <w:b/>
          <w:bCs/>
          <w:lang w:val="en-GB"/>
        </w:rPr>
        <w:t>Internal consistency checks to ensure coherence with existing national legislation and administrative practice.</w:t>
      </w:r>
    </w:p>
    <w:p w14:paraId="1A4D0BBD" w14:textId="77777777" w:rsidR="00090BDD" w:rsidRPr="000D3529" w:rsidRDefault="00090BDD" w:rsidP="00090BDD">
      <w:pPr>
        <w:pStyle w:val="BodyText"/>
        <w:spacing w:before="188"/>
        <w:rPr>
          <w:lang w:val="en-GB"/>
        </w:rPr>
      </w:pPr>
      <w:r w:rsidRPr="000D3529">
        <w:rPr>
          <w:b/>
          <w:bCs/>
          <w:lang w:val="en-GB"/>
        </w:rPr>
        <w:t>Deliverable:</w:t>
      </w:r>
    </w:p>
    <w:p w14:paraId="18C80211" w14:textId="77777777" w:rsidR="00090BDD" w:rsidRPr="000D3529" w:rsidRDefault="00090BDD" w:rsidP="00090BDD">
      <w:pPr>
        <w:pStyle w:val="BodyText"/>
        <w:numPr>
          <w:ilvl w:val="0"/>
          <w:numId w:val="42"/>
        </w:numPr>
        <w:spacing w:before="188"/>
        <w:rPr>
          <w:lang w:val="en-GB"/>
        </w:rPr>
      </w:pPr>
      <w:r w:rsidRPr="000D3529">
        <w:rPr>
          <w:b/>
          <w:bCs/>
          <w:lang w:val="en-GB"/>
        </w:rPr>
        <w:t>Draft Legal and Regulatory Framework for the ETF</w:t>
      </w:r>
      <w:r w:rsidRPr="000D3529">
        <w:rPr>
          <w:lang w:val="en-GB"/>
        </w:rPr>
        <w:t>, including:</w:t>
      </w:r>
    </w:p>
    <w:p w14:paraId="4C0406B0" w14:textId="77777777" w:rsidR="00090BDD" w:rsidRPr="000D3529" w:rsidRDefault="00090BDD" w:rsidP="00090BDD">
      <w:pPr>
        <w:pStyle w:val="BodyText"/>
        <w:numPr>
          <w:ilvl w:val="1"/>
          <w:numId w:val="41"/>
        </w:numPr>
        <w:ind w:right="710"/>
        <w:jc w:val="both"/>
        <w:rPr>
          <w:lang w:val="en-GB"/>
        </w:rPr>
      </w:pPr>
      <w:r w:rsidRPr="000D3529">
        <w:rPr>
          <w:lang w:val="en-GB"/>
        </w:rPr>
        <w:t>Draft primary legal instrument.</w:t>
      </w:r>
    </w:p>
    <w:p w14:paraId="518176D6" w14:textId="2C6C0520" w:rsidR="00090BDD" w:rsidRPr="000D3529" w:rsidRDefault="53E07F9E" w:rsidP="00090BDD">
      <w:pPr>
        <w:pStyle w:val="BodyText"/>
        <w:numPr>
          <w:ilvl w:val="1"/>
          <w:numId w:val="41"/>
        </w:numPr>
        <w:ind w:right="710"/>
        <w:jc w:val="both"/>
        <w:rPr>
          <w:lang w:val="en-GB"/>
        </w:rPr>
      </w:pPr>
      <w:r w:rsidRPr="6389111C">
        <w:rPr>
          <w:lang w:val="en-GB"/>
        </w:rPr>
        <w:t>Outline of implementing regulations and draft annexes</w:t>
      </w:r>
      <w:r w:rsidR="00090BDD" w:rsidRPr="000D3529">
        <w:rPr>
          <w:lang w:val="en-GB"/>
        </w:rPr>
        <w:t>.</w:t>
      </w:r>
    </w:p>
    <w:p w14:paraId="6EB8D4F8" w14:textId="77777777" w:rsidR="00090BDD" w:rsidRPr="000D3529" w:rsidRDefault="00090BDD" w:rsidP="00090BDD">
      <w:pPr>
        <w:pStyle w:val="BodyText"/>
        <w:numPr>
          <w:ilvl w:val="1"/>
          <w:numId w:val="41"/>
        </w:numPr>
        <w:ind w:right="710"/>
        <w:jc w:val="both"/>
        <w:rPr>
          <w:lang w:val="en-GB"/>
        </w:rPr>
      </w:pPr>
      <w:r w:rsidRPr="000D3529">
        <w:rPr>
          <w:lang w:val="en-GB"/>
        </w:rPr>
        <w:t>Legal harmonisation notes.</w:t>
      </w:r>
    </w:p>
    <w:p w14:paraId="43CF1725" w14:textId="77777777" w:rsidR="00090BDD" w:rsidRPr="000D3529" w:rsidRDefault="00090BDD" w:rsidP="00090BDD">
      <w:pPr>
        <w:pStyle w:val="BodyText"/>
        <w:spacing w:before="188"/>
        <w:rPr>
          <w:b/>
          <w:bCs/>
          <w:lang w:val="en-GB"/>
        </w:rPr>
      </w:pPr>
      <w:r w:rsidRPr="000D3529">
        <w:rPr>
          <w:b/>
          <w:bCs/>
          <w:lang w:val="en-GB"/>
        </w:rPr>
        <w:t>Phase III – Validation, Refinement, and Finalisation</w:t>
      </w:r>
    </w:p>
    <w:p w14:paraId="7AB7B364" w14:textId="470D5C9D" w:rsidR="00090BDD" w:rsidRPr="000D3529" w:rsidRDefault="00090BDD" w:rsidP="00090BDD">
      <w:pPr>
        <w:pStyle w:val="BodyText"/>
        <w:spacing w:before="188"/>
        <w:rPr>
          <w:lang w:val="en-GB"/>
        </w:rPr>
      </w:pPr>
      <w:r w:rsidRPr="000D3529">
        <w:rPr>
          <w:lang w:val="en-GB"/>
        </w:rPr>
        <w:t xml:space="preserve">Duration: Days </w:t>
      </w:r>
      <w:r w:rsidR="1FD39314" w:rsidRPr="75C2FB6D">
        <w:rPr>
          <w:lang w:val="en-GB"/>
        </w:rPr>
        <w:t>66–90</w:t>
      </w:r>
    </w:p>
    <w:p w14:paraId="7469F212" w14:textId="77777777" w:rsidR="00090BDD" w:rsidRPr="000D3529" w:rsidRDefault="00090BDD" w:rsidP="00090BDD">
      <w:pPr>
        <w:pStyle w:val="BodyText"/>
        <w:spacing w:before="188"/>
        <w:rPr>
          <w:lang w:val="en-GB"/>
        </w:rPr>
      </w:pPr>
      <w:r w:rsidRPr="000D3529">
        <w:rPr>
          <w:lang w:val="en-GB"/>
        </w:rPr>
        <w:t>This phase ensures institutional ownership, legal robustness, and readiness for formal adoption.</w:t>
      </w:r>
    </w:p>
    <w:p w14:paraId="1F78885D" w14:textId="77777777" w:rsidR="00090BDD" w:rsidRPr="000D3529" w:rsidRDefault="00090BDD" w:rsidP="00090BDD">
      <w:pPr>
        <w:pStyle w:val="BodyText"/>
        <w:spacing w:before="188"/>
        <w:rPr>
          <w:lang w:val="en-GB"/>
        </w:rPr>
      </w:pPr>
      <w:r w:rsidRPr="000D3529">
        <w:rPr>
          <w:b/>
          <w:bCs/>
          <w:lang w:val="en-GB"/>
        </w:rPr>
        <w:t>Key activities:</w:t>
      </w:r>
    </w:p>
    <w:p w14:paraId="6E1419F2" w14:textId="77777777" w:rsidR="00090BDD" w:rsidRPr="000D3529" w:rsidRDefault="00090BDD" w:rsidP="00090BDD">
      <w:pPr>
        <w:pStyle w:val="BodyText"/>
        <w:numPr>
          <w:ilvl w:val="0"/>
          <w:numId w:val="41"/>
        </w:numPr>
        <w:ind w:right="710"/>
        <w:jc w:val="both"/>
        <w:rPr>
          <w:lang w:val="en-GB"/>
        </w:rPr>
      </w:pPr>
      <w:r w:rsidRPr="000D3529">
        <w:rPr>
          <w:lang w:val="en-GB"/>
        </w:rPr>
        <w:t>Presentation of draft legal instruments to relevant institutions for technical validation.</w:t>
      </w:r>
    </w:p>
    <w:p w14:paraId="143441AB" w14:textId="09F7E820" w:rsidR="00090BDD" w:rsidRPr="000D3529" w:rsidRDefault="00090BDD" w:rsidP="00090BDD">
      <w:pPr>
        <w:pStyle w:val="BodyText"/>
        <w:numPr>
          <w:ilvl w:val="0"/>
          <w:numId w:val="41"/>
        </w:numPr>
        <w:ind w:right="710"/>
        <w:jc w:val="both"/>
        <w:rPr>
          <w:lang w:val="en-GB"/>
        </w:rPr>
      </w:pPr>
      <w:r w:rsidRPr="000D3529">
        <w:rPr>
          <w:lang w:val="en-GB"/>
        </w:rPr>
        <w:t>Facilitation of focused validation sessions to collect structured feedback.</w:t>
      </w:r>
      <w:r w:rsidR="7279492A" w:rsidRPr="6ED78B4E">
        <w:rPr>
          <w:lang w:val="en-GB"/>
        </w:rPr>
        <w:t xml:space="preserve"> Institutions have 10 working days to submit written comments, and comments received after that period do not delay finalisation.</w:t>
      </w:r>
    </w:p>
    <w:p w14:paraId="33C7EE33" w14:textId="77777777" w:rsidR="00090BDD" w:rsidRPr="000D3529" w:rsidRDefault="00090BDD" w:rsidP="00090BDD">
      <w:pPr>
        <w:pStyle w:val="BodyText"/>
        <w:numPr>
          <w:ilvl w:val="0"/>
          <w:numId w:val="41"/>
        </w:numPr>
        <w:ind w:right="710"/>
        <w:jc w:val="both"/>
        <w:rPr>
          <w:lang w:val="en-GB"/>
        </w:rPr>
      </w:pPr>
      <w:r w:rsidRPr="000D3529">
        <w:rPr>
          <w:lang w:val="en-GB"/>
        </w:rPr>
        <w:t>Integration of institutional comments and legal refinements.</w:t>
      </w:r>
    </w:p>
    <w:p w14:paraId="1809F365" w14:textId="77777777" w:rsidR="00090BDD" w:rsidRPr="000D3529" w:rsidRDefault="00090BDD" w:rsidP="00090BDD">
      <w:pPr>
        <w:pStyle w:val="BodyText"/>
        <w:numPr>
          <w:ilvl w:val="0"/>
          <w:numId w:val="41"/>
        </w:numPr>
        <w:ind w:right="710"/>
        <w:jc w:val="both"/>
        <w:rPr>
          <w:lang w:val="en-GB"/>
        </w:rPr>
      </w:pPr>
      <w:r w:rsidRPr="000D3529">
        <w:rPr>
          <w:lang w:val="en-GB"/>
        </w:rPr>
        <w:t>Final legal quality assurance, ensuring clarity, enforceability, and internal coherence.</w:t>
      </w:r>
    </w:p>
    <w:p w14:paraId="50CB2D80" w14:textId="66A6D185" w:rsidR="00090BDD" w:rsidRPr="000D3529" w:rsidRDefault="00090BDD" w:rsidP="00090BDD">
      <w:pPr>
        <w:pStyle w:val="BodyText"/>
        <w:numPr>
          <w:ilvl w:val="0"/>
          <w:numId w:val="41"/>
        </w:numPr>
        <w:ind w:right="710"/>
        <w:jc w:val="both"/>
        <w:rPr>
          <w:lang w:val="en-GB"/>
        </w:rPr>
      </w:pPr>
      <w:r w:rsidRPr="602E55EE">
        <w:rPr>
          <w:lang w:val="en-GB"/>
        </w:rPr>
        <w:t xml:space="preserve">Preparation of an explanatory memorandum </w:t>
      </w:r>
      <w:r w:rsidR="6D1815F9" w:rsidRPr="52C96558">
        <w:rPr>
          <w:lang w:val="en-GB"/>
        </w:rPr>
        <w:t xml:space="preserve">and adoption recommendations </w:t>
      </w:r>
      <w:r w:rsidRPr="602E55EE">
        <w:rPr>
          <w:lang w:val="en-GB"/>
        </w:rPr>
        <w:t>to support governmental approval</w:t>
      </w:r>
      <w:r w:rsidR="3946A99C" w:rsidRPr="515EA53E">
        <w:rPr>
          <w:lang w:val="en-GB"/>
        </w:rPr>
        <w:t>. Formal adoption by the Government falls outside the consultant’s scope.</w:t>
      </w:r>
    </w:p>
    <w:p w14:paraId="1D9D701A" w14:textId="77777777" w:rsidR="00090BDD" w:rsidRPr="000D3529" w:rsidRDefault="00090BDD" w:rsidP="00090BDD">
      <w:pPr>
        <w:pStyle w:val="BodyText"/>
        <w:spacing w:before="188"/>
        <w:rPr>
          <w:lang w:val="en-GB"/>
        </w:rPr>
      </w:pPr>
      <w:r w:rsidRPr="000D3529">
        <w:rPr>
          <w:b/>
          <w:bCs/>
          <w:lang w:val="en-GB"/>
        </w:rPr>
        <w:t>Deliverables:</w:t>
      </w:r>
    </w:p>
    <w:p w14:paraId="3BE25ECD" w14:textId="77777777" w:rsidR="00090BDD" w:rsidRPr="000D3529" w:rsidRDefault="0748F0EF" w:rsidP="00090BDD">
      <w:pPr>
        <w:pStyle w:val="BodyText"/>
        <w:numPr>
          <w:ilvl w:val="0"/>
          <w:numId w:val="41"/>
        </w:numPr>
        <w:ind w:right="710"/>
        <w:jc w:val="both"/>
        <w:rPr>
          <w:lang w:val="en-GB"/>
        </w:rPr>
      </w:pPr>
      <w:r w:rsidRPr="35F92207">
        <w:rPr>
          <w:lang w:val="en-GB"/>
        </w:rPr>
        <w:t>Final validated ETF Legal and Regulatory Framework.</w:t>
      </w:r>
    </w:p>
    <w:p w14:paraId="765BB1A4" w14:textId="28C0B708" w:rsidR="00090BDD" w:rsidRPr="000D3529" w:rsidRDefault="00090BDD" w:rsidP="00090BDD">
      <w:pPr>
        <w:pStyle w:val="BodyText"/>
        <w:numPr>
          <w:ilvl w:val="0"/>
          <w:numId w:val="41"/>
        </w:numPr>
        <w:ind w:right="710"/>
        <w:jc w:val="both"/>
        <w:rPr>
          <w:lang w:val="en-GB"/>
        </w:rPr>
      </w:pPr>
      <w:r w:rsidRPr="000D3529">
        <w:rPr>
          <w:lang w:val="en-GB"/>
        </w:rPr>
        <w:lastRenderedPageBreak/>
        <w:t xml:space="preserve">Explanatory Memorandum </w:t>
      </w:r>
      <w:r w:rsidR="6D5CC948" w:rsidRPr="6063A2DC">
        <w:rPr>
          <w:lang w:val="en-GB"/>
        </w:rPr>
        <w:t>with adoption recommendations.</w:t>
      </w:r>
    </w:p>
    <w:p w14:paraId="54A8E3C5" w14:textId="049C9194" w:rsidR="6D5CC948" w:rsidRDefault="6D5CC948" w:rsidP="18B744B1">
      <w:pPr>
        <w:pStyle w:val="BodyText"/>
        <w:numPr>
          <w:ilvl w:val="0"/>
          <w:numId w:val="41"/>
        </w:numPr>
        <w:ind w:right="710"/>
        <w:jc w:val="both"/>
        <w:rPr>
          <w:lang w:val="en-GB"/>
        </w:rPr>
      </w:pPr>
      <w:r w:rsidRPr="18B744B1">
        <w:rPr>
          <w:lang w:val="en-GB"/>
        </w:rPr>
        <w:t>Stakeholder comment-response matrix recording how each institutional comment was addressed.</w:t>
      </w:r>
    </w:p>
    <w:p w14:paraId="36BAD23F" w14:textId="77777777" w:rsidR="00090BDD" w:rsidRPr="000D3529" w:rsidRDefault="00090BDD" w:rsidP="00090BDD">
      <w:pPr>
        <w:pStyle w:val="BodyText"/>
        <w:spacing w:before="188"/>
        <w:rPr>
          <w:b/>
          <w:bCs/>
          <w:lang w:val="en-GB"/>
        </w:rPr>
      </w:pPr>
      <w:r w:rsidRPr="000D3529">
        <w:rPr>
          <w:b/>
          <w:bCs/>
          <w:lang w:val="en-GB"/>
        </w:rPr>
        <w:t>Cross-Cutting Methodological Principles</w:t>
      </w:r>
    </w:p>
    <w:p w14:paraId="3820837E" w14:textId="77777777" w:rsidR="00090BDD" w:rsidRPr="000D3529" w:rsidRDefault="00090BDD" w:rsidP="00090BDD">
      <w:pPr>
        <w:pStyle w:val="BodyText"/>
        <w:spacing w:before="188"/>
        <w:rPr>
          <w:lang w:val="en-GB"/>
        </w:rPr>
      </w:pPr>
      <w:r w:rsidRPr="000D3529">
        <w:rPr>
          <w:lang w:val="en-GB"/>
        </w:rPr>
        <w:t>Throughout all phases, the consultancy will apply the following principles:</w:t>
      </w:r>
    </w:p>
    <w:p w14:paraId="526152FC" w14:textId="77777777" w:rsidR="00090BDD" w:rsidRPr="000D3529" w:rsidRDefault="00090BDD" w:rsidP="00090BDD">
      <w:pPr>
        <w:pStyle w:val="BodyText"/>
        <w:numPr>
          <w:ilvl w:val="0"/>
          <w:numId w:val="41"/>
        </w:numPr>
        <w:ind w:right="710"/>
        <w:jc w:val="both"/>
        <w:rPr>
          <w:lang w:val="en-GB"/>
        </w:rPr>
      </w:pPr>
      <w:r w:rsidRPr="000D3529">
        <w:rPr>
          <w:lang w:val="en-GB"/>
        </w:rPr>
        <w:t>Legal enforceability: ensuring all provisions are precise, operational, and legally binding.</w:t>
      </w:r>
    </w:p>
    <w:p w14:paraId="7AB9820F" w14:textId="77777777" w:rsidR="00090BDD" w:rsidRPr="000D3529" w:rsidRDefault="00090BDD" w:rsidP="00090BDD">
      <w:pPr>
        <w:pStyle w:val="BodyText"/>
        <w:numPr>
          <w:ilvl w:val="0"/>
          <w:numId w:val="41"/>
        </w:numPr>
        <w:ind w:right="710"/>
        <w:jc w:val="both"/>
        <w:rPr>
          <w:lang w:val="en-GB"/>
        </w:rPr>
      </w:pPr>
      <w:r w:rsidRPr="000D3529">
        <w:rPr>
          <w:lang w:val="en-GB"/>
        </w:rPr>
        <w:t>Institutional realism: aligning legal design with Mozambique’s administrative structures and capacities.</w:t>
      </w:r>
    </w:p>
    <w:p w14:paraId="39BF6499" w14:textId="77777777" w:rsidR="00090BDD" w:rsidRPr="000D3529" w:rsidRDefault="00090BDD" w:rsidP="00090BDD">
      <w:pPr>
        <w:pStyle w:val="BodyText"/>
        <w:numPr>
          <w:ilvl w:val="0"/>
          <w:numId w:val="41"/>
        </w:numPr>
        <w:ind w:right="710"/>
        <w:jc w:val="both"/>
        <w:rPr>
          <w:lang w:val="en-GB"/>
        </w:rPr>
      </w:pPr>
      <w:r w:rsidRPr="000D3529">
        <w:rPr>
          <w:lang w:val="en-GB"/>
        </w:rPr>
        <w:t>International compliance: full alignment with Article 13 of the Paris Agreement and ETF Modalities, Procedures, and Guidelines.</w:t>
      </w:r>
    </w:p>
    <w:p w14:paraId="7E8311D4" w14:textId="77777777" w:rsidR="00090BDD" w:rsidRPr="000D3529" w:rsidRDefault="00090BDD" w:rsidP="00090BDD">
      <w:pPr>
        <w:pStyle w:val="BodyText"/>
        <w:numPr>
          <w:ilvl w:val="0"/>
          <w:numId w:val="41"/>
        </w:numPr>
        <w:ind w:right="710"/>
        <w:jc w:val="both"/>
        <w:rPr>
          <w:lang w:val="en-GB"/>
        </w:rPr>
      </w:pPr>
      <w:r w:rsidRPr="000D3529">
        <w:rPr>
          <w:lang w:val="en-GB"/>
        </w:rPr>
        <w:t>Participatory validation: structured engagement with key institutions to strengthen ownership and implementation readiness.</w:t>
      </w:r>
    </w:p>
    <w:p w14:paraId="054FE077" w14:textId="77777777" w:rsidR="00090BDD" w:rsidRPr="000D3529" w:rsidRDefault="00090BDD" w:rsidP="00090BDD">
      <w:pPr>
        <w:pStyle w:val="BodyText"/>
        <w:numPr>
          <w:ilvl w:val="0"/>
          <w:numId w:val="41"/>
        </w:numPr>
        <w:ind w:right="710"/>
        <w:jc w:val="both"/>
        <w:rPr>
          <w:lang w:val="en-GB"/>
        </w:rPr>
      </w:pPr>
      <w:r w:rsidRPr="00182008">
        <w:rPr>
          <w:lang w:val="en-GB"/>
        </w:rPr>
        <w:t>Futureproofing</w:t>
      </w:r>
      <w:r w:rsidRPr="000D3529">
        <w:rPr>
          <w:lang w:val="en-GB"/>
        </w:rPr>
        <w:t>: embedding legal flexibility to accommodate evolving UNFCCC requirements and methodological advances.</w:t>
      </w:r>
    </w:p>
    <w:p w14:paraId="6462DED0" w14:textId="77777777" w:rsidR="00090BDD" w:rsidRPr="000D3529" w:rsidRDefault="00090BDD" w:rsidP="00090BDD">
      <w:pPr>
        <w:pStyle w:val="BodyText"/>
        <w:spacing w:before="188"/>
        <w:rPr>
          <w:lang w:val="en-GB"/>
        </w:rPr>
      </w:pPr>
    </w:p>
    <w:p w14:paraId="400ACA7F" w14:textId="77777777" w:rsidR="00090BDD" w:rsidRDefault="00090BDD" w:rsidP="00090BDD">
      <w:pPr>
        <w:pStyle w:val="ListParagraph"/>
        <w:widowControl w:val="0"/>
        <w:numPr>
          <w:ilvl w:val="0"/>
          <w:numId w:val="43"/>
        </w:numPr>
        <w:tabs>
          <w:tab w:val="left" w:pos="219"/>
        </w:tabs>
        <w:autoSpaceDE w:val="0"/>
        <w:autoSpaceDN w:val="0"/>
        <w:spacing w:after="0" w:line="240" w:lineRule="auto"/>
        <w:ind w:left="219" w:hanging="219"/>
        <w:contextualSpacing w:val="0"/>
        <w:rPr>
          <w:b/>
        </w:rPr>
      </w:pPr>
      <w:r w:rsidRPr="005E0CB8">
        <w:rPr>
          <w:b/>
          <w:color w:val="C4001C"/>
          <w:spacing w:val="-2"/>
        </w:rPr>
        <w:t>PROFILE OF THE CONSULTANT</w:t>
      </w:r>
    </w:p>
    <w:p w14:paraId="79074A6B" w14:textId="77777777" w:rsidR="00090BDD" w:rsidRDefault="00090BDD" w:rsidP="00090BDD">
      <w:pPr>
        <w:pStyle w:val="BodyText"/>
        <w:spacing w:before="70"/>
        <w:rPr>
          <w:b/>
          <w:sz w:val="22"/>
          <w:szCs w:val="22"/>
        </w:rPr>
      </w:pPr>
    </w:p>
    <w:p w14:paraId="27BED45F" w14:textId="77777777" w:rsidR="00090BDD" w:rsidRPr="00806090" w:rsidRDefault="00090BDD" w:rsidP="00090BDD">
      <w:pPr>
        <w:pStyle w:val="BodyText"/>
        <w:spacing w:before="256"/>
        <w:rPr>
          <w:lang w:val="en-GB"/>
        </w:rPr>
      </w:pPr>
      <w:r w:rsidRPr="00806090">
        <w:rPr>
          <w:lang w:val="en-GB"/>
        </w:rPr>
        <w:t>The assignment requires a senior legal expert with demonstrated experience in legal drafting, institutional reform, and climate governance.</w:t>
      </w:r>
    </w:p>
    <w:p w14:paraId="5EE610C2" w14:textId="77777777" w:rsidR="00090BDD" w:rsidRPr="00806090" w:rsidRDefault="00090BDD" w:rsidP="00090BDD">
      <w:pPr>
        <w:pStyle w:val="BodyText"/>
        <w:spacing w:before="256"/>
        <w:rPr>
          <w:lang w:val="en-GB"/>
        </w:rPr>
      </w:pPr>
      <w:r w:rsidRPr="00806090">
        <w:rPr>
          <w:lang w:val="en-GB"/>
        </w:rPr>
        <w:t>The consultant shall meet the following minimum qualifications:</w:t>
      </w:r>
    </w:p>
    <w:p w14:paraId="3B1DD0EC" w14:textId="77777777" w:rsidR="00090BDD" w:rsidRPr="00806090" w:rsidRDefault="00090BDD" w:rsidP="00090BDD">
      <w:pPr>
        <w:pStyle w:val="BodyText"/>
        <w:numPr>
          <w:ilvl w:val="0"/>
          <w:numId w:val="41"/>
        </w:numPr>
        <w:ind w:right="710"/>
        <w:jc w:val="both"/>
        <w:rPr>
          <w:lang w:val="en-GB"/>
        </w:rPr>
      </w:pPr>
      <w:r w:rsidRPr="00806090">
        <w:rPr>
          <w:lang w:val="en-GB"/>
        </w:rPr>
        <w:t>Advanced university degree (</w:t>
      </w:r>
      <w:proofErr w:type="gramStart"/>
      <w:r w:rsidRPr="00806090">
        <w:rPr>
          <w:lang w:val="en-GB"/>
        </w:rPr>
        <w:t>Master’s</w:t>
      </w:r>
      <w:proofErr w:type="gramEnd"/>
      <w:r w:rsidRPr="00806090">
        <w:rPr>
          <w:lang w:val="en-GB"/>
        </w:rPr>
        <w:t xml:space="preserve"> or higher) in Law, Environmental Law, Public Policy, Climate Policy, or a closely related discipline.</w:t>
      </w:r>
    </w:p>
    <w:p w14:paraId="01E4BD8A" w14:textId="77777777" w:rsidR="00090BDD" w:rsidRPr="00806090" w:rsidRDefault="00090BDD" w:rsidP="00090BDD">
      <w:pPr>
        <w:pStyle w:val="BodyText"/>
        <w:numPr>
          <w:ilvl w:val="0"/>
          <w:numId w:val="41"/>
        </w:numPr>
        <w:ind w:right="710"/>
        <w:jc w:val="both"/>
        <w:rPr>
          <w:lang w:val="en-GB"/>
        </w:rPr>
      </w:pPr>
      <w:r w:rsidRPr="00806090">
        <w:rPr>
          <w:lang w:val="en-GB"/>
        </w:rPr>
        <w:t>At least 10 years of proven professional experience in:</w:t>
      </w:r>
    </w:p>
    <w:p w14:paraId="3F47F567" w14:textId="77777777" w:rsidR="00090BDD" w:rsidRPr="00806090" w:rsidRDefault="00090BDD" w:rsidP="00090BDD">
      <w:pPr>
        <w:pStyle w:val="BodyText"/>
        <w:numPr>
          <w:ilvl w:val="1"/>
          <w:numId w:val="41"/>
        </w:numPr>
        <w:ind w:right="710"/>
        <w:jc w:val="both"/>
        <w:rPr>
          <w:lang w:val="en-GB"/>
        </w:rPr>
      </w:pPr>
      <w:r w:rsidRPr="00806090">
        <w:rPr>
          <w:lang w:val="en-GB"/>
        </w:rPr>
        <w:t>Legal drafting and regulatory development.</w:t>
      </w:r>
    </w:p>
    <w:p w14:paraId="469E58F2" w14:textId="77777777" w:rsidR="00090BDD" w:rsidRPr="00806090" w:rsidRDefault="00090BDD" w:rsidP="00090BDD">
      <w:pPr>
        <w:pStyle w:val="BodyText"/>
        <w:numPr>
          <w:ilvl w:val="1"/>
          <w:numId w:val="41"/>
        </w:numPr>
        <w:ind w:right="710"/>
        <w:jc w:val="both"/>
        <w:rPr>
          <w:lang w:val="en-GB"/>
        </w:rPr>
      </w:pPr>
      <w:r w:rsidRPr="00806090">
        <w:rPr>
          <w:lang w:val="en-GB"/>
        </w:rPr>
        <w:t>Institutional and governance framework design within the public sector.</w:t>
      </w:r>
    </w:p>
    <w:p w14:paraId="43C7154E" w14:textId="69FDEE7C" w:rsidR="00090BDD" w:rsidRPr="00806090" w:rsidRDefault="00090BDD" w:rsidP="00090BDD">
      <w:pPr>
        <w:pStyle w:val="BodyText"/>
        <w:numPr>
          <w:ilvl w:val="0"/>
          <w:numId w:val="41"/>
        </w:numPr>
        <w:ind w:right="710"/>
        <w:jc w:val="both"/>
        <w:rPr>
          <w:lang w:val="en-GB"/>
        </w:rPr>
      </w:pPr>
      <w:r w:rsidRPr="00806090">
        <w:rPr>
          <w:lang w:val="en-GB"/>
        </w:rPr>
        <w:t>Demonstrated experience in climate change governance, environmental law, transparency systems, or related international regimes</w:t>
      </w:r>
      <w:r w:rsidRPr="6A7A29FD">
        <w:rPr>
          <w:lang w:val="en-GB"/>
        </w:rPr>
        <w:t>.</w:t>
      </w:r>
    </w:p>
    <w:p w14:paraId="47891F90" w14:textId="77777777" w:rsidR="00090BDD" w:rsidRPr="00E62F78" w:rsidRDefault="00090BDD" w:rsidP="00090BDD">
      <w:pPr>
        <w:pStyle w:val="BodyText"/>
        <w:numPr>
          <w:ilvl w:val="0"/>
          <w:numId w:val="41"/>
        </w:numPr>
        <w:ind w:right="710"/>
        <w:jc w:val="both"/>
        <w:rPr>
          <w:lang w:val="en-GB"/>
        </w:rPr>
      </w:pPr>
      <w:r w:rsidRPr="00E62F78">
        <w:rPr>
          <w:lang w:val="en-GB"/>
        </w:rPr>
        <w:t>Proven knowledge of international climate frameworks, including the UNFCCC, the Paris Agreement, and the Enhanced Transparency Framework (ETF).</w:t>
      </w:r>
    </w:p>
    <w:p w14:paraId="728CA310" w14:textId="77777777" w:rsidR="00090BDD" w:rsidRPr="00E62F78" w:rsidRDefault="00090BDD" w:rsidP="00090BDD">
      <w:pPr>
        <w:pStyle w:val="BodyText"/>
        <w:numPr>
          <w:ilvl w:val="0"/>
          <w:numId w:val="41"/>
        </w:numPr>
        <w:ind w:right="710"/>
        <w:jc w:val="both"/>
        <w:rPr>
          <w:lang w:val="en-GB"/>
        </w:rPr>
      </w:pPr>
      <w:r w:rsidRPr="00E62F78">
        <w:rPr>
          <w:lang w:val="en-GB"/>
        </w:rPr>
        <w:t>Experience working on donor-funded programmes and with international development partners (e.g. EU, UN agencies, multilateral climate funds).</w:t>
      </w:r>
    </w:p>
    <w:p w14:paraId="18588F28" w14:textId="0D405495" w:rsidR="00090BDD" w:rsidRPr="00E62F78" w:rsidRDefault="00090BDD" w:rsidP="00090BDD">
      <w:pPr>
        <w:pStyle w:val="BodyText"/>
        <w:numPr>
          <w:ilvl w:val="0"/>
          <w:numId w:val="41"/>
        </w:numPr>
        <w:ind w:right="710"/>
        <w:jc w:val="both"/>
        <w:rPr>
          <w:lang w:val="en-GB"/>
        </w:rPr>
      </w:pPr>
      <w:r w:rsidRPr="000E546B">
        <w:rPr>
          <w:color w:val="000000" w:themeColor="text1"/>
          <w:lang w:val="en-GB"/>
        </w:rPr>
        <w:t xml:space="preserve">Prior experience advising government institutions </w:t>
      </w:r>
      <w:r w:rsidR="712EE867" w:rsidRPr="000E546B">
        <w:rPr>
          <w:color w:val="000000" w:themeColor="text1"/>
          <w:lang w:val="en-GB"/>
        </w:rPr>
        <w:t>on legal or regulatory frameworks</w:t>
      </w:r>
      <w:r w:rsidR="38B801DA" w:rsidRPr="000E546B">
        <w:rPr>
          <w:color w:val="000000" w:themeColor="text1"/>
          <w:lang w:val="en-GB"/>
        </w:rPr>
        <w:t>.</w:t>
      </w:r>
    </w:p>
    <w:p w14:paraId="0B4A5D16" w14:textId="3CA3FD04" w:rsidR="006D5464" w:rsidRPr="00E62F78" w:rsidRDefault="771AA567" w:rsidP="000E546B">
      <w:pPr>
        <w:pStyle w:val="BodyText"/>
        <w:numPr>
          <w:ilvl w:val="0"/>
          <w:numId w:val="41"/>
        </w:numPr>
        <w:spacing w:before="256"/>
        <w:ind w:right="710"/>
        <w:jc w:val="both"/>
        <w:rPr>
          <w:lang w:val="en-GB"/>
        </w:rPr>
      </w:pPr>
      <w:r w:rsidRPr="00E62F78">
        <w:rPr>
          <w:lang w:val="en-GB"/>
        </w:rPr>
        <w:t>Excellent legal drafting and analytical skills in English</w:t>
      </w:r>
      <w:r w:rsidR="459A4495" w:rsidRPr="00E62F78">
        <w:rPr>
          <w:lang w:val="en-GB"/>
        </w:rPr>
        <w:t xml:space="preserve"> (evidenced by the legal drafting assignments listed in the CV)</w:t>
      </w:r>
      <w:r w:rsidRPr="00E62F78">
        <w:rPr>
          <w:lang w:val="en-GB"/>
        </w:rPr>
        <w:t>;</w:t>
      </w:r>
      <w:r w:rsidRPr="000E546B">
        <w:rPr>
          <w:lang w:val="en-GB"/>
        </w:rPr>
        <w:t xml:space="preserve"> </w:t>
      </w:r>
    </w:p>
    <w:p w14:paraId="687302FB" w14:textId="70B78D0C" w:rsidR="00090BDD" w:rsidRPr="00E62F78" w:rsidRDefault="08EC04D3" w:rsidP="000E546B">
      <w:pPr>
        <w:pStyle w:val="BodyText"/>
        <w:spacing w:before="256"/>
        <w:ind w:left="360" w:right="710"/>
        <w:jc w:val="both"/>
        <w:rPr>
          <w:lang w:val="en-GB"/>
        </w:rPr>
      </w:pPr>
      <w:r w:rsidRPr="5DCB224B">
        <w:rPr>
          <w:lang w:val="en-GB"/>
        </w:rPr>
        <w:t>Desirable Qualifications</w:t>
      </w:r>
      <w:r w:rsidR="08261649" w:rsidRPr="5DCB224B">
        <w:rPr>
          <w:lang w:val="en-GB"/>
        </w:rPr>
        <w:t xml:space="preserve"> (Non mandatory)</w:t>
      </w:r>
      <w:r w:rsidRPr="5DCB224B">
        <w:rPr>
          <w:lang w:val="en-GB"/>
        </w:rPr>
        <w:t>:</w:t>
      </w:r>
    </w:p>
    <w:p w14:paraId="7562E4D7" w14:textId="2129C72F" w:rsidR="00E62F78" w:rsidRPr="006D5464" w:rsidRDefault="00E62F78" w:rsidP="000E546B">
      <w:pPr>
        <w:pStyle w:val="BodyText"/>
        <w:numPr>
          <w:ilvl w:val="0"/>
          <w:numId w:val="41"/>
        </w:numPr>
        <w:spacing w:before="256"/>
        <w:rPr>
          <w:lang w:val="en-GB"/>
        </w:rPr>
      </w:pPr>
      <w:r w:rsidRPr="000E546B">
        <w:rPr>
          <w:lang w:val="en-GB"/>
        </w:rPr>
        <w:t>Experience in Mozambique or comparable legal and administrative contexts is a strong asset.</w:t>
      </w:r>
    </w:p>
    <w:p w14:paraId="79098FD3" w14:textId="75EE3640" w:rsidR="00E62F78" w:rsidRDefault="006D5464" w:rsidP="006D5464">
      <w:pPr>
        <w:pStyle w:val="BodyText"/>
        <w:numPr>
          <w:ilvl w:val="0"/>
          <w:numId w:val="41"/>
        </w:numPr>
        <w:spacing w:before="256"/>
        <w:rPr>
          <w:lang w:val="en-GB"/>
        </w:rPr>
      </w:pPr>
      <w:r w:rsidRPr="000E546B">
        <w:rPr>
          <w:lang w:val="en-GB"/>
        </w:rPr>
        <w:lastRenderedPageBreak/>
        <w:t>W</w:t>
      </w:r>
      <w:r w:rsidR="00E62F78" w:rsidRPr="000E546B">
        <w:rPr>
          <w:lang w:val="en-GB"/>
        </w:rPr>
        <w:t>orking proficiency in Portuguese is highly desirable.</w:t>
      </w:r>
    </w:p>
    <w:p w14:paraId="54C68FB2" w14:textId="77777777" w:rsidR="006D5464" w:rsidRPr="006D5464" w:rsidRDefault="006D5464" w:rsidP="000E546B">
      <w:pPr>
        <w:pStyle w:val="BodyText"/>
        <w:spacing w:before="256"/>
        <w:ind w:left="720"/>
        <w:rPr>
          <w:lang w:val="en-GB"/>
        </w:rPr>
      </w:pPr>
    </w:p>
    <w:p w14:paraId="1F464AF3" w14:textId="77777777" w:rsidR="00090BDD" w:rsidRDefault="00090BDD" w:rsidP="00090BDD">
      <w:pPr>
        <w:pStyle w:val="ListParagraph"/>
        <w:widowControl w:val="0"/>
        <w:numPr>
          <w:ilvl w:val="0"/>
          <w:numId w:val="43"/>
        </w:numPr>
        <w:tabs>
          <w:tab w:val="left" w:pos="219"/>
        </w:tabs>
        <w:autoSpaceDE w:val="0"/>
        <w:autoSpaceDN w:val="0"/>
        <w:spacing w:after="0" w:line="240" w:lineRule="auto"/>
        <w:ind w:left="219" w:hanging="219"/>
        <w:contextualSpacing w:val="0"/>
        <w:rPr>
          <w:b/>
        </w:rPr>
      </w:pPr>
      <w:r w:rsidRPr="005E0CB8">
        <w:rPr>
          <w:b/>
          <w:color w:val="C4001C"/>
          <w:spacing w:val="-2"/>
        </w:rPr>
        <w:t>P</w:t>
      </w:r>
      <w:r w:rsidRPr="5FFBCC26">
        <w:rPr>
          <w:b/>
          <w:color w:val="C4001C"/>
        </w:rPr>
        <w:t>AYMENT STRUCTURE</w:t>
      </w:r>
    </w:p>
    <w:p w14:paraId="66B6181A" w14:textId="77777777" w:rsidR="00090BDD" w:rsidRDefault="00090BDD" w:rsidP="00090BDD">
      <w:pPr>
        <w:pStyle w:val="BodyText"/>
        <w:spacing w:before="11"/>
        <w:rPr>
          <w:b/>
          <w:sz w:val="16"/>
          <w:szCs w:val="16"/>
        </w:rPr>
      </w:pPr>
    </w:p>
    <w:tbl>
      <w:tblPr>
        <w:tblW w:w="0" w:type="auto"/>
        <w:tblInd w:w="70" w:type="dxa"/>
        <w:tblBorders>
          <w:top w:val="double" w:sz="4" w:space="0" w:color="000000"/>
          <w:left w:val="double" w:sz="4" w:space="0" w:color="000000"/>
          <w:bottom w:val="double" w:sz="4" w:space="0" w:color="000000"/>
          <w:right w:val="double" w:sz="4" w:space="0" w:color="000000"/>
          <w:insideH w:val="double" w:sz="4" w:space="0" w:color="000000"/>
          <w:insideV w:val="double" w:sz="4" w:space="0" w:color="000000"/>
        </w:tblBorders>
        <w:tblLayout w:type="fixed"/>
        <w:tblCellMar>
          <w:left w:w="0" w:type="dxa"/>
          <w:right w:w="0" w:type="dxa"/>
        </w:tblCellMar>
        <w:tblLook w:val="01E0" w:firstRow="1" w:lastRow="1" w:firstColumn="1" w:lastColumn="1" w:noHBand="0" w:noVBand="0"/>
      </w:tblPr>
      <w:tblGrid>
        <w:gridCol w:w="6418"/>
        <w:gridCol w:w="2946"/>
      </w:tblGrid>
      <w:tr w:rsidR="00090BDD" w14:paraId="0F7ED46C" w14:textId="77777777" w:rsidTr="008541CF">
        <w:trPr>
          <w:trHeight w:val="340"/>
        </w:trPr>
        <w:tc>
          <w:tcPr>
            <w:tcW w:w="6418" w:type="dxa"/>
          </w:tcPr>
          <w:p w14:paraId="72C796C0" w14:textId="7A2E44E9" w:rsidR="00090BDD" w:rsidRDefault="0E013C74" w:rsidP="008541CF">
            <w:pPr>
              <w:pStyle w:val="TableParagraph"/>
              <w:spacing w:before="21"/>
              <w:ind w:left="7"/>
              <w:jc w:val="center"/>
              <w:rPr>
                <w:b/>
                <w:sz w:val="24"/>
                <w:szCs w:val="24"/>
              </w:rPr>
            </w:pPr>
            <w:r w:rsidRPr="121E5680">
              <w:rPr>
                <w:b/>
                <w:bCs/>
                <w:sz w:val="24"/>
                <w:szCs w:val="24"/>
              </w:rPr>
              <w:t>Deliverable</w:t>
            </w:r>
          </w:p>
        </w:tc>
        <w:tc>
          <w:tcPr>
            <w:tcW w:w="2946" w:type="dxa"/>
          </w:tcPr>
          <w:p w14:paraId="6DEF46DF" w14:textId="06B62DBD" w:rsidR="00090BDD" w:rsidRDefault="1B8A655D" w:rsidP="000E546B">
            <w:pPr>
              <w:pStyle w:val="TableParagraph"/>
              <w:spacing w:before="21" w:line="259" w:lineRule="auto"/>
              <w:ind w:left="179"/>
              <w:rPr>
                <w:b/>
                <w:sz w:val="24"/>
                <w:szCs w:val="24"/>
              </w:rPr>
            </w:pPr>
            <w:r w:rsidRPr="4B277EC5">
              <w:rPr>
                <w:b/>
                <w:bCs/>
                <w:sz w:val="24"/>
                <w:szCs w:val="24"/>
              </w:rPr>
              <w:t>% of Payment</w:t>
            </w:r>
          </w:p>
        </w:tc>
      </w:tr>
      <w:tr w:rsidR="00090BDD" w14:paraId="74E1CE96" w14:textId="77777777" w:rsidTr="008541CF">
        <w:trPr>
          <w:trHeight w:val="345"/>
        </w:trPr>
        <w:tc>
          <w:tcPr>
            <w:tcW w:w="6418" w:type="dxa"/>
          </w:tcPr>
          <w:p w14:paraId="0FA7ED02" w14:textId="77777777" w:rsidR="00090BDD" w:rsidRPr="0002316B" w:rsidRDefault="00090BDD" w:rsidP="008541CF">
            <w:pPr>
              <w:pStyle w:val="TableParagraph"/>
              <w:spacing w:before="21"/>
              <w:ind w:left="30"/>
              <w:rPr>
                <w:sz w:val="24"/>
                <w:szCs w:val="24"/>
                <w:lang w:val="en-US"/>
              </w:rPr>
            </w:pPr>
            <w:r w:rsidRPr="5FFBCC26">
              <w:rPr>
                <w:sz w:val="24"/>
                <w:szCs w:val="24"/>
                <w:lang w:val="en-US"/>
              </w:rPr>
              <w:t>Legal Diagnostic and Scoping Report (Phase I)</w:t>
            </w:r>
          </w:p>
        </w:tc>
        <w:tc>
          <w:tcPr>
            <w:tcW w:w="2946" w:type="dxa"/>
          </w:tcPr>
          <w:p w14:paraId="383C1AED" w14:textId="77777777" w:rsidR="00090BDD" w:rsidRDefault="00090BDD" w:rsidP="008541CF">
            <w:pPr>
              <w:pStyle w:val="TableParagraph"/>
              <w:spacing w:before="21"/>
              <w:ind w:left="35"/>
              <w:rPr>
                <w:sz w:val="24"/>
                <w:szCs w:val="24"/>
              </w:rPr>
            </w:pPr>
            <w:r w:rsidRPr="5FFBCC26">
              <w:rPr>
                <w:spacing w:val="-5"/>
                <w:sz w:val="24"/>
                <w:szCs w:val="24"/>
              </w:rPr>
              <w:t>25%</w:t>
            </w:r>
          </w:p>
        </w:tc>
      </w:tr>
      <w:tr w:rsidR="00090BDD" w14:paraId="707C27A3" w14:textId="77777777" w:rsidTr="008541CF">
        <w:trPr>
          <w:trHeight w:val="345"/>
        </w:trPr>
        <w:tc>
          <w:tcPr>
            <w:tcW w:w="6418" w:type="dxa"/>
          </w:tcPr>
          <w:p w14:paraId="15BF3E31" w14:textId="77777777" w:rsidR="00090BDD" w:rsidRPr="0002316B" w:rsidRDefault="00090BDD" w:rsidP="008541CF">
            <w:pPr>
              <w:pStyle w:val="TableParagraph"/>
              <w:spacing w:before="21"/>
              <w:ind w:left="30"/>
              <w:rPr>
                <w:sz w:val="24"/>
                <w:szCs w:val="24"/>
                <w:lang w:val="en-US"/>
              </w:rPr>
            </w:pPr>
            <w:r w:rsidRPr="5FFBCC26">
              <w:rPr>
                <w:sz w:val="24"/>
                <w:szCs w:val="24"/>
                <w:lang w:val="en-US"/>
              </w:rPr>
              <w:t>Draft Legal and Regulatory Framework for the ETF (Phase II)</w:t>
            </w:r>
          </w:p>
        </w:tc>
        <w:tc>
          <w:tcPr>
            <w:tcW w:w="2946" w:type="dxa"/>
          </w:tcPr>
          <w:p w14:paraId="64C18E47" w14:textId="77777777" w:rsidR="00090BDD" w:rsidRDefault="00090BDD" w:rsidP="008541CF">
            <w:pPr>
              <w:pStyle w:val="TableParagraph"/>
              <w:spacing w:before="21"/>
              <w:ind w:left="35"/>
              <w:rPr>
                <w:sz w:val="24"/>
                <w:szCs w:val="24"/>
              </w:rPr>
            </w:pPr>
            <w:r w:rsidRPr="5FFBCC26">
              <w:rPr>
                <w:spacing w:val="-5"/>
                <w:sz w:val="24"/>
                <w:szCs w:val="24"/>
              </w:rPr>
              <w:t>35%</w:t>
            </w:r>
          </w:p>
        </w:tc>
      </w:tr>
      <w:tr w:rsidR="00090BDD" w14:paraId="2F10B3C6" w14:textId="77777777" w:rsidTr="008541CF">
        <w:trPr>
          <w:trHeight w:val="340"/>
        </w:trPr>
        <w:tc>
          <w:tcPr>
            <w:tcW w:w="6418" w:type="dxa"/>
          </w:tcPr>
          <w:p w14:paraId="66097CFE" w14:textId="77777777" w:rsidR="00090BDD" w:rsidRPr="0002316B" w:rsidRDefault="00090BDD" w:rsidP="008541CF">
            <w:pPr>
              <w:pStyle w:val="TableParagraph"/>
              <w:spacing w:before="21"/>
              <w:ind w:left="30"/>
              <w:rPr>
                <w:sz w:val="24"/>
                <w:szCs w:val="24"/>
                <w:lang w:val="en-US"/>
              </w:rPr>
            </w:pPr>
            <w:r w:rsidRPr="5FFBCC26">
              <w:rPr>
                <w:sz w:val="24"/>
                <w:szCs w:val="24"/>
                <w:lang w:val="en-US"/>
              </w:rPr>
              <w:t>Final Validated Legal and Regulatory Framework (Phase III)</w:t>
            </w:r>
          </w:p>
        </w:tc>
        <w:tc>
          <w:tcPr>
            <w:tcW w:w="2946" w:type="dxa"/>
          </w:tcPr>
          <w:p w14:paraId="150D01F4" w14:textId="77777777" w:rsidR="00090BDD" w:rsidRDefault="00090BDD" w:rsidP="008541CF">
            <w:pPr>
              <w:pStyle w:val="TableParagraph"/>
              <w:spacing w:before="21"/>
              <w:ind w:left="35"/>
              <w:rPr>
                <w:sz w:val="24"/>
                <w:szCs w:val="24"/>
              </w:rPr>
            </w:pPr>
            <w:r w:rsidRPr="5FFBCC26">
              <w:rPr>
                <w:spacing w:val="-5"/>
                <w:sz w:val="24"/>
                <w:szCs w:val="24"/>
              </w:rPr>
              <w:t>40%</w:t>
            </w:r>
          </w:p>
        </w:tc>
      </w:tr>
    </w:tbl>
    <w:p w14:paraId="2ECD8D5F" w14:textId="77777777" w:rsidR="00090BDD" w:rsidRDefault="00090BDD" w:rsidP="00090BDD">
      <w:pPr>
        <w:pStyle w:val="BodyText"/>
        <w:spacing w:before="162"/>
        <w:rPr>
          <w:b/>
          <w:sz w:val="22"/>
          <w:szCs w:val="22"/>
        </w:rPr>
      </w:pPr>
    </w:p>
    <w:p w14:paraId="1EB53235" w14:textId="77777777" w:rsidR="00090BDD" w:rsidRPr="00453BCD" w:rsidRDefault="00090BDD" w:rsidP="00090BDD">
      <w:pPr>
        <w:pStyle w:val="ListParagraph"/>
        <w:widowControl w:val="0"/>
        <w:numPr>
          <w:ilvl w:val="0"/>
          <w:numId w:val="43"/>
        </w:numPr>
        <w:tabs>
          <w:tab w:val="left" w:pos="219"/>
        </w:tabs>
        <w:autoSpaceDE w:val="0"/>
        <w:autoSpaceDN w:val="0"/>
        <w:spacing w:after="0" w:line="240" w:lineRule="auto"/>
        <w:ind w:left="219" w:hanging="219"/>
        <w:contextualSpacing w:val="0"/>
        <w:rPr>
          <w:b/>
        </w:rPr>
      </w:pPr>
      <w:r w:rsidRPr="005D775C">
        <w:rPr>
          <w:b/>
          <w:color w:val="C4001C"/>
          <w:spacing w:val="-2"/>
        </w:rPr>
        <w:t>REQUIRED DOCUMENTS</w:t>
      </w:r>
    </w:p>
    <w:p w14:paraId="2853D3AD" w14:textId="77777777" w:rsidR="00090BDD" w:rsidRPr="00453BCD" w:rsidRDefault="00090BDD" w:rsidP="00090BDD">
      <w:pPr>
        <w:pStyle w:val="BodyText"/>
        <w:spacing w:before="268"/>
        <w:rPr>
          <w:lang w:val="en-GB"/>
        </w:rPr>
      </w:pPr>
      <w:r w:rsidRPr="00453BCD">
        <w:rPr>
          <w:lang w:val="en-GB"/>
        </w:rPr>
        <w:t>Interested consultants or firms shall submit the following documents:</w:t>
      </w:r>
    </w:p>
    <w:p w14:paraId="32EC6512" w14:textId="77777777" w:rsidR="00090BDD" w:rsidRPr="00453BCD" w:rsidRDefault="00090BDD" w:rsidP="00090BDD">
      <w:pPr>
        <w:pStyle w:val="BodyText"/>
        <w:numPr>
          <w:ilvl w:val="0"/>
          <w:numId w:val="41"/>
        </w:numPr>
        <w:ind w:right="710"/>
        <w:jc w:val="both"/>
        <w:rPr>
          <w:lang w:val="en-GB"/>
        </w:rPr>
      </w:pPr>
      <w:r w:rsidRPr="00453BCD">
        <w:rPr>
          <w:lang w:val="en-GB"/>
        </w:rPr>
        <w:t>A technical proposal, including:</w:t>
      </w:r>
    </w:p>
    <w:p w14:paraId="31EE397C" w14:textId="77777777" w:rsidR="00090BDD" w:rsidRPr="00453BCD" w:rsidRDefault="00090BDD" w:rsidP="00090BDD">
      <w:pPr>
        <w:pStyle w:val="BodyText"/>
        <w:numPr>
          <w:ilvl w:val="1"/>
          <w:numId w:val="41"/>
        </w:numPr>
        <w:ind w:right="710"/>
        <w:jc w:val="both"/>
        <w:rPr>
          <w:lang w:val="en-GB"/>
        </w:rPr>
      </w:pPr>
      <w:r w:rsidRPr="00453BCD">
        <w:rPr>
          <w:lang w:val="en-GB"/>
        </w:rPr>
        <w:t xml:space="preserve">Understanding of the </w:t>
      </w:r>
      <w:r w:rsidRPr="00165163">
        <w:rPr>
          <w:lang w:val="en-GB"/>
        </w:rPr>
        <w:t>assignment.</w:t>
      </w:r>
    </w:p>
    <w:p w14:paraId="1B200AA3" w14:textId="77777777" w:rsidR="00090BDD" w:rsidRPr="00453BCD" w:rsidRDefault="00090BDD" w:rsidP="00090BDD">
      <w:pPr>
        <w:pStyle w:val="BodyText"/>
        <w:numPr>
          <w:ilvl w:val="1"/>
          <w:numId w:val="41"/>
        </w:numPr>
        <w:ind w:right="710"/>
        <w:jc w:val="both"/>
        <w:rPr>
          <w:lang w:val="en-GB"/>
        </w:rPr>
      </w:pPr>
      <w:r w:rsidRPr="00453BCD">
        <w:rPr>
          <w:lang w:val="en-GB"/>
        </w:rPr>
        <w:t xml:space="preserve">Proposed </w:t>
      </w:r>
      <w:r w:rsidRPr="00165163">
        <w:rPr>
          <w:lang w:val="en-GB"/>
        </w:rPr>
        <w:t>methodology.</w:t>
      </w:r>
    </w:p>
    <w:p w14:paraId="3744D8B8" w14:textId="64D264E4" w:rsidR="00090BDD" w:rsidRPr="00453BCD" w:rsidRDefault="00090BDD" w:rsidP="00090BDD">
      <w:pPr>
        <w:pStyle w:val="BodyText"/>
        <w:numPr>
          <w:ilvl w:val="1"/>
          <w:numId w:val="41"/>
        </w:numPr>
        <w:ind w:right="710"/>
        <w:jc w:val="both"/>
        <w:rPr>
          <w:lang w:val="en-GB"/>
        </w:rPr>
      </w:pPr>
      <w:r w:rsidRPr="677C1159">
        <w:rPr>
          <w:lang w:val="en-GB"/>
        </w:rPr>
        <w:t xml:space="preserve">Detailed work plan aligned with the </w:t>
      </w:r>
      <w:r w:rsidR="2944FE57" w:rsidRPr="20BD3468">
        <w:rPr>
          <w:lang w:val="en-GB"/>
        </w:rPr>
        <w:t>90</w:t>
      </w:r>
      <w:r w:rsidRPr="677C1159">
        <w:rPr>
          <w:lang w:val="en-GB"/>
        </w:rPr>
        <w:t>-day consultancy.</w:t>
      </w:r>
    </w:p>
    <w:p w14:paraId="673AEBF3" w14:textId="77777777" w:rsidR="00090BDD" w:rsidRPr="00453BCD" w:rsidRDefault="00090BDD" w:rsidP="00090BDD">
      <w:pPr>
        <w:pStyle w:val="BodyText"/>
        <w:numPr>
          <w:ilvl w:val="0"/>
          <w:numId w:val="41"/>
        </w:numPr>
        <w:ind w:right="710"/>
        <w:jc w:val="both"/>
        <w:rPr>
          <w:lang w:val="en-GB"/>
        </w:rPr>
      </w:pPr>
      <w:r w:rsidRPr="00453BCD">
        <w:rPr>
          <w:lang w:val="en-GB"/>
        </w:rPr>
        <w:t>A financial proposal (fixed price, excluding VAT).</w:t>
      </w:r>
    </w:p>
    <w:p w14:paraId="5A7AB2B3" w14:textId="77777777" w:rsidR="00090BDD" w:rsidRPr="00453BCD" w:rsidRDefault="00090BDD" w:rsidP="00090BDD">
      <w:pPr>
        <w:pStyle w:val="BodyText"/>
        <w:numPr>
          <w:ilvl w:val="0"/>
          <w:numId w:val="41"/>
        </w:numPr>
        <w:ind w:right="710"/>
        <w:jc w:val="both"/>
        <w:rPr>
          <w:lang w:val="en-GB"/>
        </w:rPr>
      </w:pPr>
      <w:r w:rsidRPr="00453BCD">
        <w:rPr>
          <w:lang w:val="en-GB"/>
        </w:rPr>
        <w:t>Curriculum Vitae (CV) of the proposed expert(s), highlighting relevant experience.</w:t>
      </w:r>
    </w:p>
    <w:p w14:paraId="4D23CEB0" w14:textId="706DA906" w:rsidR="00090BDD" w:rsidRPr="00453BCD" w:rsidRDefault="6C33BAD0" w:rsidP="5CC237C0">
      <w:r w:rsidRPr="66782BBD">
        <w:t xml:space="preserve">Examples of previous similar legal or regulatory </w:t>
      </w:r>
      <w:proofErr w:type="gramStart"/>
      <w:r w:rsidRPr="66782BBD">
        <w:t xml:space="preserve">assignments </w:t>
      </w:r>
      <w:r w:rsidR="10BC6398" w:rsidRPr="66782BBD">
        <w:t>:</w:t>
      </w:r>
      <w:proofErr w:type="gramEnd"/>
      <w:r w:rsidR="10BC6398" w:rsidRPr="66782BBD">
        <w:t xml:space="preserve"> assignments completed within the last five (5) years, in one or more of: climate governance and institutional design; environmental/climate change law and regulatory drafting; or MRV/Transparency systems and related public-policy frameworks. </w:t>
      </w:r>
      <w:r w:rsidR="71C0E224" w:rsidRPr="638ACB3D">
        <w:t>Each assignment should indicate the country and</w:t>
      </w:r>
      <w:r w:rsidR="10BC6398" w:rsidRPr="638ACB3D">
        <w:t xml:space="preserve"> institutional context</w:t>
      </w:r>
      <w:r w:rsidR="2785DAA2" w:rsidRPr="638ACB3D">
        <w:t>.</w:t>
      </w:r>
    </w:p>
    <w:p w14:paraId="71BD055C" w14:textId="7DE15C6F" w:rsidR="00090BDD" w:rsidRDefault="0BCF28D5" w:rsidP="000E546B">
      <w:pPr>
        <w:pStyle w:val="ListParagraph"/>
        <w:widowControl w:val="0"/>
        <w:numPr>
          <w:ilvl w:val="0"/>
          <w:numId w:val="43"/>
        </w:numPr>
        <w:tabs>
          <w:tab w:val="left" w:pos="219"/>
        </w:tabs>
        <w:autoSpaceDE w:val="0"/>
        <w:autoSpaceDN w:val="0"/>
        <w:spacing w:after="0" w:line="240" w:lineRule="auto"/>
        <w:contextualSpacing w:val="0"/>
        <w:rPr>
          <w:b/>
          <w:bCs/>
        </w:rPr>
      </w:pPr>
      <w:r w:rsidRPr="6C630C5B">
        <w:rPr>
          <w:b/>
          <w:bCs/>
          <w:color w:val="C4001C"/>
        </w:rPr>
        <w:t>SELECTION CRITERIA</w:t>
      </w:r>
    </w:p>
    <w:p w14:paraId="7B8388F0" w14:textId="77777777" w:rsidR="00090BDD" w:rsidRDefault="00090BDD" w:rsidP="00090BDD">
      <w:pPr>
        <w:pStyle w:val="BodyText"/>
        <w:spacing w:before="5"/>
        <w:rPr>
          <w:b/>
          <w:sz w:val="14"/>
          <w:szCs w:val="14"/>
        </w:rPr>
      </w:pPr>
    </w:p>
    <w:tbl>
      <w:tblPr>
        <w:tblW w:w="0" w:type="auto"/>
        <w:tblInd w:w="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4682"/>
        <w:gridCol w:w="4682"/>
      </w:tblGrid>
      <w:tr w:rsidR="00090BDD" w:rsidRPr="006774DC" w14:paraId="665B9AA2" w14:textId="77777777" w:rsidTr="659F3DD4">
        <w:trPr>
          <w:trHeight w:val="300"/>
        </w:trPr>
        <w:tc>
          <w:tcPr>
            <w:tcW w:w="4682" w:type="dxa"/>
          </w:tcPr>
          <w:p w14:paraId="00295C66" w14:textId="39FA49BC" w:rsidR="00090BDD" w:rsidRPr="006774DC" w:rsidRDefault="00090BDD" w:rsidP="677C1159">
            <w:pPr>
              <w:pStyle w:val="TableParagraph"/>
              <w:ind w:left="110"/>
              <w:rPr>
                <w:b/>
                <w:bCs/>
              </w:rPr>
            </w:pPr>
            <w:r w:rsidRPr="677C1159">
              <w:rPr>
                <w:b/>
                <w:bCs/>
                <w:spacing w:val="-2"/>
              </w:rPr>
              <w:t>Crit</w:t>
            </w:r>
            <w:r w:rsidR="5F56927A" w:rsidRPr="677C1159">
              <w:rPr>
                <w:b/>
                <w:bCs/>
              </w:rPr>
              <w:t>eria</w:t>
            </w:r>
          </w:p>
        </w:tc>
        <w:tc>
          <w:tcPr>
            <w:tcW w:w="4682" w:type="dxa"/>
          </w:tcPr>
          <w:p w14:paraId="4DCA563F" w14:textId="467CDB5C" w:rsidR="00090BDD" w:rsidRPr="006774DC" w:rsidRDefault="007B24BD" w:rsidP="008541CF">
            <w:pPr>
              <w:pStyle w:val="TableParagraph"/>
              <w:ind w:left="1360"/>
              <w:rPr>
                <w:b/>
              </w:rPr>
            </w:pPr>
            <w:r>
              <w:rPr>
                <w:b/>
                <w:spacing w:val="-2"/>
              </w:rPr>
              <w:t>Pass</w:t>
            </w:r>
            <w:r w:rsidR="00090BDD" w:rsidRPr="006774DC">
              <w:rPr>
                <w:b/>
                <w:spacing w:val="-2"/>
              </w:rPr>
              <w:t>/</w:t>
            </w:r>
            <w:r>
              <w:rPr>
                <w:b/>
                <w:spacing w:val="-2"/>
              </w:rPr>
              <w:t>Fail</w:t>
            </w:r>
          </w:p>
        </w:tc>
      </w:tr>
    </w:tbl>
    <w:p w14:paraId="12B6FCAC" w14:textId="77777777" w:rsidR="00090BDD" w:rsidRPr="0002316B" w:rsidRDefault="00090BDD" w:rsidP="00090BDD">
      <w:pPr>
        <w:pStyle w:val="TableParagraph"/>
        <w:rPr>
          <w:rFonts w:ascii="Times New Roman"/>
          <w:lang w:val="en-US"/>
        </w:rPr>
        <w:sectPr w:rsidR="00090BDD" w:rsidRPr="0002316B" w:rsidSect="00090BDD">
          <w:footerReference w:type="default" r:id="rId32"/>
          <w:pgSz w:w="12240" w:h="15840"/>
          <w:pgMar w:top="1380" w:right="720" w:bottom="1620" w:left="1440" w:header="0" w:footer="1411" w:gutter="0"/>
          <w:cols w:space="720"/>
        </w:sectPr>
      </w:pPr>
    </w:p>
    <w:tbl>
      <w:tblPr>
        <w:tblW w:w="0" w:type="auto"/>
        <w:tblInd w:w="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4682"/>
        <w:gridCol w:w="4682"/>
      </w:tblGrid>
      <w:tr w:rsidR="01D7D39C" w14:paraId="11BFAFF8" w14:textId="77777777" w:rsidTr="4C0CE700">
        <w:trPr>
          <w:trHeight w:val="707"/>
        </w:trPr>
        <w:tc>
          <w:tcPr>
            <w:tcW w:w="4682" w:type="dxa"/>
          </w:tcPr>
          <w:p w14:paraId="420EA9B2" w14:textId="77777777" w:rsidR="0043154A" w:rsidRDefault="0043154A" w:rsidP="0043154A">
            <w:pPr>
              <w:pStyle w:val="TableParagraph"/>
              <w:ind w:left="110"/>
              <w:jc w:val="both"/>
              <w:rPr>
                <w:sz w:val="24"/>
                <w:szCs w:val="24"/>
                <w:lang w:val="en-GB"/>
              </w:rPr>
            </w:pPr>
            <w:r w:rsidRPr="003A00BD">
              <w:rPr>
                <w:sz w:val="24"/>
                <w:szCs w:val="24"/>
                <w:lang w:val="en-GB"/>
              </w:rPr>
              <w:t>Annual Turnover: The tenderer must</w:t>
            </w:r>
          </w:p>
          <w:p w14:paraId="4790F1F2" w14:textId="77777777" w:rsidR="0043154A" w:rsidRPr="003A00BD" w:rsidRDefault="0043154A" w:rsidP="0043154A">
            <w:pPr>
              <w:pStyle w:val="TableParagraph"/>
              <w:ind w:left="110"/>
              <w:jc w:val="both"/>
              <w:rPr>
                <w:sz w:val="24"/>
                <w:szCs w:val="24"/>
                <w:lang w:val="en-GB"/>
              </w:rPr>
            </w:pPr>
            <w:r w:rsidRPr="003A00BD">
              <w:rPr>
                <w:sz w:val="24"/>
                <w:szCs w:val="24"/>
                <w:lang w:val="en-GB"/>
              </w:rPr>
              <w:t>demonstrate an average annual turnover of at least EUR 21,000 over the last two (2) financial years.</w:t>
            </w:r>
          </w:p>
          <w:p w14:paraId="1E9EBA6A" w14:textId="77777777" w:rsidR="0043154A" w:rsidRPr="003A00BD" w:rsidRDefault="0043154A" w:rsidP="0043154A">
            <w:pPr>
              <w:pStyle w:val="TableParagraph"/>
              <w:ind w:left="110"/>
              <w:jc w:val="both"/>
              <w:rPr>
                <w:sz w:val="24"/>
                <w:szCs w:val="24"/>
                <w:lang w:val="en-GB"/>
              </w:rPr>
            </w:pPr>
            <w:r w:rsidRPr="003A00BD">
              <w:rPr>
                <w:sz w:val="24"/>
                <w:szCs w:val="24"/>
                <w:lang w:val="en-GB"/>
              </w:rPr>
              <w:t>As evidence of financial capacity, the tenderer shall submit the approved financial statements or bank statements for the last two financial years. Alternatively, the tenderer may provide another appropriate supporting document, such as a statement of the enterprise's assets and liabilities.</w:t>
            </w:r>
          </w:p>
          <w:p w14:paraId="4C44B50C" w14:textId="43777E4B" w:rsidR="01D7D39C" w:rsidRDefault="01D7D39C" w:rsidP="000E546B">
            <w:pPr>
              <w:pStyle w:val="TableParagraph"/>
              <w:spacing w:line="248" w:lineRule="exact"/>
              <w:rPr>
                <w:sz w:val="24"/>
                <w:szCs w:val="24"/>
                <w:lang w:val="en-US"/>
              </w:rPr>
            </w:pPr>
          </w:p>
        </w:tc>
        <w:tc>
          <w:tcPr>
            <w:tcW w:w="4682" w:type="dxa"/>
          </w:tcPr>
          <w:p w14:paraId="309CB626" w14:textId="5C924B47" w:rsidR="01D7D39C" w:rsidRDefault="1533F092" w:rsidP="000E546B">
            <w:pPr>
              <w:pStyle w:val="TableParagraph"/>
              <w:rPr>
                <w:rFonts w:ascii="Times New Roman"/>
                <w:lang w:val="en-US"/>
              </w:rPr>
            </w:pPr>
            <w:r w:rsidRPr="4C0CE700">
              <w:rPr>
                <w:rFonts w:ascii="Times New Roman"/>
                <w:lang w:val="en-US"/>
              </w:rPr>
              <w:t>Pass: the evidence submitted shows an average annual turnover of at least EUR 21,000 over the last two financial years. Fail: the average is below this amount, or no evidence is provided.</w:t>
            </w:r>
          </w:p>
        </w:tc>
      </w:tr>
    </w:tbl>
    <w:p w14:paraId="2199EF40" w14:textId="77777777" w:rsidR="00090BDD" w:rsidRPr="000E546B" w:rsidRDefault="00090BDD" w:rsidP="00090BDD">
      <w:pPr>
        <w:pStyle w:val="BodyText"/>
        <w:spacing w:before="70"/>
        <w:rPr>
          <w:b/>
          <w:sz w:val="22"/>
          <w:lang w:val="en-GB"/>
        </w:rPr>
      </w:pPr>
    </w:p>
    <w:p w14:paraId="297C38B4" w14:textId="5A34CA6D" w:rsidR="00090BDD" w:rsidRDefault="003B2522" w:rsidP="000E546B">
      <w:pPr>
        <w:pStyle w:val="ListParagraph"/>
        <w:widowControl w:val="0"/>
        <w:numPr>
          <w:ilvl w:val="0"/>
          <w:numId w:val="43"/>
        </w:numPr>
        <w:tabs>
          <w:tab w:val="left" w:pos="219"/>
        </w:tabs>
        <w:autoSpaceDE w:val="0"/>
        <w:autoSpaceDN w:val="0"/>
        <w:spacing w:after="0" w:line="240" w:lineRule="auto"/>
        <w:contextualSpacing w:val="0"/>
        <w:rPr>
          <w:b/>
          <w:bCs/>
        </w:rPr>
      </w:pPr>
      <w:r w:rsidRPr="7906C5C2">
        <w:rPr>
          <w:b/>
          <w:bCs/>
          <w:color w:val="C4001C"/>
        </w:rPr>
        <w:t xml:space="preserve">AWARD </w:t>
      </w:r>
      <w:r w:rsidR="00090BDD" w:rsidRPr="7906C5C2">
        <w:rPr>
          <w:b/>
          <w:bCs/>
          <w:color w:val="C4001C"/>
          <w:spacing w:val="-2"/>
        </w:rPr>
        <w:t>CRITERIA</w:t>
      </w:r>
    </w:p>
    <w:p w14:paraId="1D980BB0" w14:textId="77777777" w:rsidR="00090BDD" w:rsidRDefault="00090BDD" w:rsidP="00090BDD">
      <w:pPr>
        <w:pStyle w:val="BodyText"/>
        <w:spacing w:before="11"/>
        <w:rPr>
          <w:b/>
          <w:sz w:val="16"/>
        </w:rPr>
      </w:pPr>
    </w:p>
    <w:tbl>
      <w:tblPr>
        <w:tblW w:w="9298" w:type="dxa"/>
        <w:tblInd w:w="70" w:type="dxa"/>
        <w:tblBorders>
          <w:top w:val="double" w:sz="4" w:space="0" w:color="000000" w:themeColor="text1"/>
          <w:left w:val="double" w:sz="4" w:space="0" w:color="000000" w:themeColor="text1"/>
          <w:bottom w:val="double" w:sz="4" w:space="0" w:color="000000" w:themeColor="text1"/>
          <w:right w:val="double" w:sz="4" w:space="0" w:color="000000" w:themeColor="text1"/>
          <w:insideH w:val="double" w:sz="4" w:space="0" w:color="000000" w:themeColor="text1"/>
          <w:insideV w:val="double" w:sz="4" w:space="0" w:color="000000" w:themeColor="text1"/>
        </w:tblBorders>
        <w:tblLayout w:type="fixed"/>
        <w:tblCellMar>
          <w:left w:w="0" w:type="dxa"/>
          <w:right w:w="0" w:type="dxa"/>
        </w:tblCellMar>
        <w:tblLook w:val="01E0" w:firstRow="1" w:lastRow="1" w:firstColumn="1" w:lastColumn="1" w:noHBand="0" w:noVBand="0"/>
      </w:tblPr>
      <w:tblGrid>
        <w:gridCol w:w="964"/>
        <w:gridCol w:w="8334"/>
      </w:tblGrid>
      <w:tr w:rsidR="00090BDD" w:rsidRPr="006774DC" w14:paraId="450D4663" w14:textId="77777777" w:rsidTr="05C96AA3">
        <w:trPr>
          <w:trHeight w:val="340"/>
        </w:trPr>
        <w:tc>
          <w:tcPr>
            <w:tcW w:w="964" w:type="dxa"/>
            <w:tcBorders>
              <w:left w:val="double" w:sz="6" w:space="0" w:color="000000" w:themeColor="text1"/>
            </w:tcBorders>
          </w:tcPr>
          <w:p w14:paraId="7871E93A" w14:textId="4F7C625F" w:rsidR="00090BDD" w:rsidRPr="006774DC" w:rsidRDefault="5C1105B4" w:rsidP="5FD6034C">
            <w:pPr>
              <w:pStyle w:val="TableParagraph"/>
              <w:spacing w:before="21"/>
              <w:ind w:left="11"/>
              <w:jc w:val="center"/>
              <w:rPr>
                <w:b/>
                <w:bCs/>
                <w:sz w:val="24"/>
                <w:szCs w:val="24"/>
              </w:rPr>
            </w:pPr>
            <w:r w:rsidRPr="249FF4A3">
              <w:rPr>
                <w:b/>
                <w:bCs/>
                <w:sz w:val="24"/>
                <w:szCs w:val="24"/>
              </w:rPr>
              <w:t>Weight</w:t>
            </w:r>
          </w:p>
        </w:tc>
        <w:tc>
          <w:tcPr>
            <w:tcW w:w="8334" w:type="dxa"/>
            <w:tcBorders>
              <w:left w:val="double" w:sz="6" w:space="0" w:color="000000" w:themeColor="text1"/>
              <w:right w:val="double" w:sz="6" w:space="0" w:color="000000" w:themeColor="text1"/>
            </w:tcBorders>
          </w:tcPr>
          <w:p w14:paraId="6D051E8D" w14:textId="55BF2CC7" w:rsidR="72642A52" w:rsidRDefault="645215E6" w:rsidP="000E546B">
            <w:pPr>
              <w:pStyle w:val="TableParagraph"/>
              <w:spacing w:before="21" w:line="259" w:lineRule="auto"/>
              <w:ind w:left="31"/>
              <w:jc w:val="center"/>
              <w:rPr>
                <w:b/>
                <w:bCs/>
                <w:sz w:val="24"/>
                <w:szCs w:val="24"/>
                <w:lang w:val="en-US"/>
              </w:rPr>
            </w:pPr>
            <w:r w:rsidRPr="4D8FB202">
              <w:rPr>
                <w:b/>
                <w:bCs/>
                <w:sz w:val="24"/>
                <w:szCs w:val="24"/>
                <w:lang w:val="en-US"/>
              </w:rPr>
              <w:t>Criterion: Methodology / Work Plan / Consultant’s CV</w:t>
            </w:r>
          </w:p>
        </w:tc>
      </w:tr>
      <w:tr w:rsidR="00090BDD" w:rsidRPr="006774DC" w14:paraId="3E60D38B" w14:textId="77777777" w:rsidTr="05C96AA3">
        <w:trPr>
          <w:trHeight w:val="3250"/>
        </w:trPr>
        <w:tc>
          <w:tcPr>
            <w:tcW w:w="964" w:type="dxa"/>
            <w:tcBorders>
              <w:left w:val="double" w:sz="6" w:space="0" w:color="000000" w:themeColor="text1"/>
            </w:tcBorders>
          </w:tcPr>
          <w:p w14:paraId="32B0763B" w14:textId="01FA3D96" w:rsidR="00090BDD" w:rsidRPr="006774DC" w:rsidRDefault="00090BDD" w:rsidP="000E546B">
            <w:pPr>
              <w:pStyle w:val="TableParagraph"/>
              <w:spacing w:line="259" w:lineRule="auto"/>
              <w:rPr>
                <w:b/>
                <w:sz w:val="24"/>
                <w:szCs w:val="24"/>
                <w:lang w:val="en-US"/>
              </w:rPr>
            </w:pPr>
          </w:p>
          <w:p w14:paraId="36B495DE" w14:textId="77777777" w:rsidR="00090BDD" w:rsidRPr="006774DC" w:rsidRDefault="00090BDD" w:rsidP="008541CF">
            <w:pPr>
              <w:pStyle w:val="TableParagraph"/>
              <w:rPr>
                <w:b/>
                <w:sz w:val="24"/>
                <w:lang w:val="en-US"/>
              </w:rPr>
            </w:pPr>
          </w:p>
          <w:p w14:paraId="48E636B8" w14:textId="77777777" w:rsidR="00090BDD" w:rsidRPr="006774DC" w:rsidRDefault="00090BDD" w:rsidP="008541CF">
            <w:pPr>
              <w:pStyle w:val="TableParagraph"/>
              <w:rPr>
                <w:b/>
                <w:sz w:val="24"/>
                <w:lang w:val="en-US"/>
              </w:rPr>
            </w:pPr>
          </w:p>
          <w:p w14:paraId="42CE1F37" w14:textId="77777777" w:rsidR="00090BDD" w:rsidRPr="006774DC" w:rsidRDefault="00090BDD" w:rsidP="008541CF">
            <w:pPr>
              <w:pStyle w:val="TableParagraph"/>
              <w:rPr>
                <w:b/>
                <w:sz w:val="24"/>
                <w:lang w:val="en-US"/>
              </w:rPr>
            </w:pPr>
          </w:p>
          <w:p w14:paraId="789049CF" w14:textId="77777777" w:rsidR="00090BDD" w:rsidRPr="006774DC" w:rsidRDefault="00090BDD" w:rsidP="008541CF">
            <w:pPr>
              <w:pStyle w:val="TableParagraph"/>
              <w:spacing w:before="12"/>
              <w:rPr>
                <w:b/>
                <w:sz w:val="24"/>
                <w:lang w:val="en-US"/>
              </w:rPr>
            </w:pPr>
          </w:p>
          <w:p w14:paraId="526C7951" w14:textId="77777777" w:rsidR="00090BDD" w:rsidRPr="006774DC" w:rsidRDefault="00090BDD" w:rsidP="008541CF">
            <w:pPr>
              <w:pStyle w:val="TableParagraph"/>
              <w:spacing w:before="12"/>
              <w:rPr>
                <w:b/>
                <w:sz w:val="24"/>
                <w:lang w:val="en-US"/>
              </w:rPr>
            </w:pPr>
          </w:p>
          <w:p w14:paraId="267700A7" w14:textId="77777777" w:rsidR="00090BDD" w:rsidRPr="006774DC" w:rsidRDefault="00090BDD" w:rsidP="008541CF">
            <w:pPr>
              <w:pStyle w:val="TableParagraph"/>
              <w:ind w:left="11" w:right="121"/>
              <w:jc w:val="center"/>
              <w:rPr>
                <w:sz w:val="24"/>
              </w:rPr>
            </w:pPr>
            <w:r w:rsidRPr="006774DC">
              <w:rPr>
                <w:spacing w:val="-5"/>
                <w:sz w:val="24"/>
              </w:rPr>
              <w:t>20%</w:t>
            </w:r>
          </w:p>
        </w:tc>
        <w:tc>
          <w:tcPr>
            <w:tcW w:w="8334" w:type="dxa"/>
            <w:tcBorders>
              <w:left w:val="double" w:sz="6" w:space="0" w:color="000000" w:themeColor="text1"/>
              <w:right w:val="double" w:sz="6" w:space="0" w:color="000000" w:themeColor="text1"/>
            </w:tcBorders>
          </w:tcPr>
          <w:p w14:paraId="29522898" w14:textId="77777777" w:rsidR="72642A52" w:rsidRDefault="72642A52" w:rsidP="5C075BF6">
            <w:pPr>
              <w:spacing w:beforeAutospacing="1" w:afterAutospacing="1"/>
              <w:rPr>
                <w:rFonts w:ascii="Times New Roman" w:eastAsia="Times New Roman" w:hAnsi="Times New Roman" w:cs="Times New Roman"/>
                <w:sz w:val="24"/>
                <w:szCs w:val="24"/>
                <w:lang w:eastAsia="en-GB"/>
              </w:rPr>
            </w:pPr>
            <w:r w:rsidRPr="5C075BF6">
              <w:rPr>
                <w:rFonts w:ascii="Times New Roman" w:eastAsia="Times New Roman" w:hAnsi="Times New Roman" w:cs="Times New Roman"/>
                <w:sz w:val="24"/>
                <w:szCs w:val="24"/>
                <w:lang w:eastAsia="en-GB"/>
              </w:rPr>
              <w:t>The proposed methodology will be assessed based on its clarity, robustness, and relevance to the assignment.</w:t>
            </w:r>
          </w:p>
          <w:p w14:paraId="5F0480D6" w14:textId="58CE2FC2" w:rsidR="72642A52" w:rsidRDefault="72642A52" w:rsidP="000E546B">
            <w:pPr>
              <w:spacing w:beforeAutospacing="1" w:afterAutospacing="1"/>
              <w:rPr>
                <w:rFonts w:ascii="Times New Roman" w:eastAsia="Times New Roman" w:hAnsi="Times New Roman" w:cs="Times New Roman"/>
                <w:sz w:val="24"/>
                <w:szCs w:val="24"/>
                <w:lang w:eastAsia="en-GB"/>
              </w:rPr>
            </w:pPr>
            <w:r w:rsidRPr="5C075BF6">
              <w:rPr>
                <w:rFonts w:ascii="Times New Roman" w:eastAsia="Times New Roman" w:hAnsi="Times New Roman" w:cs="Times New Roman"/>
                <w:b/>
                <w:bCs/>
                <w:sz w:val="24"/>
                <w:szCs w:val="24"/>
                <w:lang w:eastAsia="en-GB"/>
              </w:rPr>
              <w:t>Key evaluation elements (non-exhaustive):</w:t>
            </w:r>
          </w:p>
          <w:tbl>
            <w:tblPr>
              <w:tblStyle w:val="TableGrid"/>
              <w:tblW w:w="0" w:type="auto"/>
              <w:tblLook w:val="06A0" w:firstRow="1" w:lastRow="0" w:firstColumn="1" w:lastColumn="0" w:noHBand="1" w:noVBand="1"/>
            </w:tblPr>
            <w:tblGrid>
              <w:gridCol w:w="4162"/>
              <w:gridCol w:w="4162"/>
            </w:tblGrid>
            <w:tr w:rsidR="6D7D5D03" w14:paraId="53EEB628" w14:textId="77777777" w:rsidTr="000E546B">
              <w:trPr>
                <w:trHeight w:val="300"/>
              </w:trPr>
              <w:tc>
                <w:tcPr>
                  <w:tcW w:w="4162" w:type="dxa"/>
                </w:tcPr>
                <w:p w14:paraId="6F4535EC" w14:textId="74687ABF" w:rsidR="1B42446E" w:rsidRDefault="1B42446E" w:rsidP="2AE4846C">
                  <w:pPr>
                    <w:rPr>
                      <w:rFonts w:ascii="Times New Roman" w:eastAsia="Times New Roman" w:hAnsi="Times New Roman" w:cs="Times New Roman"/>
                      <w:b/>
                      <w:bCs/>
                      <w:sz w:val="24"/>
                      <w:szCs w:val="24"/>
                      <w:lang w:eastAsia="en-GB"/>
                    </w:rPr>
                  </w:pPr>
                  <w:r w:rsidRPr="000E546B">
                    <w:rPr>
                      <w:rFonts w:ascii="Times New Roman" w:eastAsia="Times New Roman" w:hAnsi="Times New Roman" w:cs="Times New Roman"/>
                      <w:b/>
                      <w:bCs/>
                      <w:sz w:val="24"/>
                      <w:szCs w:val="24"/>
                      <w:lang w:eastAsia="en-GB"/>
                    </w:rPr>
                    <w:t>Sub-criterion</w:t>
                  </w:r>
                </w:p>
              </w:tc>
              <w:tc>
                <w:tcPr>
                  <w:tcW w:w="4162" w:type="dxa"/>
                </w:tcPr>
                <w:p w14:paraId="35C2F8B2" w14:textId="1AE5EAA3" w:rsidR="1B42446E" w:rsidRDefault="1B42446E" w:rsidP="2AE4846C">
                  <w:pPr>
                    <w:rPr>
                      <w:rFonts w:ascii="Times New Roman" w:eastAsia="Times New Roman" w:hAnsi="Times New Roman" w:cs="Times New Roman"/>
                      <w:b/>
                      <w:bCs/>
                      <w:sz w:val="24"/>
                      <w:szCs w:val="24"/>
                      <w:lang w:eastAsia="en-GB"/>
                    </w:rPr>
                  </w:pPr>
                  <w:r w:rsidRPr="000E546B">
                    <w:rPr>
                      <w:rFonts w:ascii="Times New Roman" w:eastAsia="Times New Roman" w:hAnsi="Times New Roman" w:cs="Times New Roman"/>
                      <w:b/>
                      <w:bCs/>
                      <w:sz w:val="24"/>
                      <w:szCs w:val="24"/>
                      <w:lang w:eastAsia="en-GB"/>
                    </w:rPr>
                    <w:t>Max points</w:t>
                  </w:r>
                </w:p>
              </w:tc>
            </w:tr>
            <w:tr w:rsidR="6D7D5D03" w14:paraId="2DD4D0CD" w14:textId="77777777" w:rsidTr="000E546B">
              <w:trPr>
                <w:trHeight w:val="300"/>
              </w:trPr>
              <w:tc>
                <w:tcPr>
                  <w:tcW w:w="4162" w:type="dxa"/>
                </w:tcPr>
                <w:p w14:paraId="103BEDA3" w14:textId="2DC53D25" w:rsidR="1B42446E" w:rsidRDefault="1B42446E" w:rsidP="6D7D5D03">
                  <w:r w:rsidRPr="6D7D5D03">
                    <w:rPr>
                      <w:rFonts w:ascii="Times New Roman" w:eastAsia="Times New Roman" w:hAnsi="Times New Roman" w:cs="Times New Roman"/>
                      <w:sz w:val="24"/>
                      <w:szCs w:val="24"/>
                      <w:lang w:eastAsia="en-GB"/>
                    </w:rPr>
                    <w:t>Clear understanding of the objectives and scope of the consultancy</w:t>
                  </w:r>
                </w:p>
              </w:tc>
              <w:tc>
                <w:tcPr>
                  <w:tcW w:w="4162" w:type="dxa"/>
                </w:tcPr>
                <w:p w14:paraId="52FFDB2A" w14:textId="4C0D9C34" w:rsidR="1B42446E" w:rsidRDefault="1B42446E" w:rsidP="6D7D5D03">
                  <w:r w:rsidRPr="6D7D5D03">
                    <w:rPr>
                      <w:rFonts w:ascii="Times New Roman" w:eastAsia="Times New Roman" w:hAnsi="Times New Roman" w:cs="Times New Roman"/>
                      <w:sz w:val="24"/>
                      <w:szCs w:val="24"/>
                      <w:lang w:eastAsia="en-GB"/>
                    </w:rPr>
                    <w:t>5</w:t>
                  </w:r>
                </w:p>
              </w:tc>
            </w:tr>
            <w:tr w:rsidR="6D7D5D03" w14:paraId="65AD8808" w14:textId="77777777" w:rsidTr="000E546B">
              <w:trPr>
                <w:trHeight w:val="300"/>
              </w:trPr>
              <w:tc>
                <w:tcPr>
                  <w:tcW w:w="4162" w:type="dxa"/>
                </w:tcPr>
                <w:p w14:paraId="19432738" w14:textId="181B5B62" w:rsidR="1B42446E" w:rsidRDefault="1B42446E" w:rsidP="6D7D5D03">
                  <w:r w:rsidRPr="6D7D5D03">
                    <w:rPr>
                      <w:rFonts w:ascii="Times New Roman" w:eastAsia="Times New Roman" w:hAnsi="Times New Roman" w:cs="Times New Roman"/>
                      <w:sz w:val="24"/>
                      <w:szCs w:val="24"/>
                      <w:lang w:eastAsia="en-GB"/>
                    </w:rPr>
                    <w:t>Soundness and coherence of the proposed methodological approach</w:t>
                  </w:r>
                </w:p>
              </w:tc>
              <w:tc>
                <w:tcPr>
                  <w:tcW w:w="4162" w:type="dxa"/>
                </w:tcPr>
                <w:p w14:paraId="5B8155A7" w14:textId="4688285E" w:rsidR="1B42446E" w:rsidRDefault="1B42446E" w:rsidP="6D7D5D03">
                  <w:r w:rsidRPr="6D7D5D03">
                    <w:rPr>
                      <w:rFonts w:ascii="Times New Roman" w:eastAsia="Times New Roman" w:hAnsi="Times New Roman" w:cs="Times New Roman"/>
                      <w:sz w:val="24"/>
                      <w:szCs w:val="24"/>
                      <w:lang w:eastAsia="en-GB"/>
                    </w:rPr>
                    <w:t>4</w:t>
                  </w:r>
                </w:p>
              </w:tc>
            </w:tr>
            <w:tr w:rsidR="6D7D5D03" w14:paraId="1E30F178" w14:textId="77777777" w:rsidTr="000E546B">
              <w:trPr>
                <w:trHeight w:val="300"/>
              </w:trPr>
              <w:tc>
                <w:tcPr>
                  <w:tcW w:w="4162" w:type="dxa"/>
                </w:tcPr>
                <w:p w14:paraId="5D901605" w14:textId="53DB1AB7" w:rsidR="1B42446E" w:rsidRDefault="1B42446E" w:rsidP="6D7D5D03">
                  <w:r w:rsidRPr="6D7D5D03">
                    <w:rPr>
                      <w:rFonts w:ascii="Times New Roman" w:eastAsia="Times New Roman" w:hAnsi="Times New Roman" w:cs="Times New Roman"/>
                      <w:sz w:val="24"/>
                      <w:szCs w:val="24"/>
                      <w:lang w:eastAsia="en-GB"/>
                    </w:rPr>
                    <w:t xml:space="preserve">Demonstrated ability of the methodology to deliver legally robust and adoption-ready outputs within the </w:t>
                  </w:r>
                  <w:r w:rsidR="2944FE57" w:rsidRPr="20BD3468">
                    <w:rPr>
                      <w:rFonts w:ascii="Times New Roman" w:eastAsia="Times New Roman" w:hAnsi="Times New Roman" w:cs="Times New Roman"/>
                      <w:sz w:val="24"/>
                      <w:szCs w:val="24"/>
                      <w:lang w:eastAsia="en-GB"/>
                    </w:rPr>
                    <w:t>90</w:t>
                  </w:r>
                  <w:r w:rsidRPr="6D7D5D03">
                    <w:rPr>
                      <w:rFonts w:ascii="Times New Roman" w:eastAsia="Times New Roman" w:hAnsi="Times New Roman" w:cs="Times New Roman"/>
                      <w:sz w:val="24"/>
                      <w:szCs w:val="24"/>
                      <w:lang w:eastAsia="en-GB"/>
                    </w:rPr>
                    <w:t>-day timeframe</w:t>
                  </w:r>
                </w:p>
              </w:tc>
              <w:tc>
                <w:tcPr>
                  <w:tcW w:w="4162" w:type="dxa"/>
                </w:tcPr>
                <w:p w14:paraId="6DA190CF" w14:textId="79FC2AB3" w:rsidR="1B42446E" w:rsidRDefault="1B42446E" w:rsidP="6D7D5D03">
                  <w:r w:rsidRPr="6D7D5D03">
                    <w:rPr>
                      <w:rFonts w:ascii="Times New Roman" w:eastAsia="Times New Roman" w:hAnsi="Times New Roman" w:cs="Times New Roman"/>
                      <w:sz w:val="24"/>
                      <w:szCs w:val="24"/>
                      <w:lang w:eastAsia="en-GB"/>
                    </w:rPr>
                    <w:t>4</w:t>
                  </w:r>
                </w:p>
              </w:tc>
            </w:tr>
            <w:tr w:rsidR="6D7D5D03" w14:paraId="34A69434" w14:textId="77777777" w:rsidTr="000E546B">
              <w:trPr>
                <w:trHeight w:val="300"/>
              </w:trPr>
              <w:tc>
                <w:tcPr>
                  <w:tcW w:w="4162" w:type="dxa"/>
                </w:tcPr>
                <w:p w14:paraId="2A89BDA1" w14:textId="1DFD8DBA" w:rsidR="1B42446E" w:rsidRDefault="1B42446E" w:rsidP="6D7D5D03">
                  <w:r w:rsidRPr="6D7D5D03">
                    <w:rPr>
                      <w:rFonts w:ascii="Times New Roman" w:eastAsia="Times New Roman" w:hAnsi="Times New Roman" w:cs="Times New Roman"/>
                      <w:sz w:val="24"/>
                      <w:szCs w:val="24"/>
                      <w:lang w:eastAsia="en-GB"/>
                    </w:rPr>
                    <w:t>Adaptation of the approach to the Mozambican institutional, legal and administrative context</w:t>
                  </w:r>
                </w:p>
              </w:tc>
              <w:tc>
                <w:tcPr>
                  <w:tcW w:w="4162" w:type="dxa"/>
                </w:tcPr>
                <w:p w14:paraId="44FF8160" w14:textId="2FBB67F4" w:rsidR="1B42446E" w:rsidRDefault="1B42446E" w:rsidP="6D7D5D03">
                  <w:r w:rsidRPr="6D7D5D03">
                    <w:rPr>
                      <w:rFonts w:ascii="Times New Roman" w:eastAsia="Times New Roman" w:hAnsi="Times New Roman" w:cs="Times New Roman"/>
                      <w:sz w:val="24"/>
                      <w:szCs w:val="24"/>
                      <w:lang w:eastAsia="en-GB"/>
                    </w:rPr>
                    <w:t>4</w:t>
                  </w:r>
                </w:p>
              </w:tc>
            </w:tr>
            <w:tr w:rsidR="6D7D5D03" w14:paraId="527402FE" w14:textId="77777777" w:rsidTr="000E546B">
              <w:trPr>
                <w:trHeight w:val="300"/>
              </w:trPr>
              <w:tc>
                <w:tcPr>
                  <w:tcW w:w="4162" w:type="dxa"/>
                </w:tcPr>
                <w:p w14:paraId="47F1A029" w14:textId="244FE892" w:rsidR="1B42446E" w:rsidRDefault="1B42446E" w:rsidP="6D7D5D03">
                  <w:r w:rsidRPr="6D7D5D03">
                    <w:rPr>
                      <w:rFonts w:ascii="Times New Roman" w:eastAsia="Times New Roman" w:hAnsi="Times New Roman" w:cs="Times New Roman"/>
                      <w:sz w:val="24"/>
                      <w:szCs w:val="24"/>
                      <w:lang w:eastAsia="en-GB"/>
                    </w:rPr>
                    <w:t>Consideration of the multi-institutional nature of the ETF and the diversity of stakeholders involved</w:t>
                  </w:r>
                </w:p>
              </w:tc>
              <w:tc>
                <w:tcPr>
                  <w:tcW w:w="4162" w:type="dxa"/>
                </w:tcPr>
                <w:p w14:paraId="33408512" w14:textId="762D5DE1" w:rsidR="1B42446E" w:rsidRDefault="1B42446E" w:rsidP="6D7D5D03">
                  <w:r w:rsidRPr="6D7D5D03">
                    <w:rPr>
                      <w:rFonts w:ascii="Times New Roman" w:eastAsia="Times New Roman" w:hAnsi="Times New Roman" w:cs="Times New Roman"/>
                      <w:sz w:val="24"/>
                      <w:szCs w:val="24"/>
                      <w:lang w:eastAsia="en-GB"/>
                    </w:rPr>
                    <w:t>3</w:t>
                  </w:r>
                </w:p>
              </w:tc>
            </w:tr>
            <w:tr w:rsidR="6D7D5D03" w14:paraId="407CF97D" w14:textId="77777777" w:rsidTr="000E546B">
              <w:trPr>
                <w:trHeight w:val="300"/>
              </w:trPr>
              <w:tc>
                <w:tcPr>
                  <w:tcW w:w="4162" w:type="dxa"/>
                </w:tcPr>
                <w:p w14:paraId="60360E29" w14:textId="45E2F604" w:rsidR="1B42446E" w:rsidRPr="000E546B" w:rsidRDefault="1B42446E" w:rsidP="6D7D5D03">
                  <w:pPr>
                    <w:rPr>
                      <w:rFonts w:ascii="Times New Roman" w:eastAsia="Times New Roman" w:hAnsi="Times New Roman" w:cs="Times New Roman"/>
                      <w:b/>
                      <w:bCs/>
                      <w:sz w:val="24"/>
                      <w:szCs w:val="24"/>
                      <w:lang w:eastAsia="en-GB"/>
                    </w:rPr>
                  </w:pPr>
                  <w:r w:rsidRPr="000E546B">
                    <w:rPr>
                      <w:rFonts w:ascii="Times New Roman" w:eastAsia="Times New Roman" w:hAnsi="Times New Roman" w:cs="Times New Roman"/>
                      <w:b/>
                      <w:bCs/>
                      <w:sz w:val="24"/>
                      <w:szCs w:val="24"/>
                      <w:lang w:eastAsia="en-GB"/>
                    </w:rPr>
                    <w:t>Total</w:t>
                  </w:r>
                </w:p>
              </w:tc>
              <w:tc>
                <w:tcPr>
                  <w:tcW w:w="4162" w:type="dxa"/>
                </w:tcPr>
                <w:p w14:paraId="23F75055" w14:textId="46DF9432" w:rsidR="1B42446E" w:rsidRPr="000E546B" w:rsidRDefault="1B42446E" w:rsidP="6D7D5D03">
                  <w:pPr>
                    <w:rPr>
                      <w:rFonts w:ascii="Times New Roman" w:eastAsia="Times New Roman" w:hAnsi="Times New Roman" w:cs="Times New Roman"/>
                      <w:b/>
                      <w:bCs/>
                      <w:sz w:val="24"/>
                      <w:szCs w:val="24"/>
                      <w:lang w:eastAsia="en-GB"/>
                    </w:rPr>
                  </w:pPr>
                  <w:r w:rsidRPr="000E546B">
                    <w:rPr>
                      <w:rFonts w:ascii="Times New Roman" w:eastAsia="Times New Roman" w:hAnsi="Times New Roman" w:cs="Times New Roman"/>
                      <w:b/>
                      <w:bCs/>
                      <w:sz w:val="24"/>
                      <w:szCs w:val="24"/>
                      <w:lang w:eastAsia="en-GB"/>
                    </w:rPr>
                    <w:t>20</w:t>
                  </w:r>
                </w:p>
              </w:tc>
            </w:tr>
          </w:tbl>
          <w:p w14:paraId="4CC1679B" w14:textId="3CCC4543" w:rsidR="72642A52" w:rsidRDefault="5D077DD4" w:rsidP="6D7D5D03">
            <w:pPr>
              <w:spacing w:beforeAutospacing="1" w:afterAutospacing="1"/>
              <w:jc w:val="left"/>
            </w:pPr>
            <w:r w:rsidRPr="25A9E1C9">
              <w:rPr>
                <w:rFonts w:ascii="Times New Roman" w:eastAsia="Times New Roman" w:hAnsi="Times New Roman" w:cs="Times New Roman"/>
                <w:sz w:val="24"/>
                <w:szCs w:val="24"/>
                <w:lang w:eastAsia="en-GB"/>
              </w:rPr>
              <w:t>Each sub-criterion is scored as follows: fully addressed = 100% of the maximum points; largely addressed = 75%; partly addressed = 50%; not addressed or inadequate = 0.</w:t>
            </w:r>
          </w:p>
        </w:tc>
      </w:tr>
      <w:tr w:rsidR="00090BDD" w:rsidRPr="006774DC" w14:paraId="48C0A1D7" w14:textId="77777777" w:rsidTr="05C96AA3">
        <w:trPr>
          <w:trHeight w:val="2661"/>
        </w:trPr>
        <w:tc>
          <w:tcPr>
            <w:tcW w:w="964" w:type="dxa"/>
            <w:tcBorders>
              <w:left w:val="double" w:sz="6" w:space="0" w:color="000000" w:themeColor="text1"/>
            </w:tcBorders>
          </w:tcPr>
          <w:p w14:paraId="3AD05B29" w14:textId="77777777" w:rsidR="00090BDD" w:rsidRPr="006774DC" w:rsidRDefault="00090BDD" w:rsidP="008541CF">
            <w:pPr>
              <w:pStyle w:val="TableParagraph"/>
              <w:rPr>
                <w:b/>
                <w:sz w:val="24"/>
                <w:szCs w:val="24"/>
                <w:lang w:val="en-US"/>
              </w:rPr>
            </w:pPr>
          </w:p>
          <w:p w14:paraId="6645F5E8" w14:textId="77777777" w:rsidR="00090BDD" w:rsidRPr="006774DC" w:rsidRDefault="00090BDD" w:rsidP="008541CF">
            <w:pPr>
              <w:pStyle w:val="TableParagraph"/>
              <w:rPr>
                <w:b/>
                <w:sz w:val="24"/>
                <w:szCs w:val="24"/>
                <w:lang w:val="en-US"/>
              </w:rPr>
            </w:pPr>
          </w:p>
          <w:p w14:paraId="24F7A019" w14:textId="77777777" w:rsidR="00090BDD" w:rsidRPr="006774DC" w:rsidRDefault="00090BDD" w:rsidP="008541CF">
            <w:pPr>
              <w:pStyle w:val="TableParagraph"/>
              <w:rPr>
                <w:b/>
                <w:sz w:val="24"/>
                <w:szCs w:val="24"/>
                <w:lang w:val="en-US"/>
              </w:rPr>
            </w:pPr>
          </w:p>
          <w:p w14:paraId="4AC59841" w14:textId="77777777" w:rsidR="00090BDD" w:rsidRPr="006774DC" w:rsidRDefault="00090BDD" w:rsidP="008541CF">
            <w:pPr>
              <w:pStyle w:val="TableParagraph"/>
              <w:spacing w:before="10"/>
              <w:rPr>
                <w:b/>
                <w:sz w:val="24"/>
                <w:szCs w:val="24"/>
                <w:lang w:val="en-US"/>
              </w:rPr>
            </w:pPr>
          </w:p>
          <w:p w14:paraId="196EBFCC" w14:textId="77777777" w:rsidR="00090BDD" w:rsidRPr="006774DC" w:rsidRDefault="00090BDD" w:rsidP="008541CF">
            <w:pPr>
              <w:pStyle w:val="TableParagraph"/>
              <w:ind w:left="11" w:right="121"/>
              <w:jc w:val="center"/>
              <w:rPr>
                <w:sz w:val="24"/>
                <w:szCs w:val="24"/>
              </w:rPr>
            </w:pPr>
            <w:r w:rsidRPr="006774DC">
              <w:rPr>
                <w:spacing w:val="-5"/>
                <w:sz w:val="24"/>
                <w:szCs w:val="24"/>
              </w:rPr>
              <w:t>20%</w:t>
            </w:r>
          </w:p>
        </w:tc>
        <w:tc>
          <w:tcPr>
            <w:tcW w:w="8334" w:type="dxa"/>
            <w:tcBorders>
              <w:left w:val="double" w:sz="6" w:space="0" w:color="000000" w:themeColor="text1"/>
              <w:right w:val="double" w:sz="6" w:space="0" w:color="000000" w:themeColor="text1"/>
            </w:tcBorders>
          </w:tcPr>
          <w:p w14:paraId="23A06346" w14:textId="77777777" w:rsidR="72642A52" w:rsidRDefault="72642A52" w:rsidP="5C075BF6">
            <w:pPr>
              <w:pStyle w:val="TableParagraph"/>
              <w:spacing w:before="21"/>
              <w:ind w:left="30" w:right="42"/>
              <w:rPr>
                <w:sz w:val="24"/>
                <w:szCs w:val="24"/>
                <w:lang w:val="en-GB"/>
              </w:rPr>
            </w:pPr>
            <w:r w:rsidRPr="5C075BF6">
              <w:rPr>
                <w:sz w:val="24"/>
                <w:szCs w:val="24"/>
                <w:lang w:val="en-GB"/>
              </w:rPr>
              <w:t>The work plan will be evaluated on its realism, sequencing, and alignment with the proposed methodology.</w:t>
            </w:r>
          </w:p>
          <w:p w14:paraId="5B0D3DDC" w14:textId="77777777" w:rsidR="72642A52" w:rsidRDefault="72642A52" w:rsidP="5C075BF6">
            <w:pPr>
              <w:pStyle w:val="TableParagraph"/>
              <w:spacing w:before="21"/>
              <w:ind w:left="30" w:right="42"/>
              <w:rPr>
                <w:sz w:val="24"/>
                <w:szCs w:val="24"/>
                <w:lang w:val="en-GB"/>
              </w:rPr>
            </w:pPr>
            <w:r w:rsidRPr="5C075BF6">
              <w:rPr>
                <w:b/>
                <w:bCs/>
                <w:sz w:val="24"/>
                <w:szCs w:val="24"/>
                <w:lang w:val="en-GB"/>
              </w:rPr>
              <w:t>Key evaluation elements (non-exhaustive):</w:t>
            </w:r>
          </w:p>
          <w:tbl>
            <w:tblPr>
              <w:tblStyle w:val="TableGrid"/>
              <w:tblW w:w="0" w:type="auto"/>
              <w:tblInd w:w="30" w:type="dxa"/>
              <w:tblLook w:val="06A0" w:firstRow="1" w:lastRow="0" w:firstColumn="1" w:lastColumn="0" w:noHBand="1" w:noVBand="1"/>
            </w:tblPr>
            <w:tblGrid>
              <w:gridCol w:w="4148"/>
              <w:gridCol w:w="4148"/>
            </w:tblGrid>
            <w:tr w:rsidR="369D73A9" w14:paraId="35356DFB" w14:textId="77777777" w:rsidTr="3D5926BA">
              <w:trPr>
                <w:trHeight w:val="300"/>
              </w:trPr>
              <w:tc>
                <w:tcPr>
                  <w:tcW w:w="4148" w:type="dxa"/>
                </w:tcPr>
                <w:p w14:paraId="0ED8114B" w14:textId="41645E4F" w:rsidR="5A4EB0D7" w:rsidRDefault="2E3939E1" w:rsidP="000E546B">
                  <w:pPr>
                    <w:pStyle w:val="TableParagraph"/>
                    <w:rPr>
                      <w:sz w:val="24"/>
                      <w:szCs w:val="24"/>
                    </w:rPr>
                  </w:pPr>
                  <w:r w:rsidRPr="000E546B">
                    <w:rPr>
                      <w:b/>
                      <w:bCs/>
                      <w:sz w:val="24"/>
                      <w:szCs w:val="24"/>
                      <w:lang w:val="en-GB"/>
                    </w:rPr>
                    <w:t>Sub-criterion</w:t>
                  </w:r>
                </w:p>
              </w:tc>
              <w:tc>
                <w:tcPr>
                  <w:tcW w:w="4148" w:type="dxa"/>
                </w:tcPr>
                <w:p w14:paraId="187AC503" w14:textId="39417069" w:rsidR="369D73A9" w:rsidRDefault="2E3939E1" w:rsidP="000E546B">
                  <w:pPr>
                    <w:pStyle w:val="TableParagraph"/>
                    <w:rPr>
                      <w:sz w:val="24"/>
                      <w:szCs w:val="24"/>
                    </w:rPr>
                  </w:pPr>
                  <w:r w:rsidRPr="000E546B">
                    <w:rPr>
                      <w:b/>
                      <w:bCs/>
                      <w:sz w:val="24"/>
                      <w:szCs w:val="24"/>
                      <w:lang w:val="en-GB"/>
                    </w:rPr>
                    <w:t>Max points</w:t>
                  </w:r>
                </w:p>
              </w:tc>
            </w:tr>
            <w:tr w:rsidR="369D73A9" w14:paraId="74332807" w14:textId="77777777" w:rsidTr="3D5926BA">
              <w:trPr>
                <w:trHeight w:val="300"/>
              </w:trPr>
              <w:tc>
                <w:tcPr>
                  <w:tcW w:w="4148" w:type="dxa"/>
                </w:tcPr>
                <w:p w14:paraId="67ED3839" w14:textId="531512FE" w:rsidR="369D73A9" w:rsidRPr="00905AF7" w:rsidRDefault="2E3939E1" w:rsidP="000E546B">
                  <w:pPr>
                    <w:pStyle w:val="TableParagraph"/>
                    <w:rPr>
                      <w:sz w:val="24"/>
                      <w:szCs w:val="24"/>
                      <w:lang w:val="en-GB"/>
                    </w:rPr>
                  </w:pPr>
                  <w:r w:rsidRPr="626A8348">
                    <w:rPr>
                      <w:sz w:val="24"/>
                      <w:szCs w:val="24"/>
                      <w:lang w:val="en-GB"/>
                    </w:rPr>
                    <w:t>Logical sequencing of activities across the three phases of the consultancy</w:t>
                  </w:r>
                </w:p>
              </w:tc>
              <w:tc>
                <w:tcPr>
                  <w:tcW w:w="4148" w:type="dxa"/>
                </w:tcPr>
                <w:p w14:paraId="54D4E81A" w14:textId="0803AE24" w:rsidR="369D73A9" w:rsidRDefault="2E3939E1" w:rsidP="000E546B">
                  <w:pPr>
                    <w:pStyle w:val="TableParagraph"/>
                    <w:rPr>
                      <w:sz w:val="24"/>
                      <w:szCs w:val="24"/>
                    </w:rPr>
                  </w:pPr>
                  <w:r w:rsidRPr="626A8348">
                    <w:rPr>
                      <w:sz w:val="24"/>
                      <w:szCs w:val="24"/>
                      <w:lang w:val="en-GB"/>
                    </w:rPr>
                    <w:t>5</w:t>
                  </w:r>
                </w:p>
              </w:tc>
            </w:tr>
            <w:tr w:rsidR="369D73A9" w14:paraId="3A39AB0E" w14:textId="77777777" w:rsidTr="3D5926BA">
              <w:trPr>
                <w:trHeight w:val="300"/>
              </w:trPr>
              <w:tc>
                <w:tcPr>
                  <w:tcW w:w="4148" w:type="dxa"/>
                </w:tcPr>
                <w:p w14:paraId="09B3F7E4" w14:textId="49DA50DF" w:rsidR="369D73A9" w:rsidRPr="00905AF7" w:rsidRDefault="2E3939E1" w:rsidP="000E546B">
                  <w:pPr>
                    <w:pStyle w:val="TableParagraph"/>
                    <w:rPr>
                      <w:sz w:val="24"/>
                      <w:szCs w:val="24"/>
                      <w:lang w:val="en-GB"/>
                    </w:rPr>
                  </w:pPr>
                  <w:r w:rsidRPr="626A8348">
                    <w:rPr>
                      <w:sz w:val="24"/>
                      <w:szCs w:val="24"/>
                      <w:lang w:val="en-GB"/>
                    </w:rPr>
                    <w:t>Consistency between the work plan, methodology and proposed level of effort</w:t>
                  </w:r>
                </w:p>
              </w:tc>
              <w:tc>
                <w:tcPr>
                  <w:tcW w:w="4148" w:type="dxa"/>
                </w:tcPr>
                <w:p w14:paraId="35F9578C" w14:textId="68D0D332" w:rsidR="369D73A9" w:rsidRDefault="2E3939E1" w:rsidP="000E546B">
                  <w:pPr>
                    <w:pStyle w:val="TableParagraph"/>
                    <w:rPr>
                      <w:sz w:val="24"/>
                      <w:szCs w:val="24"/>
                    </w:rPr>
                  </w:pPr>
                  <w:r w:rsidRPr="626A8348">
                    <w:rPr>
                      <w:sz w:val="24"/>
                      <w:szCs w:val="24"/>
                      <w:lang w:val="en-GB"/>
                    </w:rPr>
                    <w:t>5</w:t>
                  </w:r>
                </w:p>
              </w:tc>
            </w:tr>
            <w:tr w:rsidR="369D73A9" w14:paraId="41C3FB31" w14:textId="77777777" w:rsidTr="3D5926BA">
              <w:trPr>
                <w:trHeight w:val="300"/>
              </w:trPr>
              <w:tc>
                <w:tcPr>
                  <w:tcW w:w="4148" w:type="dxa"/>
                </w:tcPr>
                <w:p w14:paraId="3EABFDEE" w14:textId="65392060" w:rsidR="369D73A9" w:rsidRPr="00905AF7" w:rsidRDefault="2E3939E1" w:rsidP="000E546B">
                  <w:pPr>
                    <w:pStyle w:val="TableParagraph"/>
                    <w:rPr>
                      <w:sz w:val="24"/>
                      <w:szCs w:val="24"/>
                      <w:lang w:val="en-GB"/>
                    </w:rPr>
                  </w:pPr>
                  <w:r w:rsidRPr="626A8348">
                    <w:rPr>
                      <w:sz w:val="24"/>
                      <w:szCs w:val="24"/>
                      <w:lang w:val="en-GB"/>
                    </w:rPr>
                    <w:t>Feasibility of completing all deliverables within the stipulated timeframe</w:t>
                  </w:r>
                </w:p>
              </w:tc>
              <w:tc>
                <w:tcPr>
                  <w:tcW w:w="4148" w:type="dxa"/>
                </w:tcPr>
                <w:p w14:paraId="429205FE" w14:textId="708F7C0E" w:rsidR="369D73A9" w:rsidRDefault="2E3939E1" w:rsidP="000E546B">
                  <w:pPr>
                    <w:pStyle w:val="TableParagraph"/>
                    <w:rPr>
                      <w:sz w:val="24"/>
                      <w:szCs w:val="24"/>
                    </w:rPr>
                  </w:pPr>
                  <w:r w:rsidRPr="626A8348">
                    <w:rPr>
                      <w:sz w:val="24"/>
                      <w:szCs w:val="24"/>
                      <w:lang w:val="en-GB"/>
                    </w:rPr>
                    <w:t>5</w:t>
                  </w:r>
                </w:p>
              </w:tc>
            </w:tr>
            <w:tr w:rsidR="369D73A9" w14:paraId="00812E93" w14:textId="77777777" w:rsidTr="3D5926BA">
              <w:trPr>
                <w:trHeight w:val="300"/>
              </w:trPr>
              <w:tc>
                <w:tcPr>
                  <w:tcW w:w="4148" w:type="dxa"/>
                </w:tcPr>
                <w:p w14:paraId="0AB898B6" w14:textId="119DE2D7" w:rsidR="369D73A9" w:rsidRPr="00905AF7" w:rsidRDefault="2E3939E1" w:rsidP="000E546B">
                  <w:pPr>
                    <w:pStyle w:val="TableParagraph"/>
                    <w:rPr>
                      <w:sz w:val="24"/>
                      <w:szCs w:val="24"/>
                      <w:lang w:val="en-GB"/>
                    </w:rPr>
                  </w:pPr>
                  <w:r w:rsidRPr="626A8348">
                    <w:rPr>
                      <w:sz w:val="24"/>
                      <w:szCs w:val="24"/>
                      <w:lang w:val="en-GB"/>
                    </w:rPr>
                    <w:t>Demonstrated capacity to achieve high-quality legal outputs within the proposed schedule</w:t>
                  </w:r>
                </w:p>
              </w:tc>
              <w:tc>
                <w:tcPr>
                  <w:tcW w:w="4148" w:type="dxa"/>
                </w:tcPr>
                <w:p w14:paraId="46F1C016" w14:textId="52FB5DA2" w:rsidR="369D73A9" w:rsidRPr="00905AF7" w:rsidRDefault="2E3939E1" w:rsidP="000E546B">
                  <w:pPr>
                    <w:pStyle w:val="TableParagraph"/>
                    <w:rPr>
                      <w:sz w:val="24"/>
                      <w:szCs w:val="24"/>
                      <w:lang w:val="en-GB"/>
                    </w:rPr>
                  </w:pPr>
                  <w:r w:rsidRPr="626A8348">
                    <w:rPr>
                      <w:sz w:val="24"/>
                      <w:szCs w:val="24"/>
                      <w:lang w:val="en-GB"/>
                    </w:rPr>
                    <w:t>5</w:t>
                  </w:r>
                </w:p>
              </w:tc>
            </w:tr>
            <w:tr w:rsidR="369D73A9" w14:paraId="27155EBA" w14:textId="77777777" w:rsidTr="3D5926BA">
              <w:trPr>
                <w:trHeight w:val="300"/>
              </w:trPr>
              <w:tc>
                <w:tcPr>
                  <w:tcW w:w="4148" w:type="dxa"/>
                </w:tcPr>
                <w:p w14:paraId="5F0BC707" w14:textId="143CE542" w:rsidR="369D73A9" w:rsidRPr="00905AF7" w:rsidRDefault="2E3939E1" w:rsidP="000E546B">
                  <w:pPr>
                    <w:pStyle w:val="TableParagraph"/>
                    <w:rPr>
                      <w:b/>
                      <w:sz w:val="24"/>
                      <w:szCs w:val="24"/>
                      <w:lang w:val="en-GB"/>
                    </w:rPr>
                  </w:pPr>
                  <w:r w:rsidRPr="000E546B">
                    <w:rPr>
                      <w:b/>
                      <w:bCs/>
                      <w:sz w:val="24"/>
                      <w:szCs w:val="24"/>
                      <w:lang w:val="en-GB"/>
                    </w:rPr>
                    <w:lastRenderedPageBreak/>
                    <w:t>Total</w:t>
                  </w:r>
                </w:p>
              </w:tc>
              <w:tc>
                <w:tcPr>
                  <w:tcW w:w="4148" w:type="dxa"/>
                </w:tcPr>
                <w:p w14:paraId="4B108E31" w14:textId="28B3E43F" w:rsidR="369D73A9" w:rsidRPr="00905AF7" w:rsidRDefault="2E3939E1" w:rsidP="000E546B">
                  <w:pPr>
                    <w:pStyle w:val="TableParagraph"/>
                    <w:rPr>
                      <w:b/>
                      <w:sz w:val="24"/>
                      <w:szCs w:val="24"/>
                      <w:lang w:val="en-GB"/>
                    </w:rPr>
                  </w:pPr>
                  <w:r w:rsidRPr="000E546B">
                    <w:rPr>
                      <w:b/>
                      <w:bCs/>
                      <w:sz w:val="24"/>
                      <w:szCs w:val="24"/>
                      <w:lang w:val="en-GB"/>
                    </w:rPr>
                    <w:t>20</w:t>
                  </w:r>
                </w:p>
              </w:tc>
            </w:tr>
          </w:tbl>
          <w:p w14:paraId="7275F1C5" w14:textId="63C354D9" w:rsidR="72642A52" w:rsidRPr="000E546B" w:rsidRDefault="2E3939E1" w:rsidP="5C075BF6">
            <w:pPr>
              <w:pStyle w:val="TableParagraph"/>
              <w:spacing w:before="21"/>
              <w:ind w:left="30" w:right="42"/>
              <w:rPr>
                <w:lang w:val="en-GB"/>
              </w:rPr>
            </w:pPr>
            <w:r w:rsidRPr="1C653D9E">
              <w:rPr>
                <w:sz w:val="24"/>
                <w:szCs w:val="24"/>
                <w:lang w:val="en-GB"/>
              </w:rPr>
              <w:t>Each sub-criterion is scored as follows: fully addressed = 100% of the maximum points; largely addressed = 75%; partly addressed = 50%; not addressed or inadequate = 0.</w:t>
            </w:r>
          </w:p>
          <w:p w14:paraId="3692DA60" w14:textId="4F11C25A" w:rsidR="72642A52" w:rsidRDefault="72642A52" w:rsidP="5C075BF6">
            <w:pPr>
              <w:pStyle w:val="TableParagraph"/>
              <w:spacing w:before="21"/>
              <w:ind w:left="30" w:right="42"/>
              <w:rPr>
                <w:sz w:val="24"/>
                <w:szCs w:val="24"/>
                <w:lang w:val="en-GB"/>
              </w:rPr>
            </w:pPr>
            <w:r w:rsidRPr="5C075BF6">
              <w:rPr>
                <w:sz w:val="24"/>
                <w:szCs w:val="24"/>
                <w:lang w:val="en-GB"/>
              </w:rPr>
              <w:t xml:space="preserve">The work plan shall be presented in a concise narrative of </w:t>
            </w:r>
            <w:r w:rsidRPr="5C075BF6">
              <w:rPr>
                <w:b/>
                <w:bCs/>
                <w:sz w:val="24"/>
                <w:szCs w:val="24"/>
                <w:lang w:val="en-GB"/>
              </w:rPr>
              <w:t>no more than three (3) pages</w:t>
            </w:r>
          </w:p>
        </w:tc>
      </w:tr>
      <w:tr w:rsidR="00090BDD" w14:paraId="61A292BF" w14:textId="77777777" w:rsidTr="05C96AA3">
        <w:trPr>
          <w:trHeight w:val="2661"/>
        </w:trPr>
        <w:tc>
          <w:tcPr>
            <w:tcW w:w="964" w:type="dxa"/>
            <w:tcBorders>
              <w:left w:val="double" w:sz="6" w:space="0" w:color="000000" w:themeColor="text1"/>
            </w:tcBorders>
          </w:tcPr>
          <w:p w14:paraId="14CAC5E6" w14:textId="77777777" w:rsidR="00090BDD" w:rsidRPr="000E546B" w:rsidRDefault="00090BDD" w:rsidP="008541CF">
            <w:pPr>
              <w:pStyle w:val="TableParagraph"/>
              <w:rPr>
                <w:b/>
                <w:sz w:val="24"/>
                <w:szCs w:val="24"/>
                <w:lang w:val="en-GB"/>
              </w:rPr>
            </w:pPr>
          </w:p>
          <w:p w14:paraId="4216CA0B" w14:textId="77777777" w:rsidR="00090BDD" w:rsidRPr="000E546B" w:rsidRDefault="00090BDD" w:rsidP="008541CF">
            <w:pPr>
              <w:pStyle w:val="TableParagraph"/>
              <w:rPr>
                <w:b/>
                <w:sz w:val="24"/>
                <w:szCs w:val="24"/>
                <w:lang w:val="en-GB"/>
              </w:rPr>
            </w:pPr>
          </w:p>
          <w:p w14:paraId="7F51D864" w14:textId="77777777" w:rsidR="00090BDD" w:rsidRPr="000E546B" w:rsidRDefault="00090BDD" w:rsidP="008541CF">
            <w:pPr>
              <w:pStyle w:val="TableParagraph"/>
              <w:rPr>
                <w:b/>
                <w:sz w:val="24"/>
                <w:szCs w:val="24"/>
                <w:lang w:val="en-GB"/>
              </w:rPr>
            </w:pPr>
          </w:p>
          <w:p w14:paraId="01E770B7" w14:textId="77777777" w:rsidR="00090BDD" w:rsidRPr="000E546B" w:rsidRDefault="00090BDD" w:rsidP="008541CF">
            <w:pPr>
              <w:pStyle w:val="TableParagraph"/>
              <w:rPr>
                <w:b/>
                <w:sz w:val="24"/>
                <w:szCs w:val="24"/>
                <w:lang w:val="en-GB"/>
              </w:rPr>
            </w:pPr>
          </w:p>
          <w:p w14:paraId="26DBBDAD" w14:textId="77777777" w:rsidR="00090BDD" w:rsidRPr="000E546B" w:rsidRDefault="00090BDD" w:rsidP="008541CF">
            <w:pPr>
              <w:pStyle w:val="TableParagraph"/>
              <w:rPr>
                <w:b/>
                <w:sz w:val="24"/>
                <w:szCs w:val="24"/>
                <w:lang w:val="en-GB"/>
              </w:rPr>
            </w:pPr>
          </w:p>
          <w:p w14:paraId="57085B3C" w14:textId="77777777" w:rsidR="00090BDD" w:rsidRPr="000E546B" w:rsidRDefault="00090BDD" w:rsidP="008541CF">
            <w:pPr>
              <w:pStyle w:val="TableParagraph"/>
              <w:rPr>
                <w:b/>
                <w:sz w:val="24"/>
                <w:szCs w:val="24"/>
                <w:lang w:val="en-GB"/>
              </w:rPr>
            </w:pPr>
          </w:p>
          <w:p w14:paraId="76A0DEEA" w14:textId="77777777" w:rsidR="00090BDD" w:rsidRPr="000E546B" w:rsidRDefault="00090BDD" w:rsidP="008541CF">
            <w:pPr>
              <w:pStyle w:val="TableParagraph"/>
              <w:rPr>
                <w:b/>
                <w:sz w:val="24"/>
                <w:szCs w:val="24"/>
                <w:lang w:val="en-GB"/>
              </w:rPr>
            </w:pPr>
          </w:p>
          <w:p w14:paraId="1494BA36" w14:textId="77777777" w:rsidR="00090BDD" w:rsidRPr="000E546B" w:rsidRDefault="00090BDD" w:rsidP="008541CF">
            <w:pPr>
              <w:pStyle w:val="TableParagraph"/>
              <w:rPr>
                <w:b/>
                <w:sz w:val="24"/>
                <w:szCs w:val="24"/>
                <w:lang w:val="en-GB"/>
              </w:rPr>
            </w:pPr>
          </w:p>
          <w:p w14:paraId="28B85F31" w14:textId="77777777" w:rsidR="00090BDD" w:rsidRPr="000E546B" w:rsidRDefault="00090BDD" w:rsidP="008541CF">
            <w:pPr>
              <w:pStyle w:val="TableParagraph"/>
              <w:rPr>
                <w:b/>
                <w:sz w:val="24"/>
                <w:szCs w:val="24"/>
                <w:lang w:val="en-GB"/>
              </w:rPr>
            </w:pPr>
          </w:p>
          <w:p w14:paraId="4428AFC5" w14:textId="77777777" w:rsidR="00090BDD" w:rsidRPr="000E546B" w:rsidRDefault="00090BDD" w:rsidP="008541CF">
            <w:pPr>
              <w:pStyle w:val="TableParagraph"/>
              <w:rPr>
                <w:sz w:val="24"/>
                <w:szCs w:val="24"/>
                <w:lang w:val="en-GB"/>
              </w:rPr>
            </w:pPr>
          </w:p>
          <w:p w14:paraId="67EBF1A7" w14:textId="77777777" w:rsidR="00090BDD" w:rsidRDefault="00090BDD" w:rsidP="008541CF">
            <w:pPr>
              <w:pStyle w:val="TableParagraph"/>
              <w:rPr>
                <w:b/>
                <w:sz w:val="24"/>
                <w:szCs w:val="24"/>
              </w:rPr>
            </w:pPr>
            <w:r w:rsidRPr="006774DC">
              <w:rPr>
                <w:sz w:val="24"/>
                <w:szCs w:val="24"/>
              </w:rPr>
              <w:t>30%</w:t>
            </w:r>
          </w:p>
        </w:tc>
        <w:tc>
          <w:tcPr>
            <w:tcW w:w="8334" w:type="dxa"/>
            <w:tcBorders>
              <w:left w:val="double" w:sz="6" w:space="0" w:color="000000" w:themeColor="text1"/>
              <w:right w:val="double" w:sz="6" w:space="0" w:color="000000" w:themeColor="text1"/>
            </w:tcBorders>
          </w:tcPr>
          <w:p w14:paraId="210D9FCE" w14:textId="77777777" w:rsidR="72642A52" w:rsidRDefault="72642A52" w:rsidP="5C075BF6">
            <w:pPr>
              <w:pStyle w:val="TableParagraph"/>
              <w:spacing w:before="21"/>
              <w:ind w:left="30" w:right="42"/>
              <w:rPr>
                <w:b/>
                <w:bCs/>
                <w:sz w:val="24"/>
                <w:szCs w:val="24"/>
                <w:lang w:val="en-GB"/>
              </w:rPr>
            </w:pPr>
            <w:r w:rsidRPr="5C075BF6">
              <w:rPr>
                <w:b/>
                <w:bCs/>
                <w:sz w:val="24"/>
                <w:szCs w:val="24"/>
                <w:lang w:val="en-GB"/>
              </w:rPr>
              <w:t>CV and Relevant Experience</w:t>
            </w:r>
          </w:p>
          <w:p w14:paraId="22B86E7D" w14:textId="77777777" w:rsidR="72642A52" w:rsidRDefault="72642A52" w:rsidP="5C075BF6">
            <w:pPr>
              <w:pStyle w:val="TableParagraph"/>
              <w:spacing w:before="21"/>
              <w:ind w:left="30" w:right="42"/>
              <w:rPr>
                <w:sz w:val="24"/>
                <w:szCs w:val="24"/>
                <w:lang w:val="en-GB"/>
              </w:rPr>
            </w:pPr>
            <w:r w:rsidRPr="5C075BF6">
              <w:rPr>
                <w:b/>
                <w:bCs/>
                <w:sz w:val="24"/>
                <w:szCs w:val="24"/>
                <w:lang w:val="en-GB"/>
              </w:rPr>
              <w:t>Weight: 30%</w:t>
            </w:r>
          </w:p>
          <w:p w14:paraId="18738449" w14:textId="77777777" w:rsidR="72642A52" w:rsidRDefault="72642A52" w:rsidP="5C075BF6">
            <w:pPr>
              <w:pStyle w:val="TableParagraph"/>
              <w:spacing w:before="21"/>
              <w:ind w:left="30" w:right="42"/>
              <w:rPr>
                <w:sz w:val="24"/>
                <w:szCs w:val="24"/>
                <w:lang w:val="en-GB"/>
              </w:rPr>
            </w:pPr>
            <w:r w:rsidRPr="5C075BF6">
              <w:rPr>
                <w:sz w:val="24"/>
                <w:szCs w:val="24"/>
                <w:lang w:val="en-GB"/>
              </w:rPr>
              <w:t>The qualifications and experience of the proposed consultant(s) will be assessed based on their relevance to the assignment.</w:t>
            </w:r>
          </w:p>
          <w:p w14:paraId="22A693F4" w14:textId="77777777" w:rsidR="72642A52" w:rsidRDefault="72642A52" w:rsidP="5C075BF6">
            <w:pPr>
              <w:pStyle w:val="TableParagraph"/>
              <w:spacing w:before="21"/>
              <w:ind w:left="30" w:right="42"/>
              <w:rPr>
                <w:sz w:val="24"/>
                <w:szCs w:val="24"/>
                <w:lang w:val="en-GB"/>
              </w:rPr>
            </w:pPr>
            <w:r w:rsidRPr="5C075BF6">
              <w:rPr>
                <w:b/>
                <w:bCs/>
                <w:sz w:val="24"/>
                <w:szCs w:val="24"/>
                <w:lang w:val="en-GB"/>
              </w:rPr>
              <w:t>Key evaluation elements (non-exhaustive):</w:t>
            </w:r>
          </w:p>
          <w:tbl>
            <w:tblPr>
              <w:tblStyle w:val="TableGrid"/>
              <w:tblW w:w="8296" w:type="dxa"/>
              <w:tblInd w:w="30" w:type="dxa"/>
              <w:tblLook w:val="06A0" w:firstRow="1" w:lastRow="0" w:firstColumn="1" w:lastColumn="0" w:noHBand="1" w:noVBand="1"/>
            </w:tblPr>
            <w:tblGrid>
              <w:gridCol w:w="2713"/>
              <w:gridCol w:w="1435"/>
              <w:gridCol w:w="2074"/>
              <w:gridCol w:w="2074"/>
            </w:tblGrid>
            <w:tr w:rsidR="5A44B83A" w:rsidRPr="00470442" w14:paraId="37BE59E8" w14:textId="77777777" w:rsidTr="000E546B">
              <w:trPr>
                <w:trHeight w:val="300"/>
              </w:trPr>
              <w:tc>
                <w:tcPr>
                  <w:tcW w:w="2713" w:type="dxa"/>
                </w:tcPr>
                <w:p w14:paraId="3ABE25CA" w14:textId="04307130" w:rsidR="0A885860" w:rsidRPr="000E546B" w:rsidRDefault="17A89816" w:rsidP="000E546B">
                  <w:pPr>
                    <w:pStyle w:val="TableParagraph"/>
                    <w:rPr>
                      <w:b/>
                      <w:bCs/>
                      <w:sz w:val="20"/>
                      <w:szCs w:val="20"/>
                    </w:rPr>
                  </w:pPr>
                  <w:r w:rsidRPr="000E546B">
                    <w:rPr>
                      <w:b/>
                      <w:bCs/>
                      <w:sz w:val="20"/>
                      <w:szCs w:val="20"/>
                      <w:lang w:val="en-GB"/>
                    </w:rPr>
                    <w:t>Sub-criterion</w:t>
                  </w:r>
                </w:p>
              </w:tc>
              <w:tc>
                <w:tcPr>
                  <w:tcW w:w="1435" w:type="dxa"/>
                </w:tcPr>
                <w:p w14:paraId="033A6177" w14:textId="6E921AFF" w:rsidR="0A885860" w:rsidRPr="000E546B" w:rsidRDefault="17A89816" w:rsidP="000E546B">
                  <w:pPr>
                    <w:pStyle w:val="TableParagraph"/>
                    <w:rPr>
                      <w:b/>
                      <w:bCs/>
                      <w:sz w:val="20"/>
                      <w:szCs w:val="20"/>
                    </w:rPr>
                  </w:pPr>
                  <w:r w:rsidRPr="000E546B">
                    <w:rPr>
                      <w:b/>
                      <w:bCs/>
                      <w:sz w:val="20"/>
                      <w:szCs w:val="20"/>
                      <w:lang w:val="en-GB"/>
                    </w:rPr>
                    <w:t>Evidence assessed</w:t>
                  </w:r>
                </w:p>
              </w:tc>
              <w:tc>
                <w:tcPr>
                  <w:tcW w:w="2074" w:type="dxa"/>
                </w:tcPr>
                <w:p w14:paraId="21A1E8F5" w14:textId="37DA3B14" w:rsidR="0A885860" w:rsidRPr="000E546B" w:rsidRDefault="17A89816" w:rsidP="000E546B">
                  <w:pPr>
                    <w:pStyle w:val="TableParagraph"/>
                    <w:rPr>
                      <w:b/>
                      <w:bCs/>
                      <w:sz w:val="20"/>
                      <w:szCs w:val="20"/>
                    </w:rPr>
                  </w:pPr>
                  <w:r w:rsidRPr="000E546B">
                    <w:rPr>
                      <w:b/>
                      <w:bCs/>
                      <w:sz w:val="20"/>
                      <w:szCs w:val="20"/>
                      <w:lang w:val="en-GB"/>
                    </w:rPr>
                    <w:t>Scoring</w:t>
                  </w:r>
                </w:p>
              </w:tc>
              <w:tc>
                <w:tcPr>
                  <w:tcW w:w="2074" w:type="dxa"/>
                </w:tcPr>
                <w:p w14:paraId="3AF2511B" w14:textId="49324D4E" w:rsidR="0A885860" w:rsidRPr="000E546B" w:rsidRDefault="17A89816" w:rsidP="000E546B">
                  <w:pPr>
                    <w:pStyle w:val="TableParagraph"/>
                    <w:rPr>
                      <w:b/>
                      <w:bCs/>
                      <w:sz w:val="20"/>
                      <w:szCs w:val="20"/>
                    </w:rPr>
                  </w:pPr>
                  <w:r w:rsidRPr="000E546B">
                    <w:rPr>
                      <w:b/>
                      <w:bCs/>
                      <w:sz w:val="20"/>
                      <w:szCs w:val="20"/>
                      <w:lang w:val="en-GB"/>
                    </w:rPr>
                    <w:t>Max points</w:t>
                  </w:r>
                </w:p>
              </w:tc>
            </w:tr>
            <w:tr w:rsidR="5A44B83A" w:rsidRPr="00470442" w14:paraId="7599F5EC" w14:textId="77777777" w:rsidTr="000E546B">
              <w:trPr>
                <w:trHeight w:val="300"/>
              </w:trPr>
              <w:tc>
                <w:tcPr>
                  <w:tcW w:w="2713" w:type="dxa"/>
                </w:tcPr>
                <w:p w14:paraId="43552D26" w14:textId="77777777" w:rsidR="00F900CA" w:rsidRPr="000E546B" w:rsidRDefault="00F900CA" w:rsidP="000E546B">
                  <w:pPr>
                    <w:pStyle w:val="TableParagraph"/>
                    <w:rPr>
                      <w:sz w:val="20"/>
                      <w:szCs w:val="20"/>
                      <w:lang w:val="en-GB"/>
                    </w:rPr>
                  </w:pPr>
                  <w:r w:rsidRPr="000E546B">
                    <w:rPr>
                      <w:sz w:val="20"/>
                      <w:szCs w:val="20"/>
                      <w:lang w:val="en-GB"/>
                    </w:rPr>
                    <w:t>Proven professional experience in:</w:t>
                  </w:r>
                </w:p>
                <w:p w14:paraId="35B1E28C" w14:textId="71981613" w:rsidR="00F900CA" w:rsidRPr="000E546B" w:rsidRDefault="00F900CA" w:rsidP="000E546B">
                  <w:pPr>
                    <w:pStyle w:val="TableParagraph"/>
                    <w:rPr>
                      <w:sz w:val="20"/>
                      <w:szCs w:val="20"/>
                      <w:lang w:val="en-GB"/>
                    </w:rPr>
                  </w:pPr>
                  <w:r w:rsidRPr="000E546B">
                    <w:rPr>
                      <w:sz w:val="20"/>
                      <w:szCs w:val="20"/>
                      <w:lang w:val="en-GB"/>
                    </w:rPr>
                    <w:t>-Legal</w:t>
                  </w:r>
                  <w:r w:rsidR="00470442" w:rsidRPr="0043154A">
                    <w:rPr>
                      <w:sz w:val="20"/>
                      <w:szCs w:val="20"/>
                      <w:lang w:val="en-GB"/>
                    </w:rPr>
                    <w:t xml:space="preserve"> </w:t>
                  </w:r>
                  <w:r w:rsidRPr="000E546B">
                    <w:rPr>
                      <w:sz w:val="20"/>
                      <w:szCs w:val="20"/>
                      <w:lang w:val="en-GB"/>
                    </w:rPr>
                    <w:t>drafting and regulatory development or</w:t>
                  </w:r>
                </w:p>
                <w:p w14:paraId="044CE33D" w14:textId="1B482964" w:rsidR="00F900CA" w:rsidRPr="000E546B" w:rsidRDefault="00F900CA" w:rsidP="000E546B">
                  <w:pPr>
                    <w:pStyle w:val="TableParagraph"/>
                    <w:rPr>
                      <w:sz w:val="20"/>
                      <w:szCs w:val="20"/>
                      <w:lang w:val="en-GB"/>
                    </w:rPr>
                  </w:pPr>
                  <w:r w:rsidRPr="000E546B">
                    <w:rPr>
                      <w:sz w:val="20"/>
                      <w:szCs w:val="20"/>
                      <w:lang w:val="en-GB"/>
                    </w:rPr>
                    <w:t>-Institutional and governance framework design within the public</w:t>
                  </w:r>
                  <w:r w:rsidR="00470442" w:rsidRPr="0043154A">
                    <w:rPr>
                      <w:sz w:val="20"/>
                      <w:szCs w:val="20"/>
                      <w:lang w:val="en-GB"/>
                    </w:rPr>
                    <w:t xml:space="preserve"> </w:t>
                  </w:r>
                  <w:r w:rsidRPr="000E546B">
                    <w:rPr>
                      <w:sz w:val="20"/>
                      <w:szCs w:val="20"/>
                      <w:lang w:val="en-GB"/>
                    </w:rPr>
                    <w:t>sector.</w:t>
                  </w:r>
                </w:p>
                <w:p w14:paraId="2395B48A" w14:textId="68E13E96" w:rsidR="0A885860" w:rsidRPr="00905AF7" w:rsidRDefault="0A885860" w:rsidP="000E546B">
                  <w:pPr>
                    <w:pStyle w:val="TableParagraph"/>
                    <w:rPr>
                      <w:sz w:val="20"/>
                      <w:szCs w:val="20"/>
                      <w:lang w:val="en-GB"/>
                    </w:rPr>
                  </w:pPr>
                </w:p>
              </w:tc>
              <w:tc>
                <w:tcPr>
                  <w:tcW w:w="1435" w:type="dxa"/>
                </w:tcPr>
                <w:p w14:paraId="1657DCEA" w14:textId="242B020C" w:rsidR="0A885860" w:rsidRPr="00905AF7" w:rsidRDefault="037A26DC" w:rsidP="000E546B">
                  <w:pPr>
                    <w:pStyle w:val="TableParagraph"/>
                    <w:rPr>
                      <w:sz w:val="20"/>
                      <w:szCs w:val="20"/>
                      <w:lang w:val="en-GB"/>
                    </w:rPr>
                  </w:pPr>
                  <w:r w:rsidRPr="000E546B">
                    <w:rPr>
                      <w:sz w:val="20"/>
                      <w:szCs w:val="20"/>
                      <w:lang w:val="en-GB"/>
                    </w:rPr>
                    <w:t xml:space="preserve">Relevant </w:t>
                  </w:r>
                  <w:r w:rsidR="00F72E12" w:rsidRPr="000E546B">
                    <w:rPr>
                      <w:sz w:val="20"/>
                      <w:szCs w:val="20"/>
                      <w:lang w:val="en-GB"/>
                    </w:rPr>
                    <w:t>years of proven professional experience</w:t>
                  </w:r>
                  <w:r w:rsidR="00BC6AE2">
                    <w:rPr>
                      <w:sz w:val="20"/>
                      <w:szCs w:val="20"/>
                      <w:lang w:val="en-GB"/>
                    </w:rPr>
                    <w:t xml:space="preserve"> </w:t>
                  </w:r>
                </w:p>
              </w:tc>
              <w:tc>
                <w:tcPr>
                  <w:tcW w:w="2074" w:type="dxa"/>
                </w:tcPr>
                <w:p w14:paraId="3958E159" w14:textId="6E4FA4A7" w:rsidR="00AB0DDC" w:rsidRDefault="099B4E81" w:rsidP="00AB0DDC">
                  <w:pPr>
                    <w:pStyle w:val="TableParagraph"/>
                    <w:rPr>
                      <w:sz w:val="20"/>
                      <w:szCs w:val="20"/>
                      <w:lang w:val="en-GB"/>
                    </w:rPr>
                  </w:pPr>
                  <w:r w:rsidRPr="5BD56B09">
                    <w:rPr>
                      <w:sz w:val="20"/>
                      <w:szCs w:val="20"/>
                      <w:lang w:val="en-GB"/>
                    </w:rPr>
                    <w:t>1</w:t>
                  </w:r>
                  <w:r w:rsidR="00AB0DDC" w:rsidRPr="5BD56B09">
                    <w:rPr>
                      <w:sz w:val="20"/>
                      <w:szCs w:val="20"/>
                      <w:lang w:val="en-GB"/>
                    </w:rPr>
                    <w:t xml:space="preserve">0 </w:t>
                  </w:r>
                  <w:r w:rsidR="00F72E12" w:rsidRPr="5BD56B09">
                    <w:rPr>
                      <w:sz w:val="20"/>
                      <w:szCs w:val="20"/>
                      <w:lang w:val="en-GB"/>
                    </w:rPr>
                    <w:t>years</w:t>
                  </w:r>
                  <w:r w:rsidR="00AB0DDC" w:rsidRPr="5BD56B09">
                    <w:rPr>
                      <w:sz w:val="20"/>
                      <w:szCs w:val="20"/>
                      <w:lang w:val="en-GB"/>
                    </w:rPr>
                    <w:t xml:space="preserve"> = 0, </w:t>
                  </w:r>
                </w:p>
                <w:p w14:paraId="7CF8FAEA" w14:textId="1EFD9709" w:rsidR="002C2656" w:rsidRDefault="00AB0DDC" w:rsidP="00AB0DDC">
                  <w:pPr>
                    <w:pStyle w:val="TableParagraph"/>
                    <w:rPr>
                      <w:sz w:val="20"/>
                      <w:szCs w:val="20"/>
                      <w:lang w:val="en-GB"/>
                    </w:rPr>
                  </w:pPr>
                  <w:r w:rsidRPr="4C0CE700">
                    <w:rPr>
                      <w:sz w:val="20"/>
                      <w:szCs w:val="20"/>
                      <w:lang w:val="en-GB"/>
                    </w:rPr>
                    <w:t>1</w:t>
                  </w:r>
                  <w:r w:rsidR="2D497A31" w:rsidRPr="4C0CE700">
                    <w:rPr>
                      <w:sz w:val="20"/>
                      <w:szCs w:val="20"/>
                      <w:lang w:val="en-GB"/>
                    </w:rPr>
                    <w:t>1</w:t>
                  </w:r>
                  <w:r w:rsidRPr="4C0CE700">
                    <w:rPr>
                      <w:sz w:val="20"/>
                      <w:szCs w:val="20"/>
                      <w:lang w:val="en-GB"/>
                    </w:rPr>
                    <w:t xml:space="preserve"> </w:t>
                  </w:r>
                  <w:r w:rsidR="00F72E12" w:rsidRPr="4C0CE700">
                    <w:rPr>
                      <w:sz w:val="20"/>
                      <w:szCs w:val="20"/>
                      <w:lang w:val="en-GB"/>
                    </w:rPr>
                    <w:t>year</w:t>
                  </w:r>
                  <w:r w:rsidR="6C858EF5" w:rsidRPr="4C0CE700">
                    <w:rPr>
                      <w:sz w:val="20"/>
                      <w:szCs w:val="20"/>
                      <w:lang w:val="en-GB"/>
                    </w:rPr>
                    <w:t>s</w:t>
                  </w:r>
                  <w:r w:rsidRPr="4C0CE700">
                    <w:rPr>
                      <w:sz w:val="20"/>
                      <w:szCs w:val="20"/>
                      <w:lang w:val="en-GB"/>
                    </w:rPr>
                    <w:t xml:space="preserve"> = </w:t>
                  </w:r>
                  <w:r w:rsidR="001D49CA" w:rsidRPr="4C0CE700">
                    <w:rPr>
                      <w:sz w:val="20"/>
                      <w:szCs w:val="20"/>
                      <w:lang w:val="en-GB"/>
                    </w:rPr>
                    <w:t>3</w:t>
                  </w:r>
                  <w:r w:rsidRPr="4C0CE700">
                    <w:rPr>
                      <w:sz w:val="20"/>
                      <w:szCs w:val="20"/>
                      <w:lang w:val="en-GB"/>
                    </w:rPr>
                    <w:t xml:space="preserve">, </w:t>
                  </w:r>
                </w:p>
                <w:p w14:paraId="21C9F3D8" w14:textId="663A0D23" w:rsidR="00AB0DDC" w:rsidRDefault="7D2B28B8" w:rsidP="00AB0DDC">
                  <w:pPr>
                    <w:pStyle w:val="TableParagraph"/>
                    <w:rPr>
                      <w:sz w:val="20"/>
                      <w:szCs w:val="20"/>
                      <w:lang w:val="en-GB"/>
                    </w:rPr>
                  </w:pPr>
                  <w:r w:rsidRPr="5BD56B09">
                    <w:rPr>
                      <w:sz w:val="20"/>
                      <w:szCs w:val="20"/>
                      <w:lang w:val="en-GB"/>
                    </w:rPr>
                    <w:t>1</w:t>
                  </w:r>
                  <w:r w:rsidR="00AB0DDC" w:rsidRPr="5BD56B09">
                    <w:rPr>
                      <w:sz w:val="20"/>
                      <w:szCs w:val="20"/>
                      <w:lang w:val="en-GB"/>
                    </w:rPr>
                    <w:t>2</w:t>
                  </w:r>
                  <w:r w:rsidR="00F72E12" w:rsidRPr="5BD56B09">
                    <w:rPr>
                      <w:sz w:val="20"/>
                      <w:szCs w:val="20"/>
                      <w:lang w:val="en-GB"/>
                    </w:rPr>
                    <w:t xml:space="preserve"> years</w:t>
                  </w:r>
                  <w:r w:rsidR="00AB0DDC" w:rsidRPr="5BD56B09">
                    <w:rPr>
                      <w:sz w:val="20"/>
                      <w:szCs w:val="20"/>
                      <w:lang w:val="en-GB"/>
                    </w:rPr>
                    <w:t xml:space="preserve"> = </w:t>
                  </w:r>
                  <w:r w:rsidR="001D49CA" w:rsidRPr="5BD56B09">
                    <w:rPr>
                      <w:sz w:val="20"/>
                      <w:szCs w:val="20"/>
                      <w:lang w:val="en-GB"/>
                    </w:rPr>
                    <w:t>6</w:t>
                  </w:r>
                  <w:r w:rsidR="00AB0DDC" w:rsidRPr="5BD56B09">
                    <w:rPr>
                      <w:sz w:val="20"/>
                      <w:szCs w:val="20"/>
                      <w:lang w:val="en-GB"/>
                    </w:rPr>
                    <w:t xml:space="preserve">, </w:t>
                  </w:r>
                </w:p>
                <w:p w14:paraId="35B6D8AE" w14:textId="3ADCF4AA" w:rsidR="0A885860" w:rsidRPr="00905AF7" w:rsidRDefault="1A2809B2" w:rsidP="000E546B">
                  <w:pPr>
                    <w:pStyle w:val="TableParagraph"/>
                    <w:rPr>
                      <w:sz w:val="20"/>
                      <w:szCs w:val="20"/>
                      <w:lang w:val="en-GB"/>
                    </w:rPr>
                  </w:pPr>
                  <w:r w:rsidRPr="5BD56B09">
                    <w:rPr>
                      <w:sz w:val="20"/>
                      <w:szCs w:val="20"/>
                      <w:lang w:val="en-GB"/>
                    </w:rPr>
                    <w:t>1</w:t>
                  </w:r>
                  <w:r w:rsidR="00AB0DDC" w:rsidRPr="5BD56B09">
                    <w:rPr>
                      <w:sz w:val="20"/>
                      <w:szCs w:val="20"/>
                      <w:lang w:val="en-GB"/>
                    </w:rPr>
                    <w:t xml:space="preserve">3 or more </w:t>
                  </w:r>
                  <w:r w:rsidR="00F72E12" w:rsidRPr="5BD56B09">
                    <w:rPr>
                      <w:sz w:val="20"/>
                      <w:szCs w:val="20"/>
                      <w:lang w:val="en-GB"/>
                    </w:rPr>
                    <w:t>years</w:t>
                  </w:r>
                  <w:r w:rsidR="00AB0DDC" w:rsidRPr="5BD56B09">
                    <w:rPr>
                      <w:sz w:val="20"/>
                      <w:szCs w:val="20"/>
                      <w:lang w:val="en-GB"/>
                    </w:rPr>
                    <w:t xml:space="preserve"> = </w:t>
                  </w:r>
                  <w:r w:rsidR="001D49CA" w:rsidRPr="5BD56B09">
                    <w:rPr>
                      <w:sz w:val="20"/>
                      <w:szCs w:val="20"/>
                      <w:lang w:val="en-GB"/>
                    </w:rPr>
                    <w:t>8</w:t>
                  </w:r>
                </w:p>
              </w:tc>
              <w:tc>
                <w:tcPr>
                  <w:tcW w:w="2074" w:type="dxa"/>
                </w:tcPr>
                <w:p w14:paraId="123152F2" w14:textId="49A2F2BA" w:rsidR="0A885860" w:rsidRPr="000E546B" w:rsidRDefault="001D49CA" w:rsidP="000E546B">
                  <w:pPr>
                    <w:pStyle w:val="TableParagraph"/>
                    <w:rPr>
                      <w:sz w:val="20"/>
                      <w:szCs w:val="20"/>
                    </w:rPr>
                  </w:pPr>
                  <w:r>
                    <w:rPr>
                      <w:sz w:val="20"/>
                      <w:szCs w:val="20"/>
                      <w:lang w:val="en-GB"/>
                    </w:rPr>
                    <w:t>8</w:t>
                  </w:r>
                </w:p>
              </w:tc>
            </w:tr>
            <w:tr w:rsidR="5A44B83A" w:rsidRPr="00470442" w14:paraId="39E5B998" w14:textId="77777777" w:rsidTr="000E546B">
              <w:trPr>
                <w:trHeight w:val="300"/>
              </w:trPr>
              <w:tc>
                <w:tcPr>
                  <w:tcW w:w="2713" w:type="dxa"/>
                </w:tcPr>
                <w:p w14:paraId="1AEDD196" w14:textId="77777777" w:rsidR="00076EE1" w:rsidRPr="000E546B" w:rsidRDefault="00076EE1" w:rsidP="000E546B">
                  <w:pPr>
                    <w:pStyle w:val="TableParagraph"/>
                    <w:rPr>
                      <w:sz w:val="20"/>
                      <w:szCs w:val="20"/>
                      <w:lang w:val="en-GB"/>
                    </w:rPr>
                  </w:pPr>
                  <w:r w:rsidRPr="000E546B">
                    <w:rPr>
                      <w:sz w:val="20"/>
                      <w:szCs w:val="20"/>
                      <w:lang w:val="en-GB"/>
                    </w:rPr>
                    <w:t xml:space="preserve">Demonstrated experience in </w:t>
                  </w:r>
                </w:p>
                <w:p w14:paraId="308E2948" w14:textId="3B486726" w:rsidR="00076EE1" w:rsidRPr="000E546B" w:rsidRDefault="00076EE1" w:rsidP="000E546B">
                  <w:pPr>
                    <w:pStyle w:val="TableParagraph"/>
                    <w:rPr>
                      <w:sz w:val="20"/>
                      <w:szCs w:val="20"/>
                      <w:lang w:val="en-GB"/>
                    </w:rPr>
                  </w:pPr>
                  <w:r w:rsidRPr="000E546B">
                    <w:rPr>
                      <w:sz w:val="20"/>
                      <w:szCs w:val="20"/>
                      <w:lang w:val="en-GB"/>
                    </w:rPr>
                    <w:t xml:space="preserve">-Climate change governance </w:t>
                  </w:r>
                </w:p>
                <w:p w14:paraId="58D27510" w14:textId="04FD898C" w:rsidR="00076EE1" w:rsidRPr="000E546B" w:rsidRDefault="00076EE1" w:rsidP="000E546B">
                  <w:pPr>
                    <w:pStyle w:val="TableParagraph"/>
                    <w:rPr>
                      <w:sz w:val="20"/>
                      <w:szCs w:val="20"/>
                      <w:lang w:val="en-GB"/>
                    </w:rPr>
                  </w:pPr>
                  <w:r w:rsidRPr="000E546B">
                    <w:rPr>
                      <w:sz w:val="20"/>
                      <w:szCs w:val="20"/>
                      <w:lang w:val="en-GB"/>
                    </w:rPr>
                    <w:t>-</w:t>
                  </w:r>
                  <w:r w:rsidR="00D545AF">
                    <w:rPr>
                      <w:sz w:val="20"/>
                      <w:szCs w:val="20"/>
                      <w:lang w:val="en-GB"/>
                    </w:rPr>
                    <w:t>E</w:t>
                  </w:r>
                  <w:r w:rsidRPr="000E546B">
                    <w:rPr>
                      <w:sz w:val="20"/>
                      <w:szCs w:val="20"/>
                      <w:lang w:val="en-GB"/>
                    </w:rPr>
                    <w:t>nvironmental law;</w:t>
                  </w:r>
                </w:p>
                <w:p w14:paraId="1CE1D2B6" w14:textId="77777777" w:rsidR="00076EE1" w:rsidRPr="000E546B" w:rsidRDefault="00076EE1" w:rsidP="000E546B">
                  <w:pPr>
                    <w:pStyle w:val="TableParagraph"/>
                    <w:rPr>
                      <w:sz w:val="20"/>
                      <w:szCs w:val="20"/>
                      <w:lang w:val="en-GB"/>
                    </w:rPr>
                  </w:pPr>
                  <w:r w:rsidRPr="000E546B">
                    <w:rPr>
                      <w:sz w:val="20"/>
                      <w:szCs w:val="20"/>
                      <w:lang w:val="en-GB"/>
                    </w:rPr>
                    <w:t>-Transparency systems;</w:t>
                  </w:r>
                </w:p>
                <w:p w14:paraId="1E5D592D" w14:textId="77777777" w:rsidR="00076EE1" w:rsidRPr="000E546B" w:rsidRDefault="00076EE1" w:rsidP="000E546B">
                  <w:pPr>
                    <w:pStyle w:val="TableParagraph"/>
                    <w:rPr>
                      <w:sz w:val="20"/>
                      <w:szCs w:val="20"/>
                      <w:lang w:val="en-GB"/>
                    </w:rPr>
                  </w:pPr>
                  <w:r w:rsidRPr="000E546B">
                    <w:rPr>
                      <w:sz w:val="20"/>
                      <w:szCs w:val="20"/>
                      <w:lang w:val="en-GB"/>
                    </w:rPr>
                    <w:t>-or related international regimes.</w:t>
                  </w:r>
                </w:p>
                <w:p w14:paraId="373CD7E1" w14:textId="0B46A2AA" w:rsidR="0A885860" w:rsidRPr="00905AF7" w:rsidRDefault="0A885860" w:rsidP="000E546B">
                  <w:pPr>
                    <w:pStyle w:val="TableParagraph"/>
                    <w:rPr>
                      <w:sz w:val="20"/>
                      <w:szCs w:val="20"/>
                      <w:lang w:val="en-GB"/>
                    </w:rPr>
                  </w:pPr>
                </w:p>
              </w:tc>
              <w:tc>
                <w:tcPr>
                  <w:tcW w:w="1435" w:type="dxa"/>
                </w:tcPr>
                <w:p w14:paraId="1B63D2F4" w14:textId="1C960C9D" w:rsidR="0A885860" w:rsidRPr="00905AF7" w:rsidRDefault="037A26DC" w:rsidP="000E546B">
                  <w:pPr>
                    <w:pStyle w:val="TableParagraph"/>
                    <w:rPr>
                      <w:sz w:val="20"/>
                      <w:szCs w:val="20"/>
                      <w:lang w:val="en-GB"/>
                    </w:rPr>
                  </w:pPr>
                  <w:r w:rsidRPr="000E546B">
                    <w:rPr>
                      <w:sz w:val="20"/>
                      <w:szCs w:val="20"/>
                      <w:lang w:val="en-GB"/>
                    </w:rPr>
                    <w:t>Assignments completed within the last 5 years, distinct from those counted above</w:t>
                  </w:r>
                </w:p>
              </w:tc>
              <w:tc>
                <w:tcPr>
                  <w:tcW w:w="2074" w:type="dxa"/>
                </w:tcPr>
                <w:p w14:paraId="1615EA00" w14:textId="2FDB061C" w:rsidR="00A95B00" w:rsidRDefault="00FE2347">
                  <w:pPr>
                    <w:pStyle w:val="TableParagraph"/>
                    <w:rPr>
                      <w:sz w:val="20"/>
                      <w:szCs w:val="20"/>
                      <w:lang w:val="en-GB"/>
                    </w:rPr>
                  </w:pPr>
                  <w:r w:rsidRPr="4C0CE700">
                    <w:rPr>
                      <w:sz w:val="20"/>
                      <w:szCs w:val="20"/>
                      <w:lang w:val="en-GB"/>
                    </w:rPr>
                    <w:t>1</w:t>
                  </w:r>
                  <w:r w:rsidR="037A26DC" w:rsidRPr="000E546B">
                    <w:rPr>
                      <w:sz w:val="20"/>
                      <w:szCs w:val="20"/>
                      <w:lang w:val="en-GB"/>
                    </w:rPr>
                    <w:t xml:space="preserve"> assignment = 0, </w:t>
                  </w:r>
                </w:p>
                <w:p w14:paraId="132C1D11" w14:textId="78168CBB" w:rsidR="005B079E" w:rsidRDefault="00045D55">
                  <w:pPr>
                    <w:pStyle w:val="TableParagraph"/>
                    <w:rPr>
                      <w:sz w:val="20"/>
                      <w:szCs w:val="20"/>
                      <w:lang w:val="en-GB"/>
                    </w:rPr>
                  </w:pPr>
                  <w:r w:rsidRPr="4C0CE700">
                    <w:rPr>
                      <w:sz w:val="20"/>
                      <w:szCs w:val="20"/>
                      <w:lang w:val="en-GB"/>
                    </w:rPr>
                    <w:t>2</w:t>
                  </w:r>
                  <w:r w:rsidR="00A95B00" w:rsidRPr="4C0CE700">
                    <w:rPr>
                      <w:sz w:val="20"/>
                      <w:szCs w:val="20"/>
                      <w:lang w:val="en-GB"/>
                    </w:rPr>
                    <w:t xml:space="preserve"> </w:t>
                  </w:r>
                  <w:r w:rsidR="00AB0DDC" w:rsidRPr="4C0CE700">
                    <w:rPr>
                      <w:sz w:val="20"/>
                      <w:szCs w:val="20"/>
                      <w:lang w:val="en-GB"/>
                    </w:rPr>
                    <w:t>assignment</w:t>
                  </w:r>
                  <w:r w:rsidR="266A3B07" w:rsidRPr="4C0CE700">
                    <w:rPr>
                      <w:sz w:val="20"/>
                      <w:szCs w:val="20"/>
                      <w:lang w:val="en-GB"/>
                    </w:rPr>
                    <w:t>s</w:t>
                  </w:r>
                  <w:r w:rsidR="00AB0DDC" w:rsidRPr="4C0CE700">
                    <w:rPr>
                      <w:sz w:val="20"/>
                      <w:szCs w:val="20"/>
                      <w:lang w:val="en-GB"/>
                    </w:rPr>
                    <w:t xml:space="preserve"> </w:t>
                  </w:r>
                  <w:r w:rsidR="037A26DC" w:rsidRPr="000E546B">
                    <w:rPr>
                      <w:sz w:val="20"/>
                      <w:szCs w:val="20"/>
                      <w:lang w:val="en-GB"/>
                    </w:rPr>
                    <w:t xml:space="preserve">= </w:t>
                  </w:r>
                  <w:r w:rsidRPr="4C0CE700">
                    <w:rPr>
                      <w:sz w:val="20"/>
                      <w:szCs w:val="20"/>
                      <w:lang w:val="en-GB"/>
                    </w:rPr>
                    <w:t>4</w:t>
                  </w:r>
                  <w:r w:rsidR="037A26DC" w:rsidRPr="000E546B">
                    <w:rPr>
                      <w:sz w:val="20"/>
                      <w:szCs w:val="20"/>
                      <w:lang w:val="en-GB"/>
                    </w:rPr>
                    <w:t xml:space="preserve">, </w:t>
                  </w:r>
                </w:p>
                <w:p w14:paraId="13E29154" w14:textId="62CE55E5" w:rsidR="0A885860" w:rsidRPr="00905AF7" w:rsidRDefault="037A26DC" w:rsidP="000E546B">
                  <w:pPr>
                    <w:pStyle w:val="TableParagraph"/>
                    <w:rPr>
                      <w:sz w:val="20"/>
                      <w:szCs w:val="20"/>
                      <w:lang w:val="en-GB"/>
                    </w:rPr>
                  </w:pPr>
                  <w:r w:rsidRPr="000E546B">
                    <w:rPr>
                      <w:sz w:val="20"/>
                      <w:szCs w:val="20"/>
                      <w:lang w:val="en-GB"/>
                    </w:rPr>
                    <w:t>3 or more</w:t>
                  </w:r>
                  <w:r w:rsidR="00AB0DDC">
                    <w:rPr>
                      <w:sz w:val="20"/>
                      <w:szCs w:val="20"/>
                      <w:lang w:val="en-GB"/>
                    </w:rPr>
                    <w:t xml:space="preserve"> assignments</w:t>
                  </w:r>
                  <w:r w:rsidRPr="000E546B">
                    <w:rPr>
                      <w:sz w:val="20"/>
                      <w:szCs w:val="20"/>
                      <w:lang w:val="en-GB"/>
                    </w:rPr>
                    <w:t xml:space="preserve"> = </w:t>
                  </w:r>
                  <w:r w:rsidR="001D49CA">
                    <w:rPr>
                      <w:sz w:val="20"/>
                      <w:szCs w:val="20"/>
                      <w:lang w:val="en-GB"/>
                    </w:rPr>
                    <w:t>8</w:t>
                  </w:r>
                </w:p>
              </w:tc>
              <w:tc>
                <w:tcPr>
                  <w:tcW w:w="2074" w:type="dxa"/>
                </w:tcPr>
                <w:p w14:paraId="0692D25B" w14:textId="20C219E5" w:rsidR="0A885860" w:rsidRPr="000E546B" w:rsidRDefault="001D49CA" w:rsidP="000E546B">
                  <w:pPr>
                    <w:pStyle w:val="TableParagraph"/>
                    <w:rPr>
                      <w:sz w:val="20"/>
                      <w:szCs w:val="20"/>
                    </w:rPr>
                  </w:pPr>
                  <w:r>
                    <w:rPr>
                      <w:sz w:val="20"/>
                      <w:szCs w:val="20"/>
                      <w:lang w:val="en-GB"/>
                    </w:rPr>
                    <w:t>8</w:t>
                  </w:r>
                </w:p>
              </w:tc>
            </w:tr>
            <w:tr w:rsidR="00FA02D9" w:rsidRPr="00470442" w14:paraId="644A4815" w14:textId="77777777" w:rsidTr="05C96AA3">
              <w:trPr>
                <w:trHeight w:val="300"/>
              </w:trPr>
              <w:tc>
                <w:tcPr>
                  <w:tcW w:w="2713" w:type="dxa"/>
                </w:tcPr>
                <w:p w14:paraId="5622C1C4" w14:textId="77777777" w:rsidR="0007665A" w:rsidRPr="000E546B" w:rsidRDefault="0007665A" w:rsidP="000E546B">
                  <w:pPr>
                    <w:pStyle w:val="TableParagraph"/>
                    <w:rPr>
                      <w:sz w:val="20"/>
                      <w:szCs w:val="20"/>
                      <w:lang w:val="en-GB"/>
                    </w:rPr>
                  </w:pPr>
                  <w:r w:rsidRPr="000E546B">
                    <w:rPr>
                      <w:sz w:val="20"/>
                      <w:szCs w:val="20"/>
                      <w:lang w:val="en-GB"/>
                    </w:rPr>
                    <w:t>Proven knowledge of international climate frameworks, including the UNFCCC, the Paris Agreement, and the Enhanced Transparency Framework (ETF).</w:t>
                  </w:r>
                </w:p>
                <w:p w14:paraId="4F601628" w14:textId="77777777" w:rsidR="00FA02D9" w:rsidRPr="000E546B" w:rsidRDefault="00FA02D9" w:rsidP="00076EE1">
                  <w:pPr>
                    <w:pStyle w:val="TableParagraph"/>
                    <w:rPr>
                      <w:sz w:val="20"/>
                      <w:szCs w:val="20"/>
                      <w:lang w:val="en-GB"/>
                    </w:rPr>
                  </w:pPr>
                </w:p>
              </w:tc>
              <w:tc>
                <w:tcPr>
                  <w:tcW w:w="1435" w:type="dxa"/>
                </w:tcPr>
                <w:p w14:paraId="343EDDF0" w14:textId="09E53F4E" w:rsidR="00FA02D9" w:rsidRPr="000E546B" w:rsidRDefault="00321A75">
                  <w:pPr>
                    <w:pStyle w:val="TableParagraph"/>
                    <w:rPr>
                      <w:sz w:val="20"/>
                      <w:szCs w:val="20"/>
                      <w:lang w:val="en-GB"/>
                    </w:rPr>
                  </w:pPr>
                  <w:r w:rsidRPr="00D002F0">
                    <w:rPr>
                      <w:sz w:val="20"/>
                      <w:szCs w:val="20"/>
                      <w:lang w:val="en-GB"/>
                    </w:rPr>
                    <w:t>Assignments shown in the CV</w:t>
                  </w:r>
                  <w:r w:rsidRPr="00321A75">
                    <w:rPr>
                      <w:sz w:val="20"/>
                      <w:szCs w:val="20"/>
                      <w:lang w:val="en-GB"/>
                    </w:rPr>
                    <w:t xml:space="preserve"> </w:t>
                  </w:r>
                </w:p>
              </w:tc>
              <w:tc>
                <w:tcPr>
                  <w:tcW w:w="2074" w:type="dxa"/>
                </w:tcPr>
                <w:p w14:paraId="7DE6B2EE" w14:textId="4FE69C97" w:rsidR="00064AFF" w:rsidRDefault="595A798E" w:rsidP="00064AFF">
                  <w:pPr>
                    <w:pStyle w:val="TableParagraph"/>
                    <w:rPr>
                      <w:sz w:val="20"/>
                      <w:szCs w:val="20"/>
                      <w:lang w:val="en-GB"/>
                    </w:rPr>
                  </w:pPr>
                  <w:r w:rsidRPr="2292AC6A">
                    <w:rPr>
                      <w:sz w:val="20"/>
                      <w:szCs w:val="20"/>
                      <w:lang w:val="en-GB"/>
                    </w:rPr>
                    <w:t xml:space="preserve">1 assignment = </w:t>
                  </w:r>
                  <w:r w:rsidR="00045D55">
                    <w:rPr>
                      <w:sz w:val="20"/>
                      <w:szCs w:val="20"/>
                      <w:lang w:val="en-GB"/>
                    </w:rPr>
                    <w:t>0</w:t>
                  </w:r>
                  <w:r w:rsidRPr="2292AC6A">
                    <w:rPr>
                      <w:sz w:val="20"/>
                      <w:szCs w:val="20"/>
                      <w:lang w:val="en-GB"/>
                    </w:rPr>
                    <w:t xml:space="preserve">, </w:t>
                  </w:r>
                </w:p>
                <w:p w14:paraId="166B5BAC" w14:textId="7088D7CC" w:rsidR="00064AFF" w:rsidRDefault="00064AFF" w:rsidP="00064AFF">
                  <w:pPr>
                    <w:pStyle w:val="TableParagraph"/>
                    <w:rPr>
                      <w:sz w:val="20"/>
                      <w:szCs w:val="20"/>
                      <w:lang w:val="en-GB"/>
                    </w:rPr>
                  </w:pPr>
                  <w:r w:rsidRPr="00D002F0">
                    <w:rPr>
                      <w:sz w:val="20"/>
                      <w:szCs w:val="20"/>
                      <w:lang w:val="en-GB"/>
                    </w:rPr>
                    <w:t>2</w:t>
                  </w:r>
                  <w:r>
                    <w:rPr>
                      <w:sz w:val="20"/>
                      <w:szCs w:val="20"/>
                      <w:lang w:val="en-GB"/>
                    </w:rPr>
                    <w:t xml:space="preserve"> </w:t>
                  </w:r>
                  <w:r w:rsidR="00716725">
                    <w:rPr>
                      <w:sz w:val="20"/>
                      <w:szCs w:val="20"/>
                      <w:lang w:val="en-GB"/>
                    </w:rPr>
                    <w:t>assignments</w:t>
                  </w:r>
                  <w:r w:rsidRPr="00D002F0">
                    <w:rPr>
                      <w:sz w:val="20"/>
                      <w:szCs w:val="20"/>
                      <w:lang w:val="en-GB"/>
                    </w:rPr>
                    <w:t xml:space="preserve"> = </w:t>
                  </w:r>
                  <w:r w:rsidR="00E53882">
                    <w:rPr>
                      <w:sz w:val="20"/>
                      <w:szCs w:val="20"/>
                      <w:lang w:val="en-GB"/>
                    </w:rPr>
                    <w:t>2</w:t>
                  </w:r>
                  <w:r w:rsidRPr="00D002F0">
                    <w:rPr>
                      <w:sz w:val="20"/>
                      <w:szCs w:val="20"/>
                      <w:lang w:val="en-GB"/>
                    </w:rPr>
                    <w:t xml:space="preserve">, </w:t>
                  </w:r>
                </w:p>
                <w:p w14:paraId="6AD51F1F" w14:textId="682D7466" w:rsidR="00FA02D9" w:rsidRPr="000E546B" w:rsidRDefault="00064AFF" w:rsidP="00064AFF">
                  <w:pPr>
                    <w:pStyle w:val="TableParagraph"/>
                    <w:rPr>
                      <w:sz w:val="20"/>
                      <w:szCs w:val="20"/>
                      <w:lang w:val="en-GB"/>
                    </w:rPr>
                  </w:pPr>
                  <w:r w:rsidRPr="00D002F0">
                    <w:rPr>
                      <w:sz w:val="20"/>
                      <w:szCs w:val="20"/>
                      <w:lang w:val="en-GB"/>
                    </w:rPr>
                    <w:t>3 or more</w:t>
                  </w:r>
                  <w:r>
                    <w:rPr>
                      <w:sz w:val="20"/>
                      <w:szCs w:val="20"/>
                      <w:lang w:val="en-GB"/>
                    </w:rPr>
                    <w:t xml:space="preserve"> assignments</w:t>
                  </w:r>
                  <w:r w:rsidRPr="00D002F0">
                    <w:rPr>
                      <w:sz w:val="20"/>
                      <w:szCs w:val="20"/>
                      <w:lang w:val="en-GB"/>
                    </w:rPr>
                    <w:t xml:space="preserve"> = </w:t>
                  </w:r>
                  <w:r w:rsidR="00E53882">
                    <w:rPr>
                      <w:sz w:val="20"/>
                      <w:szCs w:val="20"/>
                      <w:lang w:val="en-GB"/>
                    </w:rPr>
                    <w:t>4</w:t>
                  </w:r>
                </w:p>
              </w:tc>
              <w:tc>
                <w:tcPr>
                  <w:tcW w:w="2074" w:type="dxa"/>
                </w:tcPr>
                <w:p w14:paraId="0D17C76D" w14:textId="3B8A4C17" w:rsidR="00FA02D9" w:rsidRPr="000E546B" w:rsidRDefault="009F0ADE">
                  <w:pPr>
                    <w:pStyle w:val="TableParagraph"/>
                    <w:rPr>
                      <w:sz w:val="20"/>
                      <w:szCs w:val="20"/>
                      <w:lang w:val="en-GB"/>
                    </w:rPr>
                  </w:pPr>
                  <w:r>
                    <w:rPr>
                      <w:sz w:val="20"/>
                      <w:szCs w:val="20"/>
                      <w:lang w:val="en-GB"/>
                    </w:rPr>
                    <w:t>4</w:t>
                  </w:r>
                </w:p>
              </w:tc>
            </w:tr>
            <w:tr w:rsidR="00CC1305" w:rsidRPr="00470442" w14:paraId="2F503519" w14:textId="77777777" w:rsidTr="05C96AA3">
              <w:trPr>
                <w:trHeight w:val="300"/>
              </w:trPr>
              <w:tc>
                <w:tcPr>
                  <w:tcW w:w="2713" w:type="dxa"/>
                </w:tcPr>
                <w:p w14:paraId="265D12D2" w14:textId="77777777" w:rsidR="00CC1305" w:rsidRPr="00D002F0" w:rsidRDefault="00CC1305" w:rsidP="00CC1305">
                  <w:pPr>
                    <w:pStyle w:val="TableParagraph"/>
                    <w:rPr>
                      <w:sz w:val="20"/>
                      <w:szCs w:val="20"/>
                      <w:lang w:val="en-GB"/>
                    </w:rPr>
                  </w:pPr>
                  <w:r w:rsidRPr="00D002F0">
                    <w:rPr>
                      <w:sz w:val="20"/>
                      <w:szCs w:val="20"/>
                      <w:lang w:val="en-GB"/>
                    </w:rPr>
                    <w:t>Experience working on donor-funded programmes and with international development partners (e.g. EU, UN agencies, multilateral climate funds).</w:t>
                  </w:r>
                </w:p>
                <w:p w14:paraId="625E9147" w14:textId="77777777" w:rsidR="00CC1305" w:rsidRPr="00CC1305" w:rsidRDefault="00CC1305" w:rsidP="00CC1305">
                  <w:pPr>
                    <w:pStyle w:val="TableParagraph"/>
                    <w:rPr>
                      <w:sz w:val="20"/>
                      <w:szCs w:val="20"/>
                      <w:lang w:val="en-GB"/>
                    </w:rPr>
                  </w:pPr>
                </w:p>
              </w:tc>
              <w:tc>
                <w:tcPr>
                  <w:tcW w:w="1435" w:type="dxa"/>
                </w:tcPr>
                <w:p w14:paraId="60F843E2" w14:textId="5BA7BD8E" w:rsidR="00CC1305" w:rsidRPr="00D002F0" w:rsidRDefault="00CC1305" w:rsidP="00CC1305">
                  <w:pPr>
                    <w:pStyle w:val="TableParagraph"/>
                    <w:rPr>
                      <w:sz w:val="20"/>
                      <w:szCs w:val="20"/>
                      <w:lang w:val="en-GB"/>
                    </w:rPr>
                  </w:pPr>
                  <w:r w:rsidRPr="00D002F0">
                    <w:rPr>
                      <w:sz w:val="20"/>
                      <w:szCs w:val="20"/>
                      <w:lang w:val="en-GB"/>
                    </w:rPr>
                    <w:t>Assignments shown in the CV</w:t>
                  </w:r>
                </w:p>
              </w:tc>
              <w:tc>
                <w:tcPr>
                  <w:tcW w:w="2074" w:type="dxa"/>
                </w:tcPr>
                <w:p w14:paraId="31B36483" w14:textId="77777777" w:rsidR="00905AF7" w:rsidRDefault="396FB6C5" w:rsidP="00737E10">
                  <w:pPr>
                    <w:pStyle w:val="TableParagraph"/>
                    <w:rPr>
                      <w:sz w:val="20"/>
                      <w:szCs w:val="20"/>
                      <w:lang w:val="en-GB"/>
                    </w:rPr>
                  </w:pPr>
                  <w:r w:rsidRPr="4C0CE700">
                    <w:rPr>
                      <w:sz w:val="20"/>
                      <w:szCs w:val="20"/>
                      <w:lang w:val="en-GB"/>
                    </w:rPr>
                    <w:t xml:space="preserve">1 assignment = </w:t>
                  </w:r>
                  <w:r w:rsidR="7FEDEA1E" w:rsidRPr="4C0CE700">
                    <w:rPr>
                      <w:sz w:val="20"/>
                      <w:szCs w:val="20"/>
                      <w:lang w:val="en-GB"/>
                    </w:rPr>
                    <w:t>0</w:t>
                  </w:r>
                  <w:r w:rsidRPr="4C0CE700">
                    <w:rPr>
                      <w:sz w:val="20"/>
                      <w:szCs w:val="20"/>
                      <w:lang w:val="en-GB"/>
                    </w:rPr>
                    <w:t xml:space="preserve">, </w:t>
                  </w:r>
                </w:p>
                <w:p w14:paraId="54F55B7C" w14:textId="1DC88C19" w:rsidR="00737E10" w:rsidRDefault="396FB6C5" w:rsidP="00737E10">
                  <w:pPr>
                    <w:pStyle w:val="TableParagraph"/>
                    <w:rPr>
                      <w:sz w:val="20"/>
                      <w:szCs w:val="20"/>
                      <w:lang w:val="en-GB"/>
                    </w:rPr>
                  </w:pPr>
                  <w:r w:rsidRPr="4C0CE700">
                    <w:rPr>
                      <w:sz w:val="20"/>
                      <w:szCs w:val="20"/>
                      <w:lang w:val="en-GB"/>
                    </w:rPr>
                    <w:t>2</w:t>
                  </w:r>
                  <w:r w:rsidR="266A3B07" w:rsidRPr="4C0CE700">
                    <w:rPr>
                      <w:sz w:val="20"/>
                      <w:szCs w:val="20"/>
                      <w:lang w:val="en-GB"/>
                    </w:rPr>
                    <w:t xml:space="preserve"> </w:t>
                  </w:r>
                  <w:r w:rsidR="787171BA" w:rsidRPr="4C0CE700">
                    <w:rPr>
                      <w:sz w:val="20"/>
                      <w:szCs w:val="20"/>
                      <w:lang w:val="en-GB"/>
                    </w:rPr>
                    <w:t>assignments</w:t>
                  </w:r>
                  <w:r w:rsidRPr="4C0CE700">
                    <w:rPr>
                      <w:sz w:val="20"/>
                      <w:szCs w:val="20"/>
                      <w:lang w:val="en-GB"/>
                    </w:rPr>
                    <w:t xml:space="preserve"> = 2, </w:t>
                  </w:r>
                </w:p>
                <w:p w14:paraId="2F510EF1" w14:textId="260B1819" w:rsidR="00CC1305" w:rsidRDefault="00737E10" w:rsidP="00737E10">
                  <w:pPr>
                    <w:pStyle w:val="TableParagraph"/>
                    <w:rPr>
                      <w:sz w:val="20"/>
                      <w:szCs w:val="20"/>
                      <w:lang w:val="en-GB"/>
                    </w:rPr>
                  </w:pPr>
                  <w:r w:rsidRPr="00D002F0">
                    <w:rPr>
                      <w:sz w:val="20"/>
                      <w:szCs w:val="20"/>
                      <w:lang w:val="en-GB"/>
                    </w:rPr>
                    <w:t>3 or more</w:t>
                  </w:r>
                  <w:r>
                    <w:rPr>
                      <w:sz w:val="20"/>
                      <w:szCs w:val="20"/>
                      <w:lang w:val="en-GB"/>
                    </w:rPr>
                    <w:t xml:space="preserve"> assignments</w:t>
                  </w:r>
                  <w:r w:rsidRPr="00D002F0">
                    <w:rPr>
                      <w:sz w:val="20"/>
                      <w:szCs w:val="20"/>
                      <w:lang w:val="en-GB"/>
                    </w:rPr>
                    <w:t xml:space="preserve"> = </w:t>
                  </w:r>
                  <w:r w:rsidR="00A108DD">
                    <w:rPr>
                      <w:sz w:val="20"/>
                      <w:szCs w:val="20"/>
                      <w:lang w:val="en-GB"/>
                    </w:rPr>
                    <w:t>4</w:t>
                  </w:r>
                </w:p>
              </w:tc>
              <w:tc>
                <w:tcPr>
                  <w:tcW w:w="2074" w:type="dxa"/>
                </w:tcPr>
                <w:p w14:paraId="53B70539" w14:textId="59DA8C2C" w:rsidR="00CC1305" w:rsidRDefault="009F0ADE" w:rsidP="00CC1305">
                  <w:pPr>
                    <w:pStyle w:val="TableParagraph"/>
                    <w:rPr>
                      <w:sz w:val="20"/>
                      <w:szCs w:val="20"/>
                      <w:lang w:val="en-GB"/>
                    </w:rPr>
                  </w:pPr>
                  <w:r>
                    <w:rPr>
                      <w:sz w:val="20"/>
                      <w:szCs w:val="20"/>
                      <w:lang w:val="en-GB"/>
                    </w:rPr>
                    <w:t>4</w:t>
                  </w:r>
                </w:p>
              </w:tc>
            </w:tr>
            <w:tr w:rsidR="00CC1305" w:rsidRPr="00470442" w14:paraId="3A15A905" w14:textId="77777777" w:rsidTr="000E546B">
              <w:trPr>
                <w:trHeight w:val="300"/>
              </w:trPr>
              <w:tc>
                <w:tcPr>
                  <w:tcW w:w="2713" w:type="dxa"/>
                </w:tcPr>
                <w:p w14:paraId="4CA866E1" w14:textId="2F0C0611" w:rsidR="00CC1305" w:rsidRPr="00905AF7" w:rsidRDefault="00CC1305" w:rsidP="000E546B">
                  <w:pPr>
                    <w:pStyle w:val="TableParagraph"/>
                    <w:rPr>
                      <w:sz w:val="20"/>
                      <w:szCs w:val="20"/>
                      <w:lang w:val="en-GB"/>
                    </w:rPr>
                  </w:pPr>
                  <w:r w:rsidRPr="000E546B">
                    <w:rPr>
                      <w:sz w:val="20"/>
                      <w:szCs w:val="20"/>
                      <w:lang w:val="en-GB"/>
                    </w:rPr>
                    <w:t xml:space="preserve">Experience in Mozambique or comparable legal and </w:t>
                  </w:r>
                  <w:r w:rsidRPr="000E546B">
                    <w:rPr>
                      <w:sz w:val="20"/>
                      <w:szCs w:val="20"/>
                      <w:lang w:val="en-GB"/>
                    </w:rPr>
                    <w:lastRenderedPageBreak/>
                    <w:t>administrative contexts</w:t>
                  </w:r>
                </w:p>
              </w:tc>
              <w:tc>
                <w:tcPr>
                  <w:tcW w:w="1435" w:type="dxa"/>
                </w:tcPr>
                <w:p w14:paraId="1837DCF1" w14:textId="2D6E5895" w:rsidR="00CC1305" w:rsidRPr="00905AF7" w:rsidRDefault="00CC1305" w:rsidP="000E546B">
                  <w:pPr>
                    <w:pStyle w:val="TableParagraph"/>
                    <w:rPr>
                      <w:sz w:val="20"/>
                      <w:szCs w:val="20"/>
                      <w:lang w:val="en-GB"/>
                    </w:rPr>
                  </w:pPr>
                  <w:r w:rsidRPr="000E546B">
                    <w:rPr>
                      <w:sz w:val="20"/>
                      <w:szCs w:val="20"/>
                      <w:lang w:val="en-GB"/>
                    </w:rPr>
                    <w:lastRenderedPageBreak/>
                    <w:t xml:space="preserve">Assignments shown in the </w:t>
                  </w:r>
                  <w:r w:rsidRPr="000E546B">
                    <w:rPr>
                      <w:sz w:val="20"/>
                      <w:szCs w:val="20"/>
                      <w:lang w:val="en-GB"/>
                    </w:rPr>
                    <w:lastRenderedPageBreak/>
                    <w:t>CV</w:t>
                  </w:r>
                </w:p>
              </w:tc>
              <w:tc>
                <w:tcPr>
                  <w:tcW w:w="2074" w:type="dxa"/>
                </w:tcPr>
                <w:p w14:paraId="7142ABA8" w14:textId="47752FAC" w:rsidR="00045D55" w:rsidRDefault="00981A13" w:rsidP="00981A13">
                  <w:pPr>
                    <w:pStyle w:val="TableParagraph"/>
                    <w:rPr>
                      <w:sz w:val="20"/>
                      <w:szCs w:val="20"/>
                      <w:lang w:val="en-GB"/>
                    </w:rPr>
                  </w:pPr>
                  <w:r w:rsidRPr="00D002F0">
                    <w:rPr>
                      <w:sz w:val="20"/>
                      <w:szCs w:val="20"/>
                      <w:lang w:val="en-GB"/>
                    </w:rPr>
                    <w:lastRenderedPageBreak/>
                    <w:t>1</w:t>
                  </w:r>
                  <w:r>
                    <w:rPr>
                      <w:sz w:val="20"/>
                      <w:szCs w:val="20"/>
                      <w:lang w:val="en-GB"/>
                    </w:rPr>
                    <w:t xml:space="preserve"> assignment </w:t>
                  </w:r>
                  <w:r w:rsidRPr="00D002F0">
                    <w:rPr>
                      <w:sz w:val="20"/>
                      <w:szCs w:val="20"/>
                      <w:lang w:val="en-GB"/>
                    </w:rPr>
                    <w:t xml:space="preserve">= </w:t>
                  </w:r>
                  <w:r w:rsidR="00045D55">
                    <w:rPr>
                      <w:sz w:val="20"/>
                      <w:szCs w:val="20"/>
                      <w:lang w:val="en-GB"/>
                    </w:rPr>
                    <w:t>0</w:t>
                  </w:r>
                  <w:r w:rsidRPr="00D002F0">
                    <w:rPr>
                      <w:sz w:val="20"/>
                      <w:szCs w:val="20"/>
                      <w:lang w:val="en-GB"/>
                    </w:rPr>
                    <w:t xml:space="preserve">, </w:t>
                  </w:r>
                </w:p>
                <w:p w14:paraId="0BCFB695" w14:textId="23EC6CEE" w:rsidR="00981A13" w:rsidRDefault="3212472A" w:rsidP="00981A13">
                  <w:pPr>
                    <w:pStyle w:val="TableParagraph"/>
                    <w:rPr>
                      <w:sz w:val="20"/>
                      <w:szCs w:val="20"/>
                      <w:lang w:val="en-GB"/>
                    </w:rPr>
                  </w:pPr>
                  <w:r w:rsidRPr="684DFD50">
                    <w:rPr>
                      <w:sz w:val="20"/>
                      <w:szCs w:val="20"/>
                      <w:lang w:val="en-GB"/>
                    </w:rPr>
                    <w:t>2</w:t>
                  </w:r>
                  <w:r w:rsidR="7FEDEA1E" w:rsidRPr="684DFD50">
                    <w:rPr>
                      <w:sz w:val="20"/>
                      <w:szCs w:val="20"/>
                      <w:lang w:val="en-GB"/>
                    </w:rPr>
                    <w:t xml:space="preserve"> </w:t>
                  </w:r>
                  <w:r w:rsidR="787171BA" w:rsidRPr="684DFD50">
                    <w:rPr>
                      <w:sz w:val="20"/>
                      <w:szCs w:val="20"/>
                      <w:lang w:val="en-GB"/>
                    </w:rPr>
                    <w:t>assignments</w:t>
                  </w:r>
                  <w:r w:rsidRPr="684DFD50">
                    <w:rPr>
                      <w:sz w:val="20"/>
                      <w:szCs w:val="20"/>
                      <w:lang w:val="en-GB"/>
                    </w:rPr>
                    <w:t xml:space="preserve"> = 2, </w:t>
                  </w:r>
                </w:p>
                <w:p w14:paraId="4A52C482" w14:textId="392D521A" w:rsidR="00CC1305" w:rsidRPr="00905AF7" w:rsidRDefault="00981A13" w:rsidP="000E546B">
                  <w:pPr>
                    <w:pStyle w:val="TableParagraph"/>
                    <w:rPr>
                      <w:sz w:val="20"/>
                      <w:szCs w:val="20"/>
                      <w:lang w:val="en-GB"/>
                    </w:rPr>
                  </w:pPr>
                  <w:r w:rsidRPr="00D002F0">
                    <w:rPr>
                      <w:sz w:val="20"/>
                      <w:szCs w:val="20"/>
                      <w:lang w:val="en-GB"/>
                    </w:rPr>
                    <w:lastRenderedPageBreak/>
                    <w:t>3 or more</w:t>
                  </w:r>
                  <w:r>
                    <w:rPr>
                      <w:sz w:val="20"/>
                      <w:szCs w:val="20"/>
                      <w:lang w:val="en-GB"/>
                    </w:rPr>
                    <w:t xml:space="preserve"> assignments</w:t>
                  </w:r>
                  <w:r w:rsidRPr="00D002F0">
                    <w:rPr>
                      <w:sz w:val="20"/>
                      <w:szCs w:val="20"/>
                      <w:lang w:val="en-GB"/>
                    </w:rPr>
                    <w:t xml:space="preserve"> = </w:t>
                  </w:r>
                  <w:r>
                    <w:rPr>
                      <w:sz w:val="20"/>
                      <w:szCs w:val="20"/>
                      <w:lang w:val="en-GB"/>
                    </w:rPr>
                    <w:t>3</w:t>
                  </w:r>
                </w:p>
              </w:tc>
              <w:tc>
                <w:tcPr>
                  <w:tcW w:w="2074" w:type="dxa"/>
                </w:tcPr>
                <w:p w14:paraId="4A7D4C4B" w14:textId="1AB3919B" w:rsidR="00CC1305" w:rsidRPr="000E546B" w:rsidRDefault="00CC1305" w:rsidP="000E546B">
                  <w:pPr>
                    <w:pStyle w:val="TableParagraph"/>
                    <w:rPr>
                      <w:sz w:val="20"/>
                      <w:szCs w:val="20"/>
                    </w:rPr>
                  </w:pPr>
                  <w:r w:rsidRPr="000E546B">
                    <w:rPr>
                      <w:sz w:val="20"/>
                      <w:szCs w:val="20"/>
                      <w:lang w:val="en-GB"/>
                    </w:rPr>
                    <w:lastRenderedPageBreak/>
                    <w:t>3</w:t>
                  </w:r>
                </w:p>
              </w:tc>
            </w:tr>
            <w:tr w:rsidR="00CC1305" w:rsidRPr="00470442" w14:paraId="58D2A7D9" w14:textId="77777777" w:rsidTr="05C96AA3">
              <w:trPr>
                <w:trHeight w:val="300"/>
              </w:trPr>
              <w:tc>
                <w:tcPr>
                  <w:tcW w:w="2713" w:type="dxa"/>
                </w:tcPr>
                <w:p w14:paraId="5B822691" w14:textId="560991DB" w:rsidR="00CC1305" w:rsidRPr="00B75061" w:rsidRDefault="00CC1305" w:rsidP="00CC1305">
                  <w:pPr>
                    <w:pStyle w:val="TableParagraph"/>
                    <w:rPr>
                      <w:sz w:val="20"/>
                      <w:szCs w:val="20"/>
                      <w:lang w:val="en-GB"/>
                    </w:rPr>
                  </w:pPr>
                  <w:r w:rsidRPr="000E546B">
                    <w:rPr>
                      <w:sz w:val="20"/>
                      <w:szCs w:val="20"/>
                      <w:lang w:val="en-GB"/>
                    </w:rPr>
                    <w:t>Excellent legal drafting and analytical skills in English</w:t>
                  </w:r>
                  <w:r w:rsidRPr="004F01D4">
                    <w:rPr>
                      <w:lang w:val="en-GB"/>
                    </w:rPr>
                    <w:t xml:space="preserve"> </w:t>
                  </w:r>
                </w:p>
              </w:tc>
              <w:tc>
                <w:tcPr>
                  <w:tcW w:w="1435" w:type="dxa"/>
                </w:tcPr>
                <w:p w14:paraId="71B8D032" w14:textId="77777777" w:rsidR="00A940FA" w:rsidRPr="000E546B" w:rsidRDefault="00A940FA" w:rsidP="00A940FA">
                  <w:pPr>
                    <w:pStyle w:val="TableParagraph"/>
                    <w:rPr>
                      <w:sz w:val="20"/>
                      <w:szCs w:val="20"/>
                      <w:lang w:val="en-GB"/>
                    </w:rPr>
                  </w:pPr>
                  <w:r w:rsidRPr="000E546B">
                    <w:rPr>
                      <w:sz w:val="20"/>
                      <w:szCs w:val="20"/>
                      <w:lang w:val="en-GB"/>
                    </w:rPr>
                    <w:t>Evidence from CV and professional experience</w:t>
                  </w:r>
                </w:p>
                <w:p w14:paraId="2B0E7A0B" w14:textId="1E099C2B" w:rsidR="00CC1305" w:rsidRPr="00B75061" w:rsidRDefault="00CC1305" w:rsidP="00CC1305">
                  <w:pPr>
                    <w:pStyle w:val="TableParagraph"/>
                    <w:rPr>
                      <w:sz w:val="20"/>
                      <w:szCs w:val="20"/>
                      <w:lang w:val="en-GB"/>
                    </w:rPr>
                  </w:pPr>
                </w:p>
              </w:tc>
              <w:tc>
                <w:tcPr>
                  <w:tcW w:w="2074" w:type="dxa"/>
                </w:tcPr>
                <w:p w14:paraId="7FEA3281" w14:textId="271FF326" w:rsidR="001C0C4F" w:rsidRDefault="6AAAC4F4" w:rsidP="00CC1305">
                  <w:pPr>
                    <w:pStyle w:val="TableParagraph"/>
                    <w:rPr>
                      <w:sz w:val="20"/>
                      <w:szCs w:val="20"/>
                      <w:lang w:val="en-GB"/>
                    </w:rPr>
                  </w:pPr>
                  <w:r w:rsidRPr="05C96AA3">
                    <w:rPr>
                      <w:sz w:val="20"/>
                      <w:szCs w:val="20"/>
                      <w:lang w:val="en-GB"/>
                    </w:rPr>
                    <w:t>1 assignment = 0,</w:t>
                  </w:r>
                  <w:r w:rsidR="403D1585" w:rsidRPr="05C96AA3">
                    <w:rPr>
                      <w:sz w:val="20"/>
                      <w:szCs w:val="20"/>
                      <w:lang w:val="en-GB"/>
                    </w:rPr>
                    <w:t xml:space="preserve"> </w:t>
                  </w:r>
                </w:p>
                <w:p w14:paraId="4F589AE6" w14:textId="77777777" w:rsidR="001C0C4F" w:rsidRDefault="403D1585" w:rsidP="00CC1305">
                  <w:pPr>
                    <w:pStyle w:val="TableParagraph"/>
                    <w:rPr>
                      <w:sz w:val="20"/>
                      <w:szCs w:val="20"/>
                      <w:lang w:val="en-GB"/>
                    </w:rPr>
                  </w:pPr>
                  <w:r w:rsidRPr="05C96AA3">
                    <w:rPr>
                      <w:sz w:val="20"/>
                      <w:szCs w:val="20"/>
                      <w:lang w:val="en-GB"/>
                    </w:rPr>
                    <w:t xml:space="preserve">2 assignments = 1, </w:t>
                  </w:r>
                </w:p>
                <w:p w14:paraId="656CCB04" w14:textId="0408595B" w:rsidR="00CC1305" w:rsidRPr="00B75061" w:rsidRDefault="403D1585" w:rsidP="00CC1305">
                  <w:pPr>
                    <w:pStyle w:val="TableParagraph"/>
                    <w:rPr>
                      <w:sz w:val="20"/>
                      <w:szCs w:val="20"/>
                      <w:lang w:val="en-GB"/>
                    </w:rPr>
                  </w:pPr>
                  <w:r w:rsidRPr="05C96AA3">
                    <w:rPr>
                      <w:sz w:val="20"/>
                      <w:szCs w:val="20"/>
                      <w:lang w:val="en-GB"/>
                    </w:rPr>
                    <w:t>3 or more assignments = 2</w:t>
                  </w:r>
                </w:p>
              </w:tc>
              <w:tc>
                <w:tcPr>
                  <w:tcW w:w="2074" w:type="dxa"/>
                </w:tcPr>
                <w:p w14:paraId="19B53C2F" w14:textId="777571BA" w:rsidR="00CC1305" w:rsidRPr="00B75061" w:rsidRDefault="00A95B00" w:rsidP="00CC1305">
                  <w:pPr>
                    <w:pStyle w:val="TableParagraph"/>
                    <w:rPr>
                      <w:sz w:val="20"/>
                      <w:szCs w:val="20"/>
                      <w:lang w:val="en-GB"/>
                    </w:rPr>
                  </w:pPr>
                  <w:r>
                    <w:rPr>
                      <w:sz w:val="20"/>
                      <w:szCs w:val="20"/>
                      <w:lang w:val="en-GB"/>
                    </w:rPr>
                    <w:t>2</w:t>
                  </w:r>
                </w:p>
              </w:tc>
            </w:tr>
            <w:tr w:rsidR="00CC1305" w:rsidRPr="00470442" w14:paraId="6E03797E" w14:textId="77777777" w:rsidTr="05C96AA3">
              <w:trPr>
                <w:trHeight w:val="300"/>
              </w:trPr>
              <w:tc>
                <w:tcPr>
                  <w:tcW w:w="2713" w:type="dxa"/>
                </w:tcPr>
                <w:p w14:paraId="3AB5D22F" w14:textId="486CFCD9" w:rsidR="00CC1305" w:rsidRPr="000E546B" w:rsidRDefault="00CC1305" w:rsidP="000E546B">
                  <w:pPr>
                    <w:pStyle w:val="TableParagraph"/>
                    <w:rPr>
                      <w:sz w:val="20"/>
                      <w:szCs w:val="20"/>
                      <w:lang w:val="en-GB"/>
                    </w:rPr>
                  </w:pPr>
                  <w:r w:rsidRPr="000E546B">
                    <w:rPr>
                      <w:sz w:val="20"/>
                      <w:szCs w:val="20"/>
                      <w:lang w:val="en-GB"/>
                    </w:rPr>
                    <w:t>Working proficiency in Portuguese.</w:t>
                  </w:r>
                </w:p>
                <w:p w14:paraId="316CC2D0" w14:textId="77777777" w:rsidR="00CC1305" w:rsidRPr="00B75061" w:rsidRDefault="00CC1305" w:rsidP="00CC1305">
                  <w:pPr>
                    <w:pStyle w:val="TableParagraph"/>
                    <w:rPr>
                      <w:sz w:val="20"/>
                      <w:szCs w:val="20"/>
                      <w:lang w:val="en-GB"/>
                    </w:rPr>
                  </w:pPr>
                </w:p>
              </w:tc>
              <w:tc>
                <w:tcPr>
                  <w:tcW w:w="1435" w:type="dxa"/>
                </w:tcPr>
                <w:p w14:paraId="0C3426CA" w14:textId="77777777" w:rsidR="00A940FA" w:rsidRPr="000E546B" w:rsidRDefault="00A940FA" w:rsidP="00A940FA">
                  <w:pPr>
                    <w:pStyle w:val="TableParagraph"/>
                    <w:rPr>
                      <w:sz w:val="20"/>
                      <w:szCs w:val="20"/>
                      <w:lang w:val="en-GB"/>
                    </w:rPr>
                  </w:pPr>
                  <w:r w:rsidRPr="000E546B">
                    <w:rPr>
                      <w:sz w:val="20"/>
                      <w:szCs w:val="20"/>
                      <w:lang w:val="en-GB"/>
                    </w:rPr>
                    <w:t>Evidence from CV and professional experience</w:t>
                  </w:r>
                </w:p>
                <w:p w14:paraId="347A76DC" w14:textId="55C89CCC" w:rsidR="00CC1305" w:rsidRPr="00B75061" w:rsidRDefault="00CC1305" w:rsidP="00CC1305">
                  <w:pPr>
                    <w:pStyle w:val="TableParagraph"/>
                    <w:rPr>
                      <w:sz w:val="20"/>
                      <w:szCs w:val="20"/>
                      <w:lang w:val="en-GB"/>
                    </w:rPr>
                  </w:pPr>
                </w:p>
              </w:tc>
              <w:tc>
                <w:tcPr>
                  <w:tcW w:w="2074" w:type="dxa"/>
                </w:tcPr>
                <w:p w14:paraId="592EB2D5" w14:textId="619F7858" w:rsidR="00CC1305" w:rsidRPr="00B75061" w:rsidRDefault="00CC1305" w:rsidP="00CC1305">
                  <w:pPr>
                    <w:pStyle w:val="TableParagraph"/>
                    <w:rPr>
                      <w:sz w:val="20"/>
                      <w:szCs w:val="20"/>
                      <w:lang w:val="en-GB"/>
                    </w:rPr>
                  </w:pPr>
                  <w:r w:rsidRPr="00D002F0">
                    <w:rPr>
                      <w:sz w:val="20"/>
                      <w:szCs w:val="20"/>
                      <w:lang w:val="en-GB"/>
                    </w:rPr>
                    <w:t xml:space="preserve">Yes = </w:t>
                  </w:r>
                  <w:r w:rsidR="00981A13">
                    <w:rPr>
                      <w:sz w:val="20"/>
                      <w:szCs w:val="20"/>
                      <w:lang w:val="en-GB"/>
                    </w:rPr>
                    <w:t>1</w:t>
                  </w:r>
                  <w:r w:rsidRPr="00D002F0">
                    <w:rPr>
                      <w:sz w:val="20"/>
                      <w:szCs w:val="20"/>
                      <w:lang w:val="en-GB"/>
                    </w:rPr>
                    <w:t>, No = 0</w:t>
                  </w:r>
                </w:p>
              </w:tc>
              <w:tc>
                <w:tcPr>
                  <w:tcW w:w="2074" w:type="dxa"/>
                </w:tcPr>
                <w:p w14:paraId="6F8F7835" w14:textId="4BC32A36" w:rsidR="00CC1305" w:rsidRPr="00B75061" w:rsidRDefault="00A95B00" w:rsidP="00CC1305">
                  <w:pPr>
                    <w:pStyle w:val="TableParagraph"/>
                    <w:rPr>
                      <w:sz w:val="20"/>
                      <w:szCs w:val="20"/>
                      <w:lang w:val="en-GB"/>
                    </w:rPr>
                  </w:pPr>
                  <w:r>
                    <w:rPr>
                      <w:sz w:val="20"/>
                      <w:szCs w:val="20"/>
                      <w:lang w:val="en-GB"/>
                    </w:rPr>
                    <w:t>1</w:t>
                  </w:r>
                </w:p>
              </w:tc>
            </w:tr>
            <w:tr w:rsidR="00CC1305" w:rsidRPr="00470442" w14:paraId="7022C2EF" w14:textId="77777777" w:rsidTr="000E546B">
              <w:trPr>
                <w:trHeight w:val="300"/>
              </w:trPr>
              <w:tc>
                <w:tcPr>
                  <w:tcW w:w="2713" w:type="dxa"/>
                </w:tcPr>
                <w:p w14:paraId="0B1260DA" w14:textId="256CAB9D" w:rsidR="00CC1305" w:rsidRPr="00905AF7" w:rsidRDefault="00CC1305" w:rsidP="000E546B">
                  <w:pPr>
                    <w:pStyle w:val="TableParagraph"/>
                    <w:rPr>
                      <w:b/>
                      <w:sz w:val="20"/>
                      <w:szCs w:val="20"/>
                      <w:lang w:val="en-GB"/>
                    </w:rPr>
                  </w:pPr>
                  <w:r w:rsidRPr="000E546B">
                    <w:rPr>
                      <w:b/>
                      <w:bCs/>
                      <w:sz w:val="20"/>
                      <w:szCs w:val="20"/>
                      <w:lang w:val="en-GB"/>
                    </w:rPr>
                    <w:t>Total</w:t>
                  </w:r>
                </w:p>
              </w:tc>
              <w:tc>
                <w:tcPr>
                  <w:tcW w:w="1435" w:type="dxa"/>
                </w:tcPr>
                <w:p w14:paraId="4A3FC827" w14:textId="4335F1AD" w:rsidR="00CC1305" w:rsidRPr="00905AF7" w:rsidRDefault="00CC1305" w:rsidP="000E546B">
                  <w:pPr>
                    <w:pStyle w:val="TableParagraph"/>
                    <w:rPr>
                      <w:b/>
                      <w:sz w:val="20"/>
                      <w:szCs w:val="20"/>
                      <w:lang w:val="en-GB"/>
                    </w:rPr>
                  </w:pPr>
                </w:p>
              </w:tc>
              <w:tc>
                <w:tcPr>
                  <w:tcW w:w="2074" w:type="dxa"/>
                </w:tcPr>
                <w:p w14:paraId="36246811" w14:textId="4FD6FA14" w:rsidR="00CC1305" w:rsidRPr="00905AF7" w:rsidRDefault="00CC1305" w:rsidP="000E546B">
                  <w:pPr>
                    <w:pStyle w:val="TableParagraph"/>
                    <w:rPr>
                      <w:b/>
                      <w:sz w:val="20"/>
                      <w:szCs w:val="20"/>
                      <w:lang w:val="en-GB"/>
                    </w:rPr>
                  </w:pPr>
                </w:p>
              </w:tc>
              <w:tc>
                <w:tcPr>
                  <w:tcW w:w="2074" w:type="dxa"/>
                </w:tcPr>
                <w:p w14:paraId="30766994" w14:textId="16134AED" w:rsidR="00CC1305" w:rsidRPr="00905AF7" w:rsidRDefault="00CC1305" w:rsidP="000E546B">
                  <w:pPr>
                    <w:pStyle w:val="TableParagraph"/>
                    <w:rPr>
                      <w:b/>
                      <w:sz w:val="20"/>
                      <w:szCs w:val="20"/>
                      <w:lang w:val="en-GB"/>
                    </w:rPr>
                  </w:pPr>
                  <w:r w:rsidRPr="000E546B">
                    <w:rPr>
                      <w:b/>
                      <w:bCs/>
                      <w:sz w:val="20"/>
                      <w:szCs w:val="20"/>
                      <w:lang w:val="en-GB"/>
                    </w:rPr>
                    <w:t>30</w:t>
                  </w:r>
                </w:p>
              </w:tc>
            </w:tr>
          </w:tbl>
          <w:p w14:paraId="21FDD816" w14:textId="0FBFCD8D" w:rsidR="72642A52" w:rsidRDefault="72642A52" w:rsidP="5C075BF6">
            <w:pPr>
              <w:pStyle w:val="TableParagraph"/>
              <w:spacing w:before="21"/>
              <w:ind w:left="30" w:right="42"/>
              <w:rPr>
                <w:sz w:val="24"/>
                <w:szCs w:val="24"/>
                <w:lang w:val="en-GB"/>
              </w:rPr>
            </w:pPr>
            <w:r w:rsidRPr="5C075BF6">
              <w:rPr>
                <w:i/>
                <w:iCs/>
                <w:sz w:val="24"/>
                <w:szCs w:val="24"/>
                <w:lang w:val="en-GB"/>
              </w:rPr>
              <w:t>Note:</w:t>
            </w:r>
            <w:r w:rsidRPr="5C075BF6">
              <w:rPr>
                <w:sz w:val="24"/>
                <w:szCs w:val="24"/>
                <w:lang w:val="en-GB"/>
              </w:rPr>
              <w:t xml:space="preserve"> To be considered, submitted CVs must meet the minimum requirements outlined </w:t>
            </w:r>
            <w:r w:rsidR="7A5421A4" w:rsidRPr="2C281B06">
              <w:rPr>
                <w:sz w:val="24"/>
                <w:szCs w:val="24"/>
                <w:lang w:val="en-GB"/>
              </w:rPr>
              <w:t>in Section 4, Profile of the Consultant</w:t>
            </w:r>
          </w:p>
          <w:p w14:paraId="225793B8" w14:textId="77777777" w:rsidR="72642A52" w:rsidRDefault="72642A52" w:rsidP="5C075BF6">
            <w:pPr>
              <w:pStyle w:val="TableParagraph"/>
              <w:spacing w:before="21"/>
              <w:ind w:left="30" w:right="42"/>
              <w:rPr>
                <w:sz w:val="24"/>
                <w:szCs w:val="24"/>
                <w:lang w:val="en-GB"/>
              </w:rPr>
            </w:pPr>
            <w:r w:rsidRPr="5C075BF6">
              <w:rPr>
                <w:sz w:val="24"/>
                <w:szCs w:val="24"/>
                <w:lang w:val="en-GB"/>
              </w:rPr>
              <w:t>.</w:t>
            </w:r>
          </w:p>
        </w:tc>
      </w:tr>
    </w:tbl>
    <w:p w14:paraId="0B6B73B6" w14:textId="77777777" w:rsidR="00090BDD" w:rsidRDefault="00090BDD" w:rsidP="00090BDD">
      <w:pPr>
        <w:pStyle w:val="TableParagraph"/>
        <w:rPr>
          <w:sz w:val="24"/>
          <w:szCs w:val="24"/>
        </w:rPr>
      </w:pPr>
    </w:p>
    <w:p w14:paraId="7E650A16" w14:textId="77777777" w:rsidR="00BC6CF9" w:rsidRDefault="00BC6CF9" w:rsidP="00BC6CF9">
      <w:pPr>
        <w:rPr>
          <w:rFonts w:ascii="Calibri" w:eastAsia="Calibri" w:hAnsi="Calibri" w:cs="Calibri"/>
          <w:color w:val="auto"/>
          <w:sz w:val="24"/>
          <w:szCs w:val="24"/>
          <w:lang w:val="pt-PT"/>
        </w:rPr>
      </w:pPr>
    </w:p>
    <w:p w14:paraId="716CD9AC" w14:textId="63BAFF44" w:rsidR="00BC6CF9" w:rsidRPr="00BC6CF9" w:rsidRDefault="00BC6CF9" w:rsidP="00BC6CF9">
      <w:pPr>
        <w:rPr>
          <w:rFonts w:ascii="Calibri" w:eastAsia="Calibri" w:hAnsi="Calibri" w:cs="Calibri"/>
          <w:color w:val="auto"/>
          <w:sz w:val="24"/>
          <w:szCs w:val="24"/>
        </w:rPr>
      </w:pPr>
      <w:r w:rsidRPr="785E7596">
        <w:rPr>
          <w:rFonts w:ascii="Calibri" w:eastAsia="Calibri" w:hAnsi="Calibri" w:cs="Calibri"/>
          <w:color w:val="auto"/>
          <w:sz w:val="24"/>
          <w:szCs w:val="24"/>
        </w:rPr>
        <w:t xml:space="preserve">Tenderers </w:t>
      </w:r>
      <w:r w:rsidR="003F24D1" w:rsidRPr="785E7596">
        <w:rPr>
          <w:rFonts w:ascii="Calibri" w:eastAsia="Calibri" w:hAnsi="Calibri" w:cs="Calibri"/>
          <w:color w:val="auto"/>
          <w:sz w:val="24"/>
          <w:szCs w:val="24"/>
        </w:rPr>
        <w:t xml:space="preserve">are required </w:t>
      </w:r>
      <w:r w:rsidR="00DB327B">
        <w:rPr>
          <w:rFonts w:ascii="Calibri" w:eastAsia="Calibri" w:hAnsi="Calibri" w:cs="Calibri"/>
          <w:color w:val="auto"/>
          <w:sz w:val="24"/>
          <w:szCs w:val="24"/>
        </w:rPr>
        <w:t>t</w:t>
      </w:r>
      <w:r w:rsidR="003F24D1" w:rsidRPr="785E7596">
        <w:rPr>
          <w:rFonts w:ascii="Calibri" w:eastAsia="Calibri" w:hAnsi="Calibri" w:cs="Calibri"/>
          <w:color w:val="auto"/>
          <w:sz w:val="24"/>
          <w:szCs w:val="24"/>
        </w:rPr>
        <w:t>o achieve</w:t>
      </w:r>
      <w:r w:rsidRPr="785E7596">
        <w:rPr>
          <w:rFonts w:ascii="Calibri" w:eastAsia="Calibri" w:hAnsi="Calibri" w:cs="Calibri"/>
          <w:color w:val="auto"/>
          <w:sz w:val="24"/>
          <w:szCs w:val="24"/>
        </w:rPr>
        <w:t xml:space="preserve"> a minimum technical score of </w:t>
      </w:r>
      <w:r w:rsidR="00CD163E" w:rsidRPr="785E7596">
        <w:rPr>
          <w:rFonts w:ascii="Calibri" w:eastAsia="Calibri" w:hAnsi="Calibri" w:cs="Calibri"/>
          <w:b/>
          <w:bCs/>
          <w:color w:val="auto"/>
          <w:sz w:val="24"/>
          <w:szCs w:val="24"/>
        </w:rPr>
        <w:t>50</w:t>
      </w:r>
      <w:r w:rsidRPr="785E7596">
        <w:rPr>
          <w:rFonts w:ascii="Calibri" w:eastAsia="Calibri" w:hAnsi="Calibri" w:cs="Calibri"/>
          <w:b/>
          <w:bCs/>
          <w:color w:val="auto"/>
          <w:sz w:val="24"/>
          <w:szCs w:val="24"/>
        </w:rPr>
        <w:t xml:space="preserve"> points out of </w:t>
      </w:r>
      <w:r w:rsidR="003F24D1" w:rsidRPr="785E7596">
        <w:rPr>
          <w:rFonts w:ascii="Calibri" w:eastAsia="Calibri" w:hAnsi="Calibri" w:cs="Calibri"/>
          <w:b/>
          <w:bCs/>
          <w:color w:val="auto"/>
          <w:sz w:val="24"/>
          <w:szCs w:val="24"/>
        </w:rPr>
        <w:t>7</w:t>
      </w:r>
      <w:r w:rsidRPr="785E7596">
        <w:rPr>
          <w:rFonts w:ascii="Calibri" w:eastAsia="Calibri" w:hAnsi="Calibri" w:cs="Calibri"/>
          <w:b/>
          <w:bCs/>
          <w:color w:val="auto"/>
          <w:sz w:val="24"/>
          <w:szCs w:val="24"/>
        </w:rPr>
        <w:t xml:space="preserve">0 points </w:t>
      </w:r>
      <w:r w:rsidRPr="785E7596">
        <w:rPr>
          <w:rFonts w:ascii="Calibri" w:eastAsia="Calibri" w:hAnsi="Calibri" w:cs="Calibri"/>
          <w:color w:val="auto"/>
          <w:sz w:val="24"/>
          <w:szCs w:val="24"/>
        </w:rPr>
        <w:t xml:space="preserve">in the evaluation of the award criteria to be considered technically compliant and qualify for the financial evaluation. Tenderers obtaining less than </w:t>
      </w:r>
      <w:r w:rsidR="42FDAC41" w:rsidRPr="61BEF05B">
        <w:rPr>
          <w:rFonts w:ascii="Calibri" w:eastAsia="Calibri" w:hAnsi="Calibri" w:cs="Calibri"/>
          <w:color w:val="auto"/>
          <w:sz w:val="24"/>
          <w:szCs w:val="24"/>
        </w:rPr>
        <w:t xml:space="preserve">50 </w:t>
      </w:r>
      <w:r w:rsidRPr="61BEF05B">
        <w:rPr>
          <w:rFonts w:ascii="Calibri" w:eastAsia="Calibri" w:hAnsi="Calibri" w:cs="Calibri"/>
          <w:color w:val="auto"/>
          <w:sz w:val="24"/>
          <w:szCs w:val="24"/>
        </w:rPr>
        <w:t>points</w:t>
      </w:r>
      <w:r w:rsidRPr="785E7596">
        <w:rPr>
          <w:rFonts w:ascii="Calibri" w:eastAsia="Calibri" w:hAnsi="Calibri" w:cs="Calibri"/>
          <w:color w:val="auto"/>
          <w:sz w:val="24"/>
          <w:szCs w:val="24"/>
        </w:rPr>
        <w:t xml:space="preserve"> will be excluded from further evaluation, and their financial offers will not be opened or evaluated.</w:t>
      </w:r>
    </w:p>
    <w:p w14:paraId="2894139A" w14:textId="77777777" w:rsidR="00BC6CF9" w:rsidRPr="000E546B" w:rsidRDefault="00BC6CF9" w:rsidP="00BC6CF9">
      <w:pPr>
        <w:rPr>
          <w:rFonts w:ascii="Calibri" w:eastAsia="Calibri" w:hAnsi="Calibri" w:cs="Calibri"/>
          <w:color w:val="auto"/>
          <w:sz w:val="24"/>
          <w:szCs w:val="24"/>
        </w:rPr>
      </w:pPr>
    </w:p>
    <w:p w14:paraId="26C71F2B" w14:textId="77777777" w:rsidR="00BC6CF9" w:rsidRPr="000E546B" w:rsidRDefault="00BC6CF9" w:rsidP="00BC6CF9">
      <w:pPr>
        <w:rPr>
          <w:rFonts w:ascii="Calibri" w:eastAsia="Calibri" w:hAnsi="Calibri" w:cs="Calibri"/>
          <w:color w:val="auto"/>
          <w:sz w:val="24"/>
          <w:szCs w:val="24"/>
        </w:rPr>
      </w:pPr>
    </w:p>
    <w:p w14:paraId="34E485A0" w14:textId="77777777" w:rsidR="00BB56DC" w:rsidRPr="000E546B" w:rsidRDefault="00BB56DC" w:rsidP="000E546B">
      <w:pPr>
        <w:sectPr w:rsidR="00BB56DC" w:rsidRPr="000E546B" w:rsidSect="00090BDD">
          <w:type w:val="continuous"/>
          <w:pgSz w:w="12240" w:h="15840"/>
          <w:pgMar w:top="1380" w:right="720" w:bottom="1620" w:left="1440" w:header="0" w:footer="1411" w:gutter="0"/>
          <w:cols w:space="720"/>
        </w:sectPr>
      </w:pPr>
    </w:p>
    <w:p w14:paraId="3DE7159B" w14:textId="77777777" w:rsidR="00090BDD" w:rsidRPr="000E546B" w:rsidRDefault="00090BDD" w:rsidP="00090BDD">
      <w:pPr>
        <w:pStyle w:val="BodyText"/>
        <w:spacing w:before="219"/>
        <w:rPr>
          <w:b/>
          <w:sz w:val="22"/>
          <w:lang w:val="en-GB"/>
        </w:rPr>
      </w:pPr>
    </w:p>
    <w:p w14:paraId="6534A3EA" w14:textId="77777777" w:rsidR="00090BDD" w:rsidRDefault="00090BDD" w:rsidP="000E546B">
      <w:pPr>
        <w:pStyle w:val="ListParagraph"/>
        <w:widowControl w:val="0"/>
        <w:numPr>
          <w:ilvl w:val="0"/>
          <w:numId w:val="43"/>
        </w:numPr>
        <w:tabs>
          <w:tab w:val="left" w:pos="219"/>
        </w:tabs>
        <w:autoSpaceDE w:val="0"/>
        <w:autoSpaceDN w:val="0"/>
        <w:spacing w:after="0" w:line="240" w:lineRule="auto"/>
        <w:contextualSpacing w:val="0"/>
        <w:rPr>
          <w:b/>
        </w:rPr>
      </w:pPr>
      <w:r w:rsidRPr="00697083">
        <w:rPr>
          <w:b/>
          <w:color w:val="C4001C"/>
          <w:spacing w:val="-2"/>
        </w:rPr>
        <w:t>INDICATIVE LEVEL OF EFFORT</w:t>
      </w:r>
    </w:p>
    <w:p w14:paraId="2F812239" w14:textId="77777777" w:rsidR="00090BDD" w:rsidRDefault="00090BDD" w:rsidP="00090BDD">
      <w:pPr>
        <w:pStyle w:val="BodyText"/>
        <w:spacing w:before="69"/>
        <w:rPr>
          <w:b/>
          <w:sz w:val="22"/>
          <w:szCs w:val="22"/>
        </w:rPr>
      </w:pPr>
    </w:p>
    <w:p w14:paraId="080AB2DC" w14:textId="77777777" w:rsidR="00090BDD" w:rsidRDefault="00090BDD" w:rsidP="00090BDD">
      <w:pPr>
        <w:pStyle w:val="BodyText"/>
      </w:pPr>
      <w:r>
        <w:t>Estimation man/days:</w:t>
      </w:r>
    </w:p>
    <w:p w14:paraId="1D7C66B5" w14:textId="77777777" w:rsidR="00090BDD" w:rsidRDefault="00090BDD" w:rsidP="00090BDD">
      <w:pPr>
        <w:pStyle w:val="BodyText"/>
        <w:spacing w:before="66"/>
        <w:rPr>
          <w:sz w:val="20"/>
          <w:szCs w:val="20"/>
        </w:rPr>
      </w:pPr>
    </w:p>
    <w:tbl>
      <w:tblPr>
        <w:tblW w:w="0" w:type="auto"/>
        <w:tblInd w:w="70" w:type="dxa"/>
        <w:tblBorders>
          <w:top w:val="double" w:sz="4" w:space="0" w:color="000000"/>
          <w:left w:val="double" w:sz="4" w:space="0" w:color="000000"/>
          <w:bottom w:val="double" w:sz="4" w:space="0" w:color="000000"/>
          <w:right w:val="double" w:sz="4" w:space="0" w:color="000000"/>
          <w:insideH w:val="double" w:sz="4" w:space="0" w:color="000000"/>
          <w:insideV w:val="double" w:sz="4" w:space="0" w:color="000000"/>
        </w:tblBorders>
        <w:tblLayout w:type="fixed"/>
        <w:tblCellMar>
          <w:left w:w="0" w:type="dxa"/>
          <w:right w:w="0" w:type="dxa"/>
        </w:tblCellMar>
        <w:tblLook w:val="01E0" w:firstRow="1" w:lastRow="1" w:firstColumn="1" w:lastColumn="1" w:noHBand="0" w:noVBand="0"/>
      </w:tblPr>
      <w:tblGrid>
        <w:gridCol w:w="1936"/>
        <w:gridCol w:w="2936"/>
        <w:gridCol w:w="2441"/>
        <w:gridCol w:w="1571"/>
      </w:tblGrid>
      <w:tr w:rsidR="00090BDD" w14:paraId="3DCB2BB1" w14:textId="77777777" w:rsidTr="008541CF">
        <w:trPr>
          <w:trHeight w:val="340"/>
        </w:trPr>
        <w:tc>
          <w:tcPr>
            <w:tcW w:w="1936" w:type="dxa"/>
          </w:tcPr>
          <w:p w14:paraId="487CFDDA" w14:textId="77777777" w:rsidR="00090BDD" w:rsidRDefault="00090BDD" w:rsidP="008541CF">
            <w:pPr>
              <w:pStyle w:val="TableParagraph"/>
              <w:spacing w:before="21"/>
              <w:ind w:left="20"/>
              <w:jc w:val="center"/>
              <w:rPr>
                <w:b/>
                <w:sz w:val="24"/>
                <w:szCs w:val="24"/>
              </w:rPr>
            </w:pPr>
            <w:r w:rsidRPr="1CB21053">
              <w:rPr>
                <w:b/>
                <w:spacing w:val="-2"/>
                <w:sz w:val="24"/>
                <w:szCs w:val="24"/>
              </w:rPr>
              <w:t>Phase</w:t>
            </w:r>
          </w:p>
        </w:tc>
        <w:tc>
          <w:tcPr>
            <w:tcW w:w="2936" w:type="dxa"/>
          </w:tcPr>
          <w:p w14:paraId="7E2374B3" w14:textId="77777777" w:rsidR="00090BDD" w:rsidRDefault="00090BDD" w:rsidP="008541CF">
            <w:pPr>
              <w:pStyle w:val="TableParagraph"/>
              <w:spacing w:before="21"/>
              <w:ind w:left="830"/>
              <w:rPr>
                <w:b/>
                <w:sz w:val="24"/>
                <w:szCs w:val="24"/>
              </w:rPr>
            </w:pPr>
            <w:r w:rsidRPr="1CB21053">
              <w:rPr>
                <w:b/>
                <w:spacing w:val="-4"/>
                <w:sz w:val="24"/>
                <w:szCs w:val="24"/>
              </w:rPr>
              <w:t>Home-</w:t>
            </w:r>
            <w:r w:rsidRPr="1CB21053">
              <w:rPr>
                <w:b/>
                <w:spacing w:val="-2"/>
                <w:sz w:val="24"/>
                <w:szCs w:val="24"/>
              </w:rPr>
              <w:t>based</w:t>
            </w:r>
          </w:p>
        </w:tc>
        <w:tc>
          <w:tcPr>
            <w:tcW w:w="2441" w:type="dxa"/>
          </w:tcPr>
          <w:p w14:paraId="3140F56F" w14:textId="77777777" w:rsidR="00090BDD" w:rsidRDefault="00090BDD" w:rsidP="008541CF">
            <w:pPr>
              <w:pStyle w:val="TableParagraph"/>
              <w:spacing w:before="21"/>
              <w:ind w:left="695"/>
              <w:rPr>
                <w:b/>
                <w:sz w:val="24"/>
                <w:szCs w:val="24"/>
              </w:rPr>
            </w:pPr>
            <w:r w:rsidRPr="1CB21053">
              <w:rPr>
                <w:b/>
                <w:sz w:val="24"/>
                <w:szCs w:val="24"/>
              </w:rPr>
              <w:t>Field</w:t>
            </w:r>
            <w:r w:rsidRPr="1CB21053">
              <w:rPr>
                <w:b/>
                <w:spacing w:val="-4"/>
                <w:sz w:val="24"/>
                <w:szCs w:val="24"/>
              </w:rPr>
              <w:t xml:space="preserve"> </w:t>
            </w:r>
            <w:r w:rsidRPr="1CB21053">
              <w:rPr>
                <w:b/>
                <w:sz w:val="24"/>
                <w:szCs w:val="24"/>
              </w:rPr>
              <w:t>work</w:t>
            </w:r>
          </w:p>
        </w:tc>
        <w:tc>
          <w:tcPr>
            <w:tcW w:w="1571" w:type="dxa"/>
          </w:tcPr>
          <w:p w14:paraId="24146749" w14:textId="77777777" w:rsidR="00090BDD" w:rsidRDefault="00090BDD" w:rsidP="008541CF">
            <w:pPr>
              <w:pStyle w:val="TableParagraph"/>
              <w:spacing w:before="21"/>
              <w:ind w:left="455"/>
              <w:rPr>
                <w:b/>
                <w:sz w:val="24"/>
                <w:szCs w:val="24"/>
              </w:rPr>
            </w:pPr>
            <w:r w:rsidRPr="1CB21053">
              <w:rPr>
                <w:b/>
                <w:spacing w:val="-2"/>
                <w:sz w:val="24"/>
                <w:szCs w:val="24"/>
              </w:rPr>
              <w:t>TOTAL</w:t>
            </w:r>
          </w:p>
        </w:tc>
      </w:tr>
      <w:tr w:rsidR="00090BDD" w14:paraId="72AF1430" w14:textId="77777777" w:rsidTr="008541CF">
        <w:trPr>
          <w:trHeight w:val="345"/>
        </w:trPr>
        <w:tc>
          <w:tcPr>
            <w:tcW w:w="1936" w:type="dxa"/>
          </w:tcPr>
          <w:p w14:paraId="36580CC7" w14:textId="77777777" w:rsidR="00090BDD" w:rsidRDefault="00090BDD" w:rsidP="008541CF">
            <w:pPr>
              <w:pStyle w:val="TableParagraph"/>
              <w:spacing w:before="26"/>
              <w:ind w:left="30"/>
              <w:rPr>
                <w:sz w:val="24"/>
                <w:szCs w:val="24"/>
              </w:rPr>
            </w:pPr>
            <w:r w:rsidRPr="1CB21053">
              <w:rPr>
                <w:sz w:val="24"/>
                <w:szCs w:val="24"/>
              </w:rPr>
              <w:t>Phase</w:t>
            </w:r>
            <w:r w:rsidRPr="1CB21053">
              <w:rPr>
                <w:spacing w:val="-1"/>
                <w:sz w:val="24"/>
                <w:szCs w:val="24"/>
              </w:rPr>
              <w:t xml:space="preserve"> </w:t>
            </w:r>
            <w:r w:rsidRPr="1CB21053">
              <w:rPr>
                <w:spacing w:val="-10"/>
                <w:sz w:val="24"/>
                <w:szCs w:val="24"/>
              </w:rPr>
              <w:t>I</w:t>
            </w:r>
          </w:p>
        </w:tc>
        <w:tc>
          <w:tcPr>
            <w:tcW w:w="2936" w:type="dxa"/>
          </w:tcPr>
          <w:p w14:paraId="6AEF0236" w14:textId="77777777" w:rsidR="00090BDD" w:rsidRDefault="00090BDD" w:rsidP="008541CF">
            <w:pPr>
              <w:pStyle w:val="TableParagraph"/>
              <w:spacing w:before="26"/>
              <w:ind w:left="35"/>
              <w:rPr>
                <w:sz w:val="24"/>
                <w:szCs w:val="24"/>
              </w:rPr>
            </w:pPr>
            <w:r w:rsidRPr="57F3FFC9">
              <w:rPr>
                <w:spacing w:val="-5"/>
                <w:sz w:val="24"/>
                <w:szCs w:val="24"/>
              </w:rPr>
              <w:t>15</w:t>
            </w:r>
          </w:p>
        </w:tc>
        <w:tc>
          <w:tcPr>
            <w:tcW w:w="2441" w:type="dxa"/>
          </w:tcPr>
          <w:p w14:paraId="6E34BC3D" w14:textId="77777777" w:rsidR="00090BDD" w:rsidRDefault="00090BDD" w:rsidP="008541CF">
            <w:pPr>
              <w:pStyle w:val="TableParagraph"/>
              <w:spacing w:before="26"/>
              <w:ind w:left="35"/>
              <w:rPr>
                <w:sz w:val="24"/>
                <w:szCs w:val="24"/>
              </w:rPr>
            </w:pPr>
            <w:r w:rsidRPr="1CB21053">
              <w:rPr>
                <w:spacing w:val="-5"/>
                <w:sz w:val="24"/>
                <w:szCs w:val="24"/>
              </w:rPr>
              <w:t>10</w:t>
            </w:r>
          </w:p>
        </w:tc>
        <w:tc>
          <w:tcPr>
            <w:tcW w:w="1571" w:type="dxa"/>
          </w:tcPr>
          <w:p w14:paraId="78265C47" w14:textId="77777777" w:rsidR="00090BDD" w:rsidRDefault="00090BDD" w:rsidP="008541CF">
            <w:pPr>
              <w:pStyle w:val="TableParagraph"/>
              <w:spacing w:before="26"/>
              <w:ind w:left="29"/>
              <w:rPr>
                <w:sz w:val="24"/>
                <w:szCs w:val="24"/>
              </w:rPr>
            </w:pPr>
            <w:r w:rsidRPr="57F3FFC9">
              <w:rPr>
                <w:spacing w:val="-5"/>
                <w:sz w:val="24"/>
                <w:szCs w:val="24"/>
              </w:rPr>
              <w:t>25</w:t>
            </w:r>
          </w:p>
        </w:tc>
      </w:tr>
      <w:tr w:rsidR="00090BDD" w14:paraId="17CAD26A" w14:textId="77777777" w:rsidTr="008541CF">
        <w:trPr>
          <w:trHeight w:val="340"/>
        </w:trPr>
        <w:tc>
          <w:tcPr>
            <w:tcW w:w="1936" w:type="dxa"/>
          </w:tcPr>
          <w:p w14:paraId="41A67424" w14:textId="77777777" w:rsidR="00090BDD" w:rsidRDefault="00090BDD" w:rsidP="008541CF">
            <w:pPr>
              <w:pStyle w:val="TableParagraph"/>
              <w:spacing w:before="21"/>
              <w:ind w:left="30"/>
              <w:rPr>
                <w:sz w:val="24"/>
                <w:szCs w:val="24"/>
              </w:rPr>
            </w:pPr>
            <w:r w:rsidRPr="1CB21053">
              <w:rPr>
                <w:sz w:val="24"/>
                <w:szCs w:val="24"/>
              </w:rPr>
              <w:t>Phase</w:t>
            </w:r>
            <w:r w:rsidRPr="1CB21053">
              <w:rPr>
                <w:spacing w:val="-1"/>
                <w:sz w:val="24"/>
                <w:szCs w:val="24"/>
              </w:rPr>
              <w:t xml:space="preserve"> </w:t>
            </w:r>
            <w:r w:rsidRPr="1CB21053">
              <w:rPr>
                <w:spacing w:val="-5"/>
                <w:sz w:val="24"/>
                <w:szCs w:val="24"/>
              </w:rPr>
              <w:t>II</w:t>
            </w:r>
          </w:p>
        </w:tc>
        <w:tc>
          <w:tcPr>
            <w:tcW w:w="2936" w:type="dxa"/>
          </w:tcPr>
          <w:p w14:paraId="29C268EA" w14:textId="77777777" w:rsidR="00090BDD" w:rsidRDefault="00090BDD" w:rsidP="008541CF">
            <w:pPr>
              <w:pStyle w:val="TableParagraph"/>
              <w:spacing w:before="21"/>
              <w:ind w:left="35"/>
              <w:rPr>
                <w:sz w:val="24"/>
                <w:szCs w:val="24"/>
              </w:rPr>
            </w:pPr>
            <w:r w:rsidRPr="57F3FFC9">
              <w:rPr>
                <w:spacing w:val="-5"/>
                <w:sz w:val="24"/>
                <w:szCs w:val="24"/>
              </w:rPr>
              <w:t>25</w:t>
            </w:r>
          </w:p>
        </w:tc>
        <w:tc>
          <w:tcPr>
            <w:tcW w:w="2441" w:type="dxa"/>
          </w:tcPr>
          <w:p w14:paraId="223F98B3" w14:textId="77777777" w:rsidR="00090BDD" w:rsidRDefault="00090BDD" w:rsidP="008541CF">
            <w:pPr>
              <w:pStyle w:val="TableParagraph"/>
              <w:spacing w:before="21"/>
              <w:ind w:left="35"/>
              <w:rPr>
                <w:sz w:val="24"/>
                <w:szCs w:val="24"/>
              </w:rPr>
            </w:pPr>
            <w:r w:rsidRPr="1CB21053">
              <w:rPr>
                <w:spacing w:val="-10"/>
                <w:sz w:val="24"/>
                <w:szCs w:val="24"/>
              </w:rPr>
              <w:t>0</w:t>
            </w:r>
          </w:p>
        </w:tc>
        <w:tc>
          <w:tcPr>
            <w:tcW w:w="1571" w:type="dxa"/>
          </w:tcPr>
          <w:p w14:paraId="7CD1CDA3" w14:textId="77777777" w:rsidR="00090BDD" w:rsidRDefault="00090BDD" w:rsidP="008541CF">
            <w:pPr>
              <w:pStyle w:val="TableParagraph"/>
              <w:spacing w:before="21"/>
              <w:ind w:left="29"/>
              <w:rPr>
                <w:sz w:val="24"/>
                <w:szCs w:val="24"/>
              </w:rPr>
            </w:pPr>
            <w:r w:rsidRPr="57F3FFC9">
              <w:rPr>
                <w:spacing w:val="-5"/>
                <w:sz w:val="24"/>
                <w:szCs w:val="24"/>
              </w:rPr>
              <w:t>25</w:t>
            </w:r>
          </w:p>
        </w:tc>
      </w:tr>
      <w:tr w:rsidR="00090BDD" w14:paraId="2A7C120C" w14:textId="77777777" w:rsidTr="008541CF">
        <w:trPr>
          <w:trHeight w:val="345"/>
        </w:trPr>
        <w:tc>
          <w:tcPr>
            <w:tcW w:w="1936" w:type="dxa"/>
          </w:tcPr>
          <w:p w14:paraId="5AF6EB12" w14:textId="77777777" w:rsidR="00090BDD" w:rsidRDefault="00090BDD" w:rsidP="008541CF">
            <w:pPr>
              <w:pStyle w:val="TableParagraph"/>
              <w:spacing w:before="26"/>
              <w:ind w:left="30"/>
              <w:rPr>
                <w:sz w:val="24"/>
                <w:szCs w:val="24"/>
              </w:rPr>
            </w:pPr>
            <w:r w:rsidRPr="1CB21053">
              <w:rPr>
                <w:sz w:val="24"/>
                <w:szCs w:val="24"/>
              </w:rPr>
              <w:t>Phase</w:t>
            </w:r>
            <w:r w:rsidRPr="1CB21053">
              <w:rPr>
                <w:spacing w:val="-1"/>
                <w:sz w:val="24"/>
                <w:szCs w:val="24"/>
              </w:rPr>
              <w:t xml:space="preserve"> </w:t>
            </w:r>
            <w:r w:rsidRPr="1CB21053">
              <w:rPr>
                <w:spacing w:val="-5"/>
                <w:sz w:val="24"/>
                <w:szCs w:val="24"/>
              </w:rPr>
              <w:t>III</w:t>
            </w:r>
          </w:p>
        </w:tc>
        <w:tc>
          <w:tcPr>
            <w:tcW w:w="2936" w:type="dxa"/>
          </w:tcPr>
          <w:p w14:paraId="4DA50514" w14:textId="7B36F308" w:rsidR="00090BDD" w:rsidRDefault="736020C3" w:rsidP="008541CF">
            <w:pPr>
              <w:pStyle w:val="TableParagraph"/>
              <w:spacing w:before="26"/>
              <w:ind w:left="35"/>
              <w:rPr>
                <w:sz w:val="24"/>
                <w:szCs w:val="24"/>
              </w:rPr>
            </w:pPr>
            <w:r w:rsidRPr="71A2387A">
              <w:rPr>
                <w:sz w:val="24"/>
                <w:szCs w:val="24"/>
              </w:rPr>
              <w:t>5</w:t>
            </w:r>
          </w:p>
        </w:tc>
        <w:tc>
          <w:tcPr>
            <w:tcW w:w="2441" w:type="dxa"/>
          </w:tcPr>
          <w:p w14:paraId="4EC0AD8D" w14:textId="06167551" w:rsidR="00090BDD" w:rsidRDefault="1D64E3D5" w:rsidP="000E546B">
            <w:pPr>
              <w:pStyle w:val="TableParagraph"/>
              <w:spacing w:before="26" w:line="259" w:lineRule="auto"/>
              <w:ind w:left="35"/>
              <w:rPr>
                <w:sz w:val="24"/>
                <w:szCs w:val="24"/>
              </w:rPr>
            </w:pPr>
            <w:r w:rsidRPr="6722B289">
              <w:rPr>
                <w:sz w:val="24"/>
                <w:szCs w:val="24"/>
              </w:rPr>
              <w:t>5</w:t>
            </w:r>
          </w:p>
        </w:tc>
        <w:tc>
          <w:tcPr>
            <w:tcW w:w="1571" w:type="dxa"/>
          </w:tcPr>
          <w:p w14:paraId="50CED988" w14:textId="77777777" w:rsidR="00090BDD" w:rsidRDefault="00090BDD" w:rsidP="008541CF">
            <w:pPr>
              <w:pStyle w:val="TableParagraph"/>
              <w:spacing w:before="26"/>
              <w:ind w:left="29"/>
              <w:rPr>
                <w:sz w:val="24"/>
                <w:szCs w:val="24"/>
              </w:rPr>
            </w:pPr>
            <w:r w:rsidRPr="1CB21053">
              <w:rPr>
                <w:spacing w:val="-5"/>
                <w:sz w:val="24"/>
                <w:szCs w:val="24"/>
              </w:rPr>
              <w:t>10</w:t>
            </w:r>
          </w:p>
        </w:tc>
      </w:tr>
      <w:tr w:rsidR="00090BDD" w14:paraId="0FD6D2D9" w14:textId="77777777" w:rsidTr="008541CF">
        <w:trPr>
          <w:trHeight w:val="340"/>
        </w:trPr>
        <w:tc>
          <w:tcPr>
            <w:tcW w:w="1936" w:type="dxa"/>
          </w:tcPr>
          <w:p w14:paraId="74CD0F74" w14:textId="77777777" w:rsidR="00090BDD" w:rsidRDefault="00090BDD" w:rsidP="008541CF">
            <w:pPr>
              <w:pStyle w:val="TableParagraph"/>
              <w:spacing w:before="21"/>
              <w:ind w:left="30"/>
              <w:rPr>
                <w:b/>
                <w:sz w:val="24"/>
                <w:szCs w:val="24"/>
              </w:rPr>
            </w:pPr>
            <w:r w:rsidRPr="1CB21053">
              <w:rPr>
                <w:b/>
                <w:spacing w:val="-2"/>
                <w:sz w:val="24"/>
                <w:szCs w:val="24"/>
              </w:rPr>
              <w:t>TOTAL</w:t>
            </w:r>
          </w:p>
        </w:tc>
        <w:tc>
          <w:tcPr>
            <w:tcW w:w="2936" w:type="dxa"/>
          </w:tcPr>
          <w:p w14:paraId="79D6BEB6" w14:textId="269F5E33" w:rsidR="00090BDD" w:rsidRDefault="6FE2EED7" w:rsidP="008541CF">
            <w:pPr>
              <w:pStyle w:val="TableParagraph"/>
              <w:spacing w:before="21"/>
              <w:ind w:left="35"/>
              <w:rPr>
                <w:sz w:val="24"/>
                <w:szCs w:val="24"/>
              </w:rPr>
            </w:pPr>
            <w:r w:rsidRPr="57F3FFC9">
              <w:rPr>
                <w:spacing w:val="-5"/>
                <w:sz w:val="24"/>
                <w:szCs w:val="24"/>
              </w:rPr>
              <w:t>45</w:t>
            </w:r>
          </w:p>
        </w:tc>
        <w:tc>
          <w:tcPr>
            <w:tcW w:w="2441" w:type="dxa"/>
          </w:tcPr>
          <w:p w14:paraId="3E5F49C6" w14:textId="4AED7FBA" w:rsidR="00090BDD" w:rsidRDefault="671390AF" w:rsidP="008541CF">
            <w:pPr>
              <w:pStyle w:val="TableParagraph"/>
              <w:spacing w:before="21"/>
              <w:ind w:left="35"/>
              <w:rPr>
                <w:sz w:val="24"/>
                <w:szCs w:val="24"/>
              </w:rPr>
            </w:pPr>
            <w:r w:rsidRPr="1CB21053">
              <w:rPr>
                <w:spacing w:val="-5"/>
                <w:sz w:val="24"/>
                <w:szCs w:val="24"/>
              </w:rPr>
              <w:t>15</w:t>
            </w:r>
          </w:p>
        </w:tc>
        <w:tc>
          <w:tcPr>
            <w:tcW w:w="1571" w:type="dxa"/>
          </w:tcPr>
          <w:p w14:paraId="689DFBEE" w14:textId="77777777" w:rsidR="00090BDD" w:rsidRDefault="00090BDD" w:rsidP="008541CF">
            <w:pPr>
              <w:pStyle w:val="TableParagraph"/>
              <w:spacing w:before="21"/>
              <w:ind w:left="29"/>
              <w:rPr>
                <w:b/>
                <w:sz w:val="24"/>
                <w:szCs w:val="24"/>
              </w:rPr>
            </w:pPr>
            <w:r w:rsidRPr="57F3FFC9">
              <w:rPr>
                <w:b/>
                <w:spacing w:val="-5"/>
                <w:sz w:val="24"/>
                <w:szCs w:val="24"/>
              </w:rPr>
              <w:t>60</w:t>
            </w:r>
          </w:p>
        </w:tc>
      </w:tr>
    </w:tbl>
    <w:p w14:paraId="33751BC3" w14:textId="77777777" w:rsidR="00FE7E57" w:rsidRPr="00FE7E57" w:rsidRDefault="00FE7E57" w:rsidP="00FE7E57">
      <w:pPr>
        <w:pStyle w:val="BodyText"/>
        <w:spacing w:before="272"/>
        <w:ind w:right="786"/>
        <w:rPr>
          <w:lang w:val="en-GB"/>
        </w:rPr>
      </w:pPr>
      <w:r w:rsidRPr="00FE7E57">
        <w:rPr>
          <w:lang w:val="en-GB"/>
        </w:rPr>
        <w:t>The above man-days are indicative only, and the tenderer shall carry out all services and deliverables described (and specified in its proposal) for a fixed price. Please refer to Section 6, "Price Form".</w:t>
      </w:r>
    </w:p>
    <w:p w14:paraId="6906514C" w14:textId="77777777" w:rsidR="00090BDD" w:rsidRDefault="00090BDD" w:rsidP="000E546B">
      <w:pPr>
        <w:pStyle w:val="ListParagraph"/>
        <w:widowControl w:val="0"/>
        <w:numPr>
          <w:ilvl w:val="0"/>
          <w:numId w:val="43"/>
        </w:numPr>
        <w:tabs>
          <w:tab w:val="left" w:pos="219"/>
        </w:tabs>
        <w:autoSpaceDE w:val="0"/>
        <w:autoSpaceDN w:val="0"/>
        <w:spacing w:before="280" w:after="0" w:line="240" w:lineRule="auto"/>
        <w:contextualSpacing w:val="0"/>
        <w:rPr>
          <w:b/>
        </w:rPr>
      </w:pPr>
      <w:r>
        <w:rPr>
          <w:b/>
          <w:color w:val="C4001C"/>
          <w:spacing w:val="-2"/>
        </w:rPr>
        <w:t>BUDGET</w:t>
      </w:r>
    </w:p>
    <w:p w14:paraId="3269C978" w14:textId="77777777" w:rsidR="00090BDD" w:rsidRDefault="00090BDD" w:rsidP="00090BDD">
      <w:pPr>
        <w:pStyle w:val="BodyText"/>
        <w:spacing w:before="11"/>
        <w:rPr>
          <w:b/>
          <w:sz w:val="16"/>
          <w:szCs w:val="16"/>
        </w:rPr>
      </w:pPr>
    </w:p>
    <w:p w14:paraId="0373D423" w14:textId="77777777" w:rsidR="00090BDD" w:rsidRPr="003B1641" w:rsidRDefault="00090BDD" w:rsidP="00090BDD">
      <w:pPr>
        <w:pStyle w:val="BodyText"/>
        <w:spacing w:before="254"/>
        <w:rPr>
          <w:b/>
          <w:bCs/>
          <w:lang w:val="en-GB"/>
        </w:rPr>
      </w:pPr>
      <w:r w:rsidRPr="003B1641">
        <w:rPr>
          <w:b/>
          <w:bCs/>
          <w:lang w:val="en-GB"/>
        </w:rPr>
        <w:t>Cost Coverage</w:t>
      </w:r>
    </w:p>
    <w:p w14:paraId="0D9DEE67" w14:textId="77777777" w:rsidR="00090BDD" w:rsidRPr="003B1641" w:rsidRDefault="00090BDD" w:rsidP="00090BDD">
      <w:pPr>
        <w:pStyle w:val="BodyText"/>
        <w:spacing w:before="254"/>
        <w:rPr>
          <w:lang w:val="en-GB"/>
        </w:rPr>
      </w:pPr>
      <w:r w:rsidRPr="003B1641">
        <w:rPr>
          <w:lang w:val="en-GB"/>
        </w:rPr>
        <w:t>The consultant shall include in the unit and total prices all costs and charges normally incurred in the performance of the services, except VAT. These include, but are not limited to:</w:t>
      </w:r>
    </w:p>
    <w:p w14:paraId="7ECF94EB"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Professional fees and honoraria.</w:t>
      </w:r>
    </w:p>
    <w:p w14:paraId="7C9101B7"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Local transport, insurance, visas, and communication expenses.</w:t>
      </w:r>
    </w:p>
    <w:p w14:paraId="61FBBD8B"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Per diems and accommodation costs.</w:t>
      </w:r>
    </w:p>
    <w:p w14:paraId="11A36546"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Administrative, secretarial, and overhead costs.</w:t>
      </w:r>
    </w:p>
    <w:p w14:paraId="4470F7DC"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Costs related to documentation, legal drafting, and reporting.</w:t>
      </w:r>
    </w:p>
    <w:p w14:paraId="3CE18D10"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Production, reproduction, and delivery of all outputs and annexes.</w:t>
      </w:r>
    </w:p>
    <w:p w14:paraId="33ED65FF"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Costs related to meetings, consultations, and stakeholder engagement.</w:t>
      </w:r>
    </w:p>
    <w:p w14:paraId="356EB08B"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All personnel, material, and operational costs required for execution of the contract.</w:t>
      </w:r>
    </w:p>
    <w:p w14:paraId="72779438"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Intellectual property, copyright, and authorship-related fees.</w:t>
      </w:r>
    </w:p>
    <w:p w14:paraId="707E0C5F"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Costs related to third-party services required for the assignment.</w:t>
      </w:r>
    </w:p>
    <w:p w14:paraId="2EAD853C"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Communication costs, including internet and telecommunications.</w:t>
      </w:r>
    </w:p>
    <w:p w14:paraId="51DD17DA" w14:textId="77777777" w:rsidR="00090BDD" w:rsidRPr="003B1641" w:rsidRDefault="00090BDD" w:rsidP="00090BDD">
      <w:pPr>
        <w:pStyle w:val="BodyText"/>
        <w:spacing w:before="254"/>
        <w:rPr>
          <w:b/>
          <w:bCs/>
          <w:lang w:val="en-GB"/>
        </w:rPr>
      </w:pPr>
      <w:r w:rsidRPr="003B1641">
        <w:rPr>
          <w:b/>
          <w:bCs/>
          <w:lang w:val="en-GB"/>
        </w:rPr>
        <w:t>Excluded Costs and Reimbursements</w:t>
      </w:r>
    </w:p>
    <w:p w14:paraId="29E8E3DB"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International air travel shall be reimbursed by Enabel, subject to prior written approval and upon submission of supporting documentation. These costs shall not be included in the fixed-price financial proposal.</w:t>
      </w:r>
    </w:p>
    <w:p w14:paraId="667A2458"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 xml:space="preserve">All reimbursable expenses must be supported by valid documentation and approved in advance by </w:t>
      </w:r>
      <w:proofErr w:type="spellStart"/>
      <w:r w:rsidRPr="1CB21053">
        <w:rPr>
          <w:sz w:val="24"/>
          <w:szCs w:val="24"/>
          <w:lang w:val="en-GB"/>
        </w:rPr>
        <w:t>Enabel</w:t>
      </w:r>
      <w:proofErr w:type="spellEnd"/>
      <w:r w:rsidRPr="1CB21053">
        <w:rPr>
          <w:sz w:val="24"/>
          <w:szCs w:val="24"/>
          <w:lang w:val="en-GB"/>
        </w:rPr>
        <w:t>; otherwise, they shall not be reimbursed.</w:t>
      </w:r>
    </w:p>
    <w:p w14:paraId="76D1315C" w14:textId="77777777" w:rsidR="00090BDD" w:rsidRPr="003B1641" w:rsidRDefault="00090BDD" w:rsidP="00090BDD">
      <w:pPr>
        <w:pStyle w:val="TableParagraph"/>
        <w:numPr>
          <w:ilvl w:val="0"/>
          <w:numId w:val="45"/>
        </w:numPr>
        <w:spacing w:before="21"/>
        <w:ind w:right="42"/>
        <w:rPr>
          <w:sz w:val="24"/>
          <w:szCs w:val="24"/>
          <w:lang w:val="en-GB"/>
        </w:rPr>
      </w:pPr>
      <w:r w:rsidRPr="1CB21053">
        <w:rPr>
          <w:sz w:val="24"/>
          <w:szCs w:val="24"/>
          <w:lang w:val="en-GB"/>
        </w:rPr>
        <w:t xml:space="preserve">All workshop-related costs shall be covered directly by </w:t>
      </w:r>
      <w:proofErr w:type="spellStart"/>
      <w:r w:rsidRPr="1CB21053">
        <w:rPr>
          <w:sz w:val="24"/>
          <w:szCs w:val="24"/>
          <w:lang w:val="en-GB"/>
        </w:rPr>
        <w:t>Enabel</w:t>
      </w:r>
      <w:proofErr w:type="spellEnd"/>
      <w:r w:rsidRPr="1CB21053">
        <w:rPr>
          <w:sz w:val="24"/>
          <w:szCs w:val="24"/>
          <w:lang w:val="en-GB"/>
        </w:rPr>
        <w:t>.</w:t>
      </w:r>
    </w:p>
    <w:p w14:paraId="525F9E1E" w14:textId="77777777" w:rsidR="00090BDD" w:rsidRPr="003B1641" w:rsidRDefault="00090BDD" w:rsidP="00090BDD">
      <w:pPr>
        <w:pStyle w:val="BodyText"/>
        <w:spacing w:before="254"/>
        <w:rPr>
          <w:lang w:val="en-GB"/>
        </w:rPr>
      </w:pPr>
    </w:p>
    <w:p w14:paraId="3941BCF1" w14:textId="77777777" w:rsidR="00090BDD" w:rsidRPr="00E12327" w:rsidRDefault="00090BDD" w:rsidP="000E546B">
      <w:pPr>
        <w:pStyle w:val="ListParagraph"/>
        <w:widowControl w:val="0"/>
        <w:numPr>
          <w:ilvl w:val="0"/>
          <w:numId w:val="43"/>
        </w:numPr>
        <w:tabs>
          <w:tab w:val="left" w:pos="329"/>
        </w:tabs>
        <w:autoSpaceDE w:val="0"/>
        <w:autoSpaceDN w:val="0"/>
        <w:spacing w:after="0" w:line="240" w:lineRule="auto"/>
        <w:contextualSpacing w:val="0"/>
        <w:rPr>
          <w:b/>
        </w:rPr>
      </w:pPr>
      <w:r>
        <w:rPr>
          <w:b/>
          <w:color w:val="C4001C"/>
          <w:spacing w:val="-6"/>
        </w:rPr>
        <w:t>PAYMENT</w:t>
      </w:r>
      <w:r>
        <w:rPr>
          <w:b/>
          <w:color w:val="C4001C"/>
        </w:rPr>
        <w:t xml:space="preserve"> </w:t>
      </w:r>
      <w:r>
        <w:rPr>
          <w:b/>
          <w:color w:val="C4001C"/>
          <w:spacing w:val="-2"/>
        </w:rPr>
        <w:t>INSTALLMENTS</w:t>
      </w:r>
    </w:p>
    <w:p w14:paraId="29FA2D70" w14:textId="77777777" w:rsidR="00090BDD" w:rsidRDefault="00090BDD" w:rsidP="00090BDD">
      <w:pPr>
        <w:tabs>
          <w:tab w:val="left" w:pos="329"/>
        </w:tabs>
        <w:rPr>
          <w:b/>
        </w:rPr>
      </w:pPr>
    </w:p>
    <w:p w14:paraId="7DADEAE4" w14:textId="77777777" w:rsidR="00090BDD" w:rsidRPr="00E12327" w:rsidRDefault="00090BDD" w:rsidP="00090BDD">
      <w:pPr>
        <w:tabs>
          <w:tab w:val="left" w:pos="329"/>
        </w:tabs>
        <w:rPr>
          <w:bCs/>
        </w:rPr>
      </w:pPr>
      <w:r w:rsidRPr="00E12327">
        <w:rPr>
          <w:bCs/>
        </w:rPr>
        <w:t>Payments shall be made upon satisfactory completion and formal approval of deliverables, according to the following schedule:</w:t>
      </w:r>
    </w:p>
    <w:p w14:paraId="1419186E" w14:textId="4AFDEE13" w:rsidR="00090BDD" w:rsidRPr="00E12327" w:rsidRDefault="00090BDD" w:rsidP="00090BDD">
      <w:pPr>
        <w:tabs>
          <w:tab w:val="left" w:pos="329"/>
        </w:tabs>
        <w:rPr>
          <w:bCs/>
        </w:rPr>
      </w:pPr>
      <w:r w:rsidRPr="00E12327">
        <w:rPr>
          <w:bCs/>
        </w:rPr>
        <w:t>a) 25%</w:t>
      </w:r>
      <w:r w:rsidR="00616B00">
        <w:rPr>
          <w:bCs/>
        </w:rPr>
        <w:t xml:space="preserve"> </w:t>
      </w:r>
      <w:r w:rsidRPr="00E12327">
        <w:rPr>
          <w:bCs/>
        </w:rPr>
        <w:t>upon submission and approval of Phase I deliverables;</w:t>
      </w:r>
      <w:r w:rsidRPr="005074BC">
        <w:rPr>
          <w:lang w:val="en-US"/>
        </w:rPr>
        <w:br/>
      </w:r>
      <w:r w:rsidRPr="00E12327">
        <w:rPr>
          <w:bCs/>
        </w:rPr>
        <w:t>b) 35% upon submission and approval of Phase II deliverables;</w:t>
      </w:r>
      <w:r w:rsidRPr="005074BC">
        <w:rPr>
          <w:lang w:val="en-US"/>
        </w:rPr>
        <w:br/>
      </w:r>
      <w:r w:rsidRPr="00E12327">
        <w:rPr>
          <w:bCs/>
        </w:rPr>
        <w:t>c) 40% upon submission and approval of Phase III deliverables.</w:t>
      </w:r>
    </w:p>
    <w:p w14:paraId="21CAE125" w14:textId="77777777" w:rsidR="00090BDD" w:rsidRPr="00AA7684" w:rsidRDefault="00090BDD" w:rsidP="00090BDD">
      <w:pPr>
        <w:tabs>
          <w:tab w:val="left" w:pos="329"/>
        </w:tabs>
        <w:rPr>
          <w:b/>
        </w:rPr>
      </w:pPr>
      <w:r w:rsidRPr="00E12327">
        <w:rPr>
          <w:bCs/>
        </w:rPr>
        <w:t>All payments are subject to Enable’s internal validation procedures and formal acceptance of deliverables</w:t>
      </w:r>
      <w:r w:rsidRPr="00E12327">
        <w:rPr>
          <w:b/>
        </w:rPr>
        <w:t>.</w:t>
      </w:r>
    </w:p>
    <w:p w14:paraId="7F2C1038" w14:textId="77777777" w:rsidR="00090BDD" w:rsidRDefault="00090BDD" w:rsidP="000E546B">
      <w:pPr>
        <w:pStyle w:val="ListParagraph"/>
        <w:widowControl w:val="0"/>
        <w:numPr>
          <w:ilvl w:val="0"/>
          <w:numId w:val="43"/>
        </w:numPr>
        <w:tabs>
          <w:tab w:val="left" w:pos="329"/>
        </w:tabs>
        <w:autoSpaceDE w:val="0"/>
        <w:autoSpaceDN w:val="0"/>
        <w:spacing w:before="281" w:after="0" w:line="240" w:lineRule="auto"/>
        <w:contextualSpacing w:val="0"/>
        <w:rPr>
          <w:b/>
        </w:rPr>
      </w:pPr>
      <w:r w:rsidRPr="00F45D9D">
        <w:rPr>
          <w:b/>
          <w:color w:val="C4001C"/>
          <w:spacing w:val="-2"/>
        </w:rPr>
        <w:t>INSTITUTIONAL SUPPORT</w:t>
      </w:r>
    </w:p>
    <w:p w14:paraId="587734FF" w14:textId="77777777" w:rsidR="00090BDD" w:rsidRDefault="00090BDD" w:rsidP="00090BDD">
      <w:pPr>
        <w:pStyle w:val="BodyText"/>
        <w:spacing w:before="63"/>
        <w:rPr>
          <w:b/>
          <w:sz w:val="22"/>
          <w:szCs w:val="22"/>
        </w:rPr>
      </w:pPr>
    </w:p>
    <w:p w14:paraId="7038EFD4" w14:textId="77777777" w:rsidR="00090BDD" w:rsidRPr="005A08F4" w:rsidRDefault="00090BDD" w:rsidP="00090BDD">
      <w:pPr>
        <w:pStyle w:val="BodyText"/>
        <w:spacing w:line="242" w:lineRule="auto"/>
        <w:rPr>
          <w:lang w:val="en-GB"/>
        </w:rPr>
      </w:pPr>
      <w:proofErr w:type="spellStart"/>
      <w:r w:rsidRPr="005A08F4">
        <w:rPr>
          <w:lang w:val="en-GB"/>
        </w:rPr>
        <w:t>Enabel</w:t>
      </w:r>
      <w:proofErr w:type="spellEnd"/>
      <w:r w:rsidRPr="005A08F4">
        <w:rPr>
          <w:lang w:val="en-GB"/>
        </w:rPr>
        <w:t>, in coordination with relevant national institutions, shall provide the consultant with:</w:t>
      </w:r>
    </w:p>
    <w:p w14:paraId="53558602" w14:textId="77777777" w:rsidR="00090BDD" w:rsidRPr="005A08F4" w:rsidRDefault="00090BDD" w:rsidP="00090BDD">
      <w:pPr>
        <w:pStyle w:val="BodyText"/>
        <w:numPr>
          <w:ilvl w:val="0"/>
          <w:numId w:val="46"/>
        </w:numPr>
        <w:spacing w:line="242" w:lineRule="auto"/>
        <w:rPr>
          <w:lang w:val="en-GB"/>
        </w:rPr>
      </w:pPr>
      <w:r w:rsidRPr="005A08F4">
        <w:rPr>
          <w:lang w:val="en-GB"/>
        </w:rPr>
        <w:t>Access to relevant legal, policy, and programme documentation.</w:t>
      </w:r>
    </w:p>
    <w:p w14:paraId="1302ED72" w14:textId="77777777" w:rsidR="00090BDD" w:rsidRPr="005A08F4" w:rsidRDefault="00090BDD" w:rsidP="00090BDD">
      <w:pPr>
        <w:pStyle w:val="BodyText"/>
        <w:numPr>
          <w:ilvl w:val="0"/>
          <w:numId w:val="46"/>
        </w:numPr>
        <w:spacing w:line="242" w:lineRule="auto"/>
        <w:rPr>
          <w:lang w:val="en-GB"/>
        </w:rPr>
      </w:pPr>
      <w:r w:rsidRPr="005A08F4">
        <w:rPr>
          <w:lang w:val="en-GB"/>
        </w:rPr>
        <w:t>Facilitation of meetings and consultations with key stakeholders.</w:t>
      </w:r>
    </w:p>
    <w:p w14:paraId="725BE569" w14:textId="77777777" w:rsidR="00090BDD" w:rsidRPr="005A08F4" w:rsidRDefault="00090BDD" w:rsidP="00090BDD">
      <w:pPr>
        <w:pStyle w:val="BodyText"/>
        <w:numPr>
          <w:ilvl w:val="0"/>
          <w:numId w:val="46"/>
        </w:numPr>
        <w:spacing w:line="242" w:lineRule="auto"/>
        <w:rPr>
          <w:lang w:val="en-GB"/>
        </w:rPr>
      </w:pPr>
      <w:r w:rsidRPr="005A08F4">
        <w:rPr>
          <w:lang w:val="en-GB"/>
        </w:rPr>
        <w:t>Logistical and coordination support necessary for the effective execution of the assignment.</w:t>
      </w:r>
    </w:p>
    <w:p w14:paraId="4A7CD36C" w14:textId="77777777" w:rsidR="00090BDD" w:rsidRPr="005A08F4" w:rsidRDefault="00090BDD" w:rsidP="00090BDD">
      <w:pPr>
        <w:pStyle w:val="BodyText"/>
        <w:spacing w:line="242" w:lineRule="auto"/>
        <w:rPr>
          <w:lang w:val="en-GB"/>
        </w:rPr>
      </w:pPr>
      <w:r w:rsidRPr="005A08F4">
        <w:rPr>
          <w:lang w:val="en-GB"/>
        </w:rPr>
        <w:t>The consultant shall remain fully responsible for the technical execution of the assignment and the quality of all deliverables.</w:t>
      </w:r>
    </w:p>
    <w:p w14:paraId="31C7ADD4" w14:textId="77777777" w:rsidR="00090BDD" w:rsidRPr="005A08F4" w:rsidRDefault="00090BDD" w:rsidP="00090BDD">
      <w:pPr>
        <w:pStyle w:val="BodyText"/>
        <w:spacing w:line="242" w:lineRule="auto"/>
        <w:rPr>
          <w:lang w:val="en-GB"/>
        </w:rPr>
        <w:sectPr w:rsidR="00090BDD" w:rsidRPr="005A08F4" w:rsidSect="00090BDD">
          <w:pgSz w:w="12240" w:h="15840"/>
          <w:pgMar w:top="1340" w:right="720" w:bottom="1620" w:left="1440" w:header="0" w:footer="1411" w:gutter="0"/>
          <w:cols w:space="720"/>
        </w:sectPr>
      </w:pPr>
    </w:p>
    <w:p w14:paraId="54645E74" w14:textId="77777777" w:rsidR="00090BDD" w:rsidRDefault="00090BDD" w:rsidP="000E546B">
      <w:pPr>
        <w:pStyle w:val="ListParagraph"/>
        <w:widowControl w:val="0"/>
        <w:numPr>
          <w:ilvl w:val="0"/>
          <w:numId w:val="43"/>
        </w:numPr>
        <w:tabs>
          <w:tab w:val="left" w:pos="329"/>
        </w:tabs>
        <w:autoSpaceDE w:val="0"/>
        <w:autoSpaceDN w:val="0"/>
        <w:spacing w:before="41" w:after="0" w:line="240" w:lineRule="auto"/>
        <w:contextualSpacing w:val="0"/>
        <w:rPr>
          <w:b/>
        </w:rPr>
      </w:pPr>
      <w:r w:rsidRPr="00F45D9D">
        <w:rPr>
          <w:b/>
          <w:color w:val="C4001C"/>
          <w:spacing w:val="-2"/>
        </w:rPr>
        <w:lastRenderedPageBreak/>
        <w:t>ETHICAL CONSIDERATIONS AND COMPLIANCE</w:t>
      </w:r>
    </w:p>
    <w:p w14:paraId="29886A13" w14:textId="77777777" w:rsidR="00090BDD" w:rsidRDefault="00090BDD" w:rsidP="00090BDD">
      <w:pPr>
        <w:pStyle w:val="BodyText"/>
        <w:spacing w:before="40"/>
        <w:rPr>
          <w:b/>
          <w:sz w:val="22"/>
          <w:szCs w:val="22"/>
        </w:rPr>
      </w:pPr>
    </w:p>
    <w:p w14:paraId="715A1DE3" w14:textId="77777777" w:rsidR="00090BDD" w:rsidRPr="00FB4B6F" w:rsidRDefault="00090BDD" w:rsidP="00090BDD">
      <w:pPr>
        <w:pStyle w:val="BodyText"/>
        <w:rPr>
          <w:lang w:val="en-GB"/>
        </w:rPr>
      </w:pPr>
      <w:r w:rsidRPr="00FB4B6F">
        <w:rPr>
          <w:lang w:val="en-GB"/>
        </w:rPr>
        <w:t xml:space="preserve">The consultant shall adhere to the highest standards of </w:t>
      </w:r>
      <w:r w:rsidRPr="00FB4B6F">
        <w:rPr>
          <w:b/>
          <w:bCs/>
          <w:lang w:val="en-GB"/>
        </w:rPr>
        <w:t>professional integrity, independence, and confidentiality</w:t>
      </w:r>
      <w:r w:rsidRPr="00FB4B6F">
        <w:rPr>
          <w:lang w:val="en-GB"/>
        </w:rPr>
        <w:t xml:space="preserve"> throughout the assignment.</w:t>
      </w:r>
    </w:p>
    <w:p w14:paraId="29397624" w14:textId="77777777" w:rsidR="00090BDD" w:rsidRPr="00FB4B6F" w:rsidRDefault="00090BDD" w:rsidP="00090BDD">
      <w:pPr>
        <w:pStyle w:val="BodyText"/>
        <w:rPr>
          <w:lang w:val="en-GB"/>
        </w:rPr>
      </w:pPr>
      <w:r w:rsidRPr="00FB4B6F">
        <w:rPr>
          <w:lang w:val="en-GB"/>
        </w:rPr>
        <w:t>In particular, the consultant shall:</w:t>
      </w:r>
    </w:p>
    <w:p w14:paraId="1C76137B" w14:textId="77777777" w:rsidR="00090BDD" w:rsidRPr="00FB4B6F" w:rsidRDefault="00090BDD" w:rsidP="00090BDD">
      <w:pPr>
        <w:pStyle w:val="BodyText"/>
        <w:numPr>
          <w:ilvl w:val="0"/>
          <w:numId w:val="38"/>
        </w:numPr>
        <w:rPr>
          <w:lang w:val="en-GB"/>
        </w:rPr>
      </w:pPr>
      <w:r w:rsidRPr="00FB4B6F">
        <w:rPr>
          <w:lang w:val="en-GB"/>
        </w:rPr>
        <w:t xml:space="preserve">Comply with </w:t>
      </w:r>
      <w:proofErr w:type="spellStart"/>
      <w:r w:rsidRPr="00FB4B6F">
        <w:rPr>
          <w:lang w:val="en-GB"/>
        </w:rPr>
        <w:t>Enabel’s</w:t>
      </w:r>
      <w:proofErr w:type="spellEnd"/>
      <w:r w:rsidRPr="00FB4B6F">
        <w:rPr>
          <w:lang w:val="en-GB"/>
        </w:rPr>
        <w:t xml:space="preserve"> policies on ethics, integrity, and prevention of conflicts of interest.</w:t>
      </w:r>
    </w:p>
    <w:p w14:paraId="78D60556" w14:textId="77777777" w:rsidR="00090BDD" w:rsidRPr="00FB4B6F" w:rsidRDefault="00090BDD" w:rsidP="00090BDD">
      <w:pPr>
        <w:pStyle w:val="BodyText"/>
        <w:numPr>
          <w:ilvl w:val="0"/>
          <w:numId w:val="38"/>
        </w:numPr>
        <w:rPr>
          <w:lang w:val="en-GB"/>
        </w:rPr>
      </w:pPr>
      <w:r w:rsidRPr="00FB4B6F">
        <w:rPr>
          <w:lang w:val="en-GB"/>
        </w:rPr>
        <w:t>Ensure confidentiality of all information obtained during the assignment unless otherwise authorised.</w:t>
      </w:r>
    </w:p>
    <w:p w14:paraId="4597A229" w14:textId="77777777" w:rsidR="00090BDD" w:rsidRPr="00FB4B6F" w:rsidRDefault="00090BDD" w:rsidP="00090BDD">
      <w:pPr>
        <w:pStyle w:val="BodyText"/>
        <w:numPr>
          <w:ilvl w:val="0"/>
          <w:numId w:val="38"/>
        </w:numPr>
        <w:rPr>
          <w:lang w:val="en-GB"/>
        </w:rPr>
      </w:pPr>
      <w:r w:rsidRPr="00FB4B6F">
        <w:rPr>
          <w:lang w:val="en-GB"/>
        </w:rPr>
        <w:t>Comply with applicable fiduciary, transparency, and accountability requirements associated with EU-funded actions and climate governance support.</w:t>
      </w:r>
    </w:p>
    <w:p w14:paraId="6534EAB7" w14:textId="77777777" w:rsidR="00090BDD" w:rsidRPr="00FB4B6F" w:rsidRDefault="00090BDD" w:rsidP="00090BDD">
      <w:pPr>
        <w:pStyle w:val="BodyText"/>
        <w:rPr>
          <w:lang w:val="en-GB"/>
        </w:rPr>
      </w:pPr>
      <w:r w:rsidRPr="00FB4B6F">
        <w:rPr>
          <w:lang w:val="en-GB"/>
        </w:rPr>
        <w:t>Failure to comply with these requirements may result in termination of the contract.</w:t>
      </w:r>
    </w:p>
    <w:p w14:paraId="3A1D56EE" w14:textId="77777777" w:rsidR="00090BDD" w:rsidRPr="00FB4B6F" w:rsidRDefault="00090BDD" w:rsidP="00090BDD">
      <w:pPr>
        <w:pStyle w:val="BodyText"/>
        <w:rPr>
          <w:sz w:val="20"/>
          <w:lang w:val="en-GB"/>
        </w:rPr>
      </w:pPr>
    </w:p>
    <w:p w14:paraId="129CCA3F" w14:textId="77777777" w:rsidR="00090BDD" w:rsidRPr="0002316B" w:rsidRDefault="00090BDD" w:rsidP="00090BDD">
      <w:pPr>
        <w:pStyle w:val="BodyText"/>
        <w:spacing w:before="46"/>
        <w:rPr>
          <w:sz w:val="20"/>
          <w:lang w:val="en-US"/>
        </w:rPr>
      </w:pPr>
    </w:p>
    <w:p w14:paraId="4657B99E" w14:textId="77777777" w:rsidR="00090BDD" w:rsidRDefault="00090BDD" w:rsidP="00090BDD"/>
    <w:p w14:paraId="65D461C5" w14:textId="77777777" w:rsidR="00090BDD" w:rsidRDefault="00090BDD">
      <w:pPr>
        <w:pStyle w:val="Body1"/>
        <w:ind w:left="0"/>
      </w:pPr>
    </w:p>
    <w:p w14:paraId="5B68B9CD" w14:textId="77777777" w:rsidR="00A13C13" w:rsidRDefault="008541CF">
      <w:pPr>
        <w:sectPr w:rsidR="00A13C13">
          <w:headerReference w:type="default" r:id="rId33"/>
          <w:footerReference w:type="default" r:id="rId34"/>
          <w:pgSz w:w="11906" w:h="16838"/>
          <w:pgMar w:top="1134" w:right="1134" w:bottom="1134" w:left="1134" w:header="567" w:footer="567" w:gutter="0"/>
          <w:cols w:space="708"/>
          <w:docGrid w:linePitch="360"/>
        </w:sectPr>
      </w:pPr>
      <w:r>
        <w:t xml:space="preserve"> </w:t>
      </w:r>
    </w:p>
    <w:p w14:paraId="319A30B5" w14:textId="77777777" w:rsidR="00A13C13" w:rsidRDefault="008541CF">
      <w:pPr>
        <w:pStyle w:val="SubdocumentTitle"/>
      </w:pPr>
      <w:bookmarkStart w:id="86" w:name="doc__selection_file"/>
      <w:bookmarkStart w:id="87" w:name="_Toc243639832"/>
      <w:r>
        <w:lastRenderedPageBreak/>
        <w:t>6 Selection file</w:t>
      </w:r>
      <w:bookmarkEnd w:id="86"/>
      <w:bookmarkEnd w:id="87"/>
    </w:p>
    <w:p w14:paraId="662BD47B" w14:textId="77777777" w:rsidR="00A13C13" w:rsidRDefault="008541CF">
      <w:pPr>
        <w:pStyle w:val="Heading1title"/>
        <w:numPr>
          <w:ilvl w:val="0"/>
          <w:numId w:val="28"/>
        </w:numPr>
      </w:pPr>
      <w:bookmarkStart w:id="88" w:name="_Toc243639833"/>
      <w:r>
        <w:t>Subcontracting</w:t>
      </w:r>
      <w:bookmarkEnd w:id="88"/>
    </w:p>
    <w:p w14:paraId="5BF8E838" w14:textId="77777777" w:rsidR="00A13C13" w:rsidRDefault="008541CF">
      <w:pPr>
        <w:pStyle w:val="Body1"/>
      </w:pPr>
      <w:r>
        <w:t>The tenderer must provide a description of the part of the contract that the service provider may wish to subcontract.</w:t>
      </w:r>
    </w:p>
    <w:p w14:paraId="51A22FFA" w14:textId="63471560" w:rsidR="004E2115" w:rsidRPr="004E2115" w:rsidRDefault="004E2115" w:rsidP="004E2115">
      <w:pPr>
        <w:pStyle w:val="Heading1title"/>
        <w:numPr>
          <w:ilvl w:val="0"/>
          <w:numId w:val="28"/>
        </w:numPr>
        <w:tabs>
          <w:tab w:val="clear" w:pos="510"/>
        </w:tabs>
      </w:pPr>
      <w:bookmarkStart w:id="89" w:name="_Toc235438165"/>
      <w:bookmarkStart w:id="90" w:name="_Toc243639834"/>
      <w:r>
        <w:t>OVERVIEW OF THE DOCUMENTS TO BE SUBMITTED</w:t>
      </w:r>
      <w:bookmarkEnd w:id="89"/>
      <w:bookmarkEnd w:id="90"/>
    </w:p>
    <w:p w14:paraId="53577001" w14:textId="77777777" w:rsidR="005D377A" w:rsidRDefault="005D377A" w:rsidP="005D377A">
      <w:pPr>
        <w:pStyle w:val="Body1"/>
        <w:numPr>
          <w:ilvl w:val="0"/>
          <w:numId w:val="28"/>
        </w:numPr>
        <w:tabs>
          <w:tab w:val="left" w:pos="510"/>
        </w:tabs>
      </w:pPr>
      <w:r>
        <w:t xml:space="preserve">Identification of the tenderer (for each participant for tenders submitted by a group) (see clause </w:t>
      </w:r>
      <w:r>
        <w:fldChar w:fldCharType="begin"/>
      </w:r>
      <w:r>
        <w:instrText xml:space="preserve">REF tender_form \r \h \* MERGEFORMAT </w:instrText>
      </w:r>
      <w:r>
        <w:fldChar w:fldCharType="separate"/>
      </w:r>
      <w:r>
        <w:t>‎1</w:t>
      </w:r>
      <w:r>
        <w:fldChar w:fldCharType="end"/>
      </w:r>
      <w:r>
        <w:t xml:space="preserve"> of chapter 8 Forms);</w:t>
      </w:r>
    </w:p>
    <w:p w14:paraId="5C70A99B" w14:textId="77777777" w:rsidR="005D377A" w:rsidRDefault="005D377A" w:rsidP="005D377A">
      <w:pPr>
        <w:pStyle w:val="Body1"/>
        <w:numPr>
          <w:ilvl w:val="0"/>
          <w:numId w:val="28"/>
        </w:numPr>
        <w:tabs>
          <w:tab w:val="left" w:pos="510"/>
        </w:tabs>
      </w:pPr>
      <w:r>
        <w:t xml:space="preserve">List of subcontractors (see clause </w:t>
      </w:r>
      <w:r>
        <w:fldChar w:fldCharType="begin"/>
      </w:r>
      <w:r>
        <w:instrText xml:space="preserve">REF list_subcontractors \r \h \* MERGEFORMAT </w:instrText>
      </w:r>
      <w:r>
        <w:fldChar w:fldCharType="separate"/>
      </w:r>
      <w:r>
        <w:t>‎2</w:t>
      </w:r>
      <w:r>
        <w:fldChar w:fldCharType="end"/>
      </w:r>
      <w:r>
        <w:t xml:space="preserve"> of chapter 8 Forms);</w:t>
      </w:r>
    </w:p>
    <w:p w14:paraId="692797F1" w14:textId="77777777" w:rsidR="005D377A" w:rsidRDefault="005D377A" w:rsidP="005D377A">
      <w:pPr>
        <w:pStyle w:val="Body1"/>
        <w:numPr>
          <w:ilvl w:val="0"/>
          <w:numId w:val="28"/>
        </w:numPr>
        <w:tabs>
          <w:tab w:val="left" w:pos="510"/>
        </w:tabs>
      </w:pPr>
      <w:r>
        <w:t xml:space="preserve">Tender form - Prices (clause </w:t>
      </w:r>
      <w:r>
        <w:fldChar w:fldCharType="begin"/>
      </w:r>
      <w:r>
        <w:instrText xml:space="preserve">REF tender_form_prices \r \h \* MERGEFORMAT </w:instrText>
      </w:r>
      <w:r>
        <w:fldChar w:fldCharType="separate"/>
      </w:r>
      <w:r>
        <w:t>‎3</w:t>
      </w:r>
      <w:r>
        <w:fldChar w:fldCharType="end"/>
      </w:r>
      <w:r>
        <w:t xml:space="preserve"> of chapter 8 Forms)</w:t>
      </w:r>
    </w:p>
    <w:p w14:paraId="2EFCE353" w14:textId="77777777" w:rsidR="005D377A" w:rsidRDefault="005D377A" w:rsidP="005D377A">
      <w:pPr>
        <w:pStyle w:val="Body1"/>
        <w:numPr>
          <w:ilvl w:val="0"/>
          <w:numId w:val="28"/>
        </w:numPr>
        <w:tabs>
          <w:tab w:val="left" w:pos="510"/>
        </w:tabs>
      </w:pPr>
      <w:r>
        <w:t xml:space="preserve">The declaration on </w:t>
      </w:r>
      <w:proofErr w:type="gramStart"/>
      <w:r>
        <w:t>honour  –</w:t>
      </w:r>
      <w:proofErr w:type="gramEnd"/>
      <w:r>
        <w:t xml:space="preserve"> Exclusion grounds (for each participant for tenders submitted by a group) (see clause </w:t>
      </w:r>
      <w:r>
        <w:fldChar w:fldCharType="begin"/>
      </w:r>
      <w:r>
        <w:instrText xml:space="preserve">REF declaration \r \h \* MERGEFORMAT </w:instrText>
      </w:r>
      <w:r>
        <w:fldChar w:fldCharType="separate"/>
      </w:r>
      <w:r>
        <w:t>‎4</w:t>
      </w:r>
      <w:r>
        <w:fldChar w:fldCharType="end"/>
      </w:r>
      <w:r>
        <w:t xml:space="preserve"> of chapter 8 Forms);</w:t>
      </w:r>
    </w:p>
    <w:p w14:paraId="36A9BAC6" w14:textId="77777777" w:rsidR="005D377A" w:rsidRDefault="005D377A" w:rsidP="005D377A">
      <w:pPr>
        <w:pStyle w:val="Body1"/>
        <w:numPr>
          <w:ilvl w:val="0"/>
          <w:numId w:val="28"/>
        </w:numPr>
        <w:tabs>
          <w:tab w:val="left" w:pos="510"/>
        </w:tabs>
      </w:pPr>
      <w:r>
        <w:t>Financial Identification Form (see clause 5 of chapter 8 Forms);</w:t>
      </w:r>
    </w:p>
    <w:p w14:paraId="286F0CAE" w14:textId="77777777" w:rsidR="005D377A" w:rsidRDefault="005D377A" w:rsidP="005D377A">
      <w:pPr>
        <w:pStyle w:val="Body1"/>
        <w:numPr>
          <w:ilvl w:val="0"/>
          <w:numId w:val="28"/>
        </w:numPr>
        <w:tabs>
          <w:tab w:val="left" w:pos="510"/>
        </w:tabs>
      </w:pPr>
      <w:r>
        <w:t>Integrity Statement (see clause 6 of chapter 8 Forms);</w:t>
      </w:r>
    </w:p>
    <w:p w14:paraId="47464561" w14:textId="37B13739" w:rsidR="005D377A" w:rsidRDefault="005D377A" w:rsidP="005D377A">
      <w:pPr>
        <w:pStyle w:val="Body1"/>
        <w:numPr>
          <w:ilvl w:val="0"/>
          <w:numId w:val="28"/>
        </w:numPr>
        <w:tabs>
          <w:tab w:val="left" w:pos="510"/>
        </w:tabs>
      </w:pPr>
      <w:r>
        <w:t xml:space="preserve">All documents demanded in </w:t>
      </w:r>
      <w:r>
        <w:fldChar w:fldCharType="begin"/>
      </w:r>
      <w:r>
        <w:instrText xml:space="preserve">REF doc__selection_file \h \* MERGEFORMAT </w:instrText>
      </w:r>
      <w:r>
        <w:fldChar w:fldCharType="separate"/>
      </w:r>
      <w:r>
        <w:t>6 Selection file</w:t>
      </w:r>
      <w:r>
        <w:fldChar w:fldCharType="end"/>
      </w:r>
      <w:r>
        <w:t xml:space="preserve"> (see clause </w:t>
      </w:r>
      <w:r w:rsidR="003807CF">
        <w:t>13</w:t>
      </w:r>
      <w:r>
        <w:t xml:space="preserve"> of chapter 3 Award Procedure);</w:t>
      </w:r>
    </w:p>
    <w:p w14:paraId="6DE06FBB" w14:textId="24A05D26" w:rsidR="005D377A" w:rsidRDefault="005D377A" w:rsidP="005D377A">
      <w:pPr>
        <w:pStyle w:val="Body1"/>
        <w:numPr>
          <w:ilvl w:val="0"/>
          <w:numId w:val="28"/>
        </w:numPr>
        <w:tabs>
          <w:tab w:val="left" w:pos="510"/>
        </w:tabs>
      </w:pPr>
      <w:r>
        <w:t xml:space="preserve">All documents demanded in clause </w:t>
      </w:r>
      <w:r w:rsidR="003807CF">
        <w:t>15</w:t>
      </w:r>
      <w:r>
        <w:t xml:space="preserve"> of chapter 3 Award Procedure (award criteria);</w:t>
      </w:r>
    </w:p>
    <w:p w14:paraId="562B3C70" w14:textId="77777777" w:rsidR="005D377A" w:rsidRDefault="005D377A" w:rsidP="005D377A">
      <w:pPr>
        <w:pStyle w:val="Body1"/>
        <w:numPr>
          <w:ilvl w:val="0"/>
          <w:numId w:val="28"/>
        </w:numPr>
        <w:tabs>
          <w:tab w:val="left" w:pos="510"/>
        </w:tabs>
      </w:pPr>
      <w:r>
        <w:t>The statutes and any other document required to establish the power of attorney of the signer(s</w:t>
      </w:r>
      <w:proofErr w:type="gramStart"/>
      <w:r>
        <w:t>)</w:t>
      </w:r>
      <w:r w:rsidRPr="003F0AB6">
        <w:t xml:space="preserve"> </w:t>
      </w:r>
      <w:r>
        <w:t>;</w:t>
      </w:r>
      <w:proofErr w:type="gramEnd"/>
    </w:p>
    <w:p w14:paraId="53BA76EB" w14:textId="77777777" w:rsidR="005D377A" w:rsidRDefault="005D377A" w:rsidP="005D377A">
      <w:pPr>
        <w:pStyle w:val="Body1"/>
        <w:numPr>
          <w:ilvl w:val="0"/>
          <w:numId w:val="28"/>
        </w:numPr>
        <w:tabs>
          <w:tab w:val="left" w:pos="510"/>
        </w:tabs>
      </w:pPr>
      <w:r>
        <w:t>Updated Certification of Registration;</w:t>
      </w:r>
    </w:p>
    <w:p w14:paraId="3370F43B" w14:textId="77777777" w:rsidR="005D377A" w:rsidRDefault="005D377A" w:rsidP="005D377A">
      <w:pPr>
        <w:pStyle w:val="Body1"/>
        <w:numPr>
          <w:ilvl w:val="0"/>
          <w:numId w:val="28"/>
        </w:numPr>
        <w:tabs>
          <w:tab w:val="left" w:pos="510"/>
        </w:tabs>
      </w:pPr>
      <w:r>
        <w:t>The document certifying that the tenderer is in order with payment of social contributions;</w:t>
      </w:r>
    </w:p>
    <w:p w14:paraId="0F5653A1" w14:textId="77777777" w:rsidR="005D377A" w:rsidRDefault="005D377A" w:rsidP="005D377A">
      <w:pPr>
        <w:pStyle w:val="Body1"/>
        <w:numPr>
          <w:ilvl w:val="0"/>
          <w:numId w:val="28"/>
        </w:numPr>
        <w:tabs>
          <w:tab w:val="left" w:pos="510"/>
        </w:tabs>
      </w:pPr>
      <w:r>
        <w:t>The document certifying that the tenderer is in order with the payment of taxes.</w:t>
      </w:r>
    </w:p>
    <w:p w14:paraId="7DD2F2F1" w14:textId="77777777" w:rsidR="005D377A" w:rsidRDefault="005D377A" w:rsidP="005D377A">
      <w:pPr>
        <w:pStyle w:val="Body1"/>
        <w:tabs>
          <w:tab w:val="left" w:pos="510"/>
        </w:tabs>
        <w:ind w:left="0"/>
      </w:pPr>
      <w:r>
        <w:t>For points (k) and (l), where such certificates are not issued or are not available in the country of establishment of the tenderer, the tenderer shall provide an equivalent supporting document acceptable under the laws of the country of establishment.</w:t>
      </w:r>
    </w:p>
    <w:p w14:paraId="20BF153E" w14:textId="372253AC" w:rsidR="005D377A" w:rsidRDefault="005D377A" w:rsidP="005D377A">
      <w:pPr>
        <w:pStyle w:val="Body1"/>
        <w:numPr>
          <w:ilvl w:val="0"/>
          <w:numId w:val="28"/>
        </w:numPr>
        <w:tabs>
          <w:tab w:val="left" w:pos="510"/>
        </w:tabs>
      </w:pPr>
      <w:r>
        <w:t xml:space="preserve">Where an economic operator wants to rely on the capacities of other entities (particularly subcontractors or independent subsidiaries) with regard to the criteria of economic and financial capacity or technical and professional aptitude (see clause </w:t>
      </w:r>
      <w:r w:rsidR="003807CF">
        <w:t>13</w:t>
      </w:r>
      <w:r>
        <w:t xml:space="preserve"> of chapter 3 Award Procedure and </w:t>
      </w:r>
      <w:r>
        <w:fldChar w:fldCharType="begin"/>
      </w:r>
      <w:r>
        <w:instrText xml:space="preserve">REF doc__selection_file \h \* MERGEFORMAT </w:instrText>
      </w:r>
      <w:r>
        <w:fldChar w:fldCharType="separate"/>
      </w:r>
      <w:r>
        <w:t>6 Selection file</w:t>
      </w:r>
      <w:r>
        <w:fldChar w:fldCharType="end"/>
      </w:r>
      <w:r>
        <w:t>), it shall prove to the contracting authority that it will have at its disposal the resources necessary, for example, by producing a commitment by those entities to that effect;</w:t>
      </w:r>
    </w:p>
    <w:p w14:paraId="5D9EB194" w14:textId="77777777" w:rsidR="005D377A" w:rsidRDefault="005D377A" w:rsidP="005D377A">
      <w:pPr>
        <w:pStyle w:val="Body1"/>
        <w:numPr>
          <w:ilvl w:val="0"/>
          <w:numId w:val="28"/>
        </w:numPr>
        <w:tabs>
          <w:tab w:val="left" w:pos="510"/>
        </w:tabs>
      </w:pPr>
      <w:r>
        <w:t>A detail of the prices quoted, listing for each item the various elements that are included in the price and the applicable taxes;</w:t>
      </w:r>
    </w:p>
    <w:p w14:paraId="2C0F749A" w14:textId="77777777" w:rsidR="005D377A" w:rsidRDefault="005D377A" w:rsidP="005D377A">
      <w:pPr>
        <w:pStyle w:val="Body1"/>
        <w:numPr>
          <w:ilvl w:val="0"/>
          <w:numId w:val="28"/>
        </w:numPr>
        <w:tabs>
          <w:tab w:val="left" w:pos="510"/>
        </w:tabs>
      </w:pPr>
      <w:r>
        <w:t>The statutes and any other document required to establish the power of attorney of the signer(s) (for each participant for tenders submitted by a group);</w:t>
      </w:r>
    </w:p>
    <w:p w14:paraId="67F8F8C2" w14:textId="77777777" w:rsidR="005D377A" w:rsidRDefault="005D377A" w:rsidP="005D377A">
      <w:pPr>
        <w:pStyle w:val="Body1"/>
        <w:numPr>
          <w:ilvl w:val="0"/>
          <w:numId w:val="28"/>
        </w:numPr>
        <w:tabs>
          <w:tab w:val="left" w:pos="510"/>
        </w:tabs>
      </w:pPr>
      <w:r>
        <w:t>Where the tender is submitted by a group of economic operators, the association agreement signed by each participant, clearly showing who represents the association.</w:t>
      </w:r>
    </w:p>
    <w:p w14:paraId="25DD3341" w14:textId="77777777" w:rsidR="00A13C13" w:rsidRDefault="008541CF">
      <w:pPr>
        <w:sectPr w:rsidR="00A13C13">
          <w:headerReference w:type="default" r:id="rId35"/>
          <w:footerReference w:type="default" r:id="rId36"/>
          <w:pgSz w:w="11906" w:h="16838"/>
          <w:pgMar w:top="1134" w:right="1134" w:bottom="1134" w:left="1134" w:header="567" w:footer="567" w:gutter="0"/>
          <w:cols w:space="708"/>
          <w:docGrid w:linePitch="360"/>
        </w:sectPr>
      </w:pPr>
      <w:r>
        <w:t xml:space="preserve"> </w:t>
      </w:r>
    </w:p>
    <w:p w14:paraId="553F9405" w14:textId="77777777" w:rsidR="00A13C13" w:rsidRDefault="008541CF">
      <w:pPr>
        <w:pStyle w:val="SubdocumentTitle"/>
      </w:pPr>
      <w:bookmarkStart w:id="91" w:name="doc__forms"/>
      <w:bookmarkStart w:id="92" w:name="_Toc243639835"/>
      <w:r>
        <w:lastRenderedPageBreak/>
        <w:t>8 Forms</w:t>
      </w:r>
      <w:bookmarkEnd w:id="91"/>
      <w:bookmarkEnd w:id="92"/>
    </w:p>
    <w:p w14:paraId="249C217A" w14:textId="77777777" w:rsidR="00A13C13" w:rsidRDefault="008541CF">
      <w:pPr>
        <w:pStyle w:val="Heading1title"/>
        <w:numPr>
          <w:ilvl w:val="0"/>
          <w:numId w:val="31"/>
        </w:numPr>
      </w:pPr>
      <w:bookmarkStart w:id="93" w:name="tender_form"/>
      <w:bookmarkStart w:id="94" w:name="_Toc243639836"/>
      <w:r>
        <w:t>Identification form</w:t>
      </w:r>
      <w:bookmarkEnd w:id="93"/>
      <w:bookmarkEnd w:id="94"/>
    </w:p>
    <w:p w14:paraId="3EDA63EC" w14:textId="159CFE32" w:rsidR="00AC6E71" w:rsidRPr="00A43F44" w:rsidRDefault="008541CF" w:rsidP="008075F6">
      <w:pPr>
        <w:spacing w:after="160"/>
        <w:jc w:val="left"/>
        <w:rPr>
          <w:rFonts w:ascii="Georgia" w:eastAsiaTheme="minorHAnsi" w:hAnsi="Georgia" w:cstheme="minorBidi"/>
          <w:color w:val="585756"/>
          <w:sz w:val="21"/>
          <w:szCs w:val="22"/>
        </w:rPr>
      </w:pPr>
      <w:r>
        <w:rPr>
          <w:noProof/>
        </w:rPr>
        <w:drawing>
          <wp:anchor distT="0" distB="0" distL="114300" distR="114300" simplePos="0" relativeHeight="251658240" behindDoc="0" locked="0" layoutInCell="1" allowOverlap="1" wp14:anchorId="19A0303D" wp14:editId="07777777">
            <wp:simplePos x="0" y="0"/>
            <wp:positionH relativeFrom="column">
              <wp:posOffset>-482600</wp:posOffset>
            </wp:positionH>
            <wp:positionV relativeFrom="paragraph">
              <wp:posOffset>6350</wp:posOffset>
            </wp:positionV>
            <wp:extent cx="1657350" cy="568960"/>
            <wp:effectExtent l="0" t="0" r="0" b="2540"/>
            <wp:wrapNone/>
            <wp:docPr id="717214310" name="Picture 717214310" descr="A close 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214310" name="Picture 1323132757" descr="A close up of a logo&#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1657350" cy="568960"/>
                    </a:xfrm>
                    <a:prstGeom prst="rect">
                      <a:avLst/>
                    </a:prstGeom>
                  </pic:spPr>
                </pic:pic>
              </a:graphicData>
            </a:graphic>
            <wp14:sizeRelH relativeFrom="page">
              <wp14:pctWidth>0</wp14:pctWidth>
            </wp14:sizeRelH>
            <wp14:sizeRelV relativeFrom="page">
              <wp14:pctHeight>0</wp14:pctHeight>
            </wp14:sizeRelV>
          </wp:anchor>
        </w:drawing>
      </w:r>
    </w:p>
    <w:p w14:paraId="732F6B71" w14:textId="0D99C8A7" w:rsidR="00464CB1" w:rsidRPr="00A43F44" w:rsidRDefault="008541CF" w:rsidP="0A8B5854">
      <w:pPr>
        <w:keepNext/>
        <w:keepLines/>
        <w:spacing w:before="120" w:after="120"/>
        <w:ind w:left="1285"/>
        <w:jc w:val="center"/>
        <w:outlineLvl w:val="1"/>
        <w:rPr>
          <w:rFonts w:ascii="Georgia" w:eastAsiaTheme="majorEastAsia" w:hAnsi="Georgia" w:cstheme="minorBidi"/>
          <w:b/>
          <w:color w:val="D81A1A"/>
          <w:sz w:val="28"/>
          <w:szCs w:val="26"/>
        </w:rPr>
      </w:pPr>
      <w:bookmarkStart w:id="95" w:name="_Toc212131278"/>
      <w:r>
        <w:rPr>
          <w:rFonts w:ascii="Georgia" w:eastAsiaTheme="majorEastAsia" w:hAnsi="Georgia" w:cstheme="majorBidi"/>
          <w:b/>
          <w:color w:val="D81A1A"/>
          <w:sz w:val="28"/>
          <w:szCs w:val="26"/>
        </w:rPr>
        <w:t>Identification form Natural person</w:t>
      </w:r>
      <w:bookmarkEnd w:id="95"/>
    </w:p>
    <w:p w14:paraId="7D39C555" w14:textId="77777777" w:rsidR="00464CB1" w:rsidRPr="00A43F44" w:rsidRDefault="008541CF" w:rsidP="008075F6">
      <w:pPr>
        <w:spacing w:after="160"/>
        <w:jc w:val="left"/>
        <w:rPr>
          <w:rFonts w:ascii="Georgia" w:eastAsiaTheme="minorHAnsi" w:hAnsi="Georgia" w:cstheme="minorBidi"/>
          <w:color w:val="585756"/>
          <w:sz w:val="21"/>
          <w:szCs w:val="22"/>
        </w:rPr>
      </w:pPr>
      <w:r>
        <w:rPr>
          <w:noProof/>
        </w:rPr>
        <mc:AlternateContent>
          <mc:Choice Requires="wps">
            <w:drawing>
              <wp:anchor distT="0" distB="0" distL="114300" distR="114300" simplePos="0" relativeHeight="251658242" behindDoc="0" locked="0" layoutInCell="1" allowOverlap="1" wp14:anchorId="3F05CBD5" wp14:editId="07777777">
                <wp:simplePos x="0" y="0"/>
                <wp:positionH relativeFrom="column">
                  <wp:posOffset>1317458</wp:posOffset>
                </wp:positionH>
                <wp:positionV relativeFrom="paragraph">
                  <wp:posOffset>3910</wp:posOffset>
                </wp:positionV>
                <wp:extent cx="4196214" cy="406400"/>
                <wp:effectExtent l="0" t="0" r="0" b="0"/>
                <wp:wrapNone/>
                <wp:docPr id="478968384" name="Text Box 478968384"/>
                <wp:cNvGraphicFramePr/>
                <a:graphic xmlns:a="http://schemas.openxmlformats.org/drawingml/2006/main">
                  <a:graphicData uri="http://schemas.microsoft.com/office/word/2010/wordprocessingShape">
                    <wps:wsp>
                      <wps:cNvSpPr txBox="1"/>
                      <wps:spPr>
                        <a:xfrm>
                          <a:off x="0" y="0"/>
                          <a:ext cx="4196214" cy="406400"/>
                        </a:xfrm>
                        <a:prstGeom prst="rect">
                          <a:avLst/>
                        </a:prstGeom>
                        <a:solidFill>
                          <a:srgbClr val="FFFFFF"/>
                        </a:solidFill>
                        <a:ln w="6350">
                          <a:noFill/>
                        </a:ln>
                      </wps:spPr>
                      <wps:txbx>
                        <w:txbxContent>
                          <w:p w14:paraId="62697574" w14:textId="77777777" w:rsidR="00464CB1" w:rsidRPr="00A43F44" w:rsidRDefault="008541CF" w:rsidP="00464CB1">
                            <w:pPr>
                              <w:autoSpaceDE w:val="0"/>
                              <w:autoSpaceDN w:val="0"/>
                              <w:adjustRightInd w:val="0"/>
                              <w:spacing w:after="0"/>
                              <w:rPr>
                                <w:rFonts w:cs="Calibri,Bold"/>
                                <w:b/>
                                <w:bCs/>
                                <w:sz w:val="17"/>
                                <w:szCs w:val="17"/>
                              </w:rPr>
                            </w:pPr>
                            <w:r>
                              <w:rPr>
                                <w:b/>
                                <w:sz w:val="17"/>
                              </w:rPr>
                              <w:t>This form must be completed, signed and accompanied by a legible photocopy of the identity document.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xmlns:arto="http://schemas.microsoft.com/office/word/2006/arto" xmlns:a14="http://schemas.microsoft.com/office/drawing/2010/main" xmlns:pic="http://schemas.openxmlformats.org/drawingml/2006/picture" xmlns:a16="http://schemas.microsoft.com/office/drawing/2014/main" xmlns:a="http://schemas.openxmlformats.org/drawingml/2006/main">
            <w:pict w14:anchorId="66010BC4">
              <v:shapetype id="_x0000_t202" coordsize="21600,21600" o:spt="202" path="m,l,21600r21600,l21600,xe" w14:anchorId="3F05CBD5">
                <v:stroke joinstyle="miter"/>
                <v:path gradientshapeok="t" o:connecttype="rect"/>
              </v:shapetype>
              <v:shape id="Text Box 478968384" style="position:absolute;margin-left:103.75pt;margin-top:.3pt;width:330.4pt;height:32pt;z-index:2516582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spid="_x0000_s1026"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MGTJAIAAEcEAAAOAAAAZHJzL2Uyb0RvYy54bWysU0tv2zAMvg/YfxB0X+xkbrYacYosRYYB&#10;RVsgHXpWZDk2IIsapcTOfv0oxXms22mYDzIpUnx8Hzm761vN9gpdA6bg41HKmTISysZsC/79ZfXh&#10;M2fOC1MKDUYV/KAcv5u/fzfrbK4mUIMuFTIKYlze2YLX3ts8SZysVSvcCKwyZKwAW+FJxW1Sougo&#10;equTSZpOkw6wtAhSOUe390cjn8f4VaWkf6oqpzzTBafafDwxnptwJvOZyLcobN3IoQzxD1W0ojGU&#10;9BzqXnjBdtj8EaptJIKDyo8ktAlUVSNV7IG6GadvulnXwqrYC4Hj7Bkm9//Cysf92j4j8/0X6InA&#10;AEhnXe7oMvTTV9iGP1XKyE4QHs6wqd4zSZfZ+HY6GWecSbJl6TRLI67J5bVF578qaFkQCo5ES0RL&#10;7B+cp4zkenIJyRzoplw1WkcFt5ulRrYXROEqfqFIevKbmzasK/j0400aIxsI749+2pD7pakg+X7T&#10;D51uoDwQAAjH2XBWrhqq8kE4/yyQhoF6pgH3T3RUGigJDBJnNeDPv90Hf+KIrJx1NFwFdz92AhVn&#10;+psh9m7HWRamMSrZzacJKXht2VxbzK5dAjU/plWyMorB3+uTWCG0r7QHi5CVTMJIyl1wfxKX/jjy&#10;tEdSLRbRiebPCv9g1laG0AHqwMFL/yrQDkR5ovgRTmMo8jd8HX0HcI84DgpNa6Ro2KywDtd69Lrs&#10;//wXAAAA//8DAFBLAwQUAAYACAAAACEA+lFzAdoAAAAHAQAADwAAAGRycy9kb3ducmV2LnhtbEyO&#10;TU/DMBBE70j8B2uRuFGnpYQoxKkQElck+nV24yWOsNeR7bZpfz3LCY6jGb15zWryTpwwpiGQgvms&#10;AIHUBTNQr2C7eX+oQKSsyWgXCBVcMMGqvb1pdG3CmT7xtM69YAilWiuwOY+1lKmz6HWahRGJu68Q&#10;vc4cYy9N1GeGeycXRVFKrwfiB6tHfLPYfa+PXsG+99f9bj5Ga7xb0sf1stmGQan7u+n1BUTGKf+N&#10;4Vef1aFlp0M4kknCKVgUz088VVCC4Loqq0cQB47LEmTbyP/+7Q8AAAD//wMAUEsBAi0AFAAGAAgA&#10;AAAhALaDOJL+AAAA4QEAABMAAAAAAAAAAAAAAAAAAAAAAFtDb250ZW50X1R5cGVzXS54bWxQSwEC&#10;LQAUAAYACAAAACEAOP0h/9YAAACUAQAACwAAAAAAAAAAAAAAAAAvAQAAX3JlbHMvLnJlbHNQSwEC&#10;LQAUAAYACAAAACEAeVjBkyQCAABHBAAADgAAAAAAAAAAAAAAAAAuAgAAZHJzL2Uyb0RvYy54bWxQ&#10;SwECLQAUAAYACAAAACEA+lFzAdoAAAAHAQAADwAAAAAAAAAAAAAAAAB+BAAAZHJzL2Rvd25yZXYu&#10;eG1sUEsFBgAAAAAEAAQA8wAAAIUFAAAAAA==&#10;">
                <v:textbox>
                  <w:txbxContent>
                    <w:p w:rsidRPr="00A43F44" w:rsidR="00464CB1" w:rsidP="00464CB1" w:rsidRDefault="008541CF" w14:paraId="2D30F5D3" w14:textId="77777777">
                      <w:pPr>
                        <w:autoSpaceDE w:val="0"/>
                        <w:autoSpaceDN w:val="0"/>
                        <w:adjustRightInd w:val="0"/>
                        <w:spacing w:after="0"/>
                        <w:rPr>
                          <w:rFonts w:cs="Calibri,Bold"/>
                          <w:b/>
                          <w:bCs/>
                          <w:sz w:val="17"/>
                          <w:szCs w:val="17"/>
                        </w:rPr>
                      </w:pPr>
                      <w:r>
                        <w:rPr>
                          <w:b/>
                          <w:sz w:val="17"/>
                        </w:rPr>
                        <w:t>This form must be completed, signed and accompanied by a legible photocopy of the identity document.</w:t>
                      </w:r>
                    </w:p>
                  </w:txbxContent>
                </v:textbox>
              </v:shape>
            </w:pict>
          </mc:Fallback>
        </mc:AlternateContent>
      </w:r>
      <w:r>
        <w:rPr>
          <w:rFonts w:ascii="Georgia" w:eastAsiaTheme="minorHAnsi" w:hAnsi="Georgia" w:cstheme="minorBidi"/>
          <w:color w:val="585756"/>
          <w:sz w:val="21"/>
          <w:szCs w:val="22"/>
        </w:rPr>
        <w:br/>
      </w:r>
    </w:p>
    <w:p w14:paraId="2C5454AD" w14:textId="77777777" w:rsidR="00464CB1" w:rsidRPr="00A43F44" w:rsidRDefault="008541CF" w:rsidP="008075F6">
      <w:pPr>
        <w:spacing w:after="160"/>
        <w:jc w:val="left"/>
        <w:rPr>
          <w:rFonts w:ascii="Georgia" w:eastAsiaTheme="minorHAnsi" w:hAnsi="Georgia" w:cstheme="minorBidi"/>
          <w:color w:val="585756"/>
          <w:sz w:val="21"/>
          <w:szCs w:val="22"/>
        </w:rPr>
      </w:pPr>
      <w:r>
        <w:rPr>
          <w:rFonts w:ascii="Georgia" w:eastAsiaTheme="minorHAnsi" w:hAnsi="Georgia" w:cstheme="minorBidi"/>
          <w:color w:val="585756"/>
          <w:sz w:val="21"/>
          <w:szCs w:val="22"/>
        </w:rPr>
        <w:t>Please complete the form in CAPITAL LETTERS and LATIN LETTERS.</w:t>
      </w:r>
    </w:p>
    <w:tbl>
      <w:tblPr>
        <w:tblStyle w:val="TableGrid"/>
        <w:tblW w:w="9067" w:type="dxa"/>
        <w:tblLook w:val="04A0" w:firstRow="1" w:lastRow="0" w:firstColumn="1" w:lastColumn="0" w:noHBand="0" w:noVBand="1"/>
      </w:tblPr>
      <w:tblGrid>
        <w:gridCol w:w="3395"/>
        <w:gridCol w:w="5672"/>
      </w:tblGrid>
      <w:tr w:rsidR="00A13C13" w14:paraId="21D06188" w14:textId="77777777" w:rsidTr="008541CF">
        <w:trPr>
          <w:trHeight w:val="509"/>
        </w:trPr>
        <w:tc>
          <w:tcPr>
            <w:tcW w:w="9067" w:type="dxa"/>
            <w:gridSpan w:val="2"/>
            <w:shd w:val="clear" w:color="auto" w:fill="D9D9D9"/>
          </w:tcPr>
          <w:p w14:paraId="748DA29C" w14:textId="77777777" w:rsidR="00464CB1" w:rsidRPr="00A43F44" w:rsidRDefault="00464CB1" w:rsidP="008075F6">
            <w:pPr>
              <w:spacing w:after="0"/>
              <w:ind w:left="1080"/>
              <w:contextualSpacing/>
              <w:jc w:val="center"/>
              <w:rPr>
                <w:rFonts w:ascii="Georgia" w:eastAsiaTheme="minorHAnsi" w:hAnsi="Georgia" w:cstheme="minorBidi"/>
                <w:b/>
                <w:bCs/>
                <w:color w:val="585756"/>
              </w:rPr>
            </w:pPr>
          </w:p>
          <w:p w14:paraId="78A425BE" w14:textId="77777777" w:rsidR="00464CB1" w:rsidRPr="00A43F44" w:rsidRDefault="008541CF" w:rsidP="000F1675">
            <w:pPr>
              <w:numPr>
                <w:ilvl w:val="0"/>
                <w:numId w:val="32"/>
              </w:numPr>
              <w:spacing w:after="0"/>
              <w:contextualSpacing/>
              <w:jc w:val="center"/>
              <w:rPr>
                <w:rFonts w:ascii="Georgia" w:eastAsiaTheme="minorHAnsi" w:hAnsi="Georgia" w:cstheme="minorBidi"/>
                <w:b/>
                <w:bCs/>
                <w:color w:val="585756"/>
              </w:rPr>
            </w:pPr>
            <w:r>
              <w:rPr>
                <w:rFonts w:ascii="Georgia" w:eastAsiaTheme="minorHAnsi" w:hAnsi="Georgia" w:cstheme="minorBidi"/>
                <w:b/>
                <w:color w:val="585756"/>
              </w:rPr>
              <w:t>PERSONAL DATA</w:t>
            </w:r>
          </w:p>
          <w:p w14:paraId="4C48D997" w14:textId="77777777" w:rsidR="00464CB1" w:rsidRPr="00A43F44" w:rsidRDefault="00464CB1" w:rsidP="008075F6">
            <w:pPr>
              <w:spacing w:after="0"/>
              <w:ind w:left="1080"/>
              <w:contextualSpacing/>
              <w:jc w:val="center"/>
              <w:rPr>
                <w:rFonts w:ascii="Georgia" w:eastAsiaTheme="minorHAnsi" w:hAnsi="Georgia" w:cstheme="minorBidi"/>
                <w:b/>
                <w:bCs/>
                <w:color w:val="585756"/>
              </w:rPr>
            </w:pPr>
          </w:p>
        </w:tc>
      </w:tr>
      <w:tr w:rsidR="00A13C13" w14:paraId="343E36D7" w14:textId="77777777" w:rsidTr="008541CF">
        <w:trPr>
          <w:trHeight w:val="545"/>
        </w:trPr>
        <w:tc>
          <w:tcPr>
            <w:tcW w:w="3823" w:type="dxa"/>
          </w:tcPr>
          <w:p w14:paraId="523A528E"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FAMILY NAME(S)</w:t>
            </w:r>
          </w:p>
          <w:p w14:paraId="227DFB9D"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i/>
                <w:color w:val="585756"/>
                <w:sz w:val="16"/>
              </w:rPr>
              <w:t xml:space="preserve"> As indicated on the official document.</w:t>
            </w:r>
          </w:p>
        </w:tc>
        <w:tc>
          <w:tcPr>
            <w:tcW w:w="5244" w:type="dxa"/>
          </w:tcPr>
          <w:p w14:paraId="562A6A56" w14:textId="77777777" w:rsidR="00464CB1" w:rsidRPr="00A43F44" w:rsidRDefault="00464CB1" w:rsidP="008075F6">
            <w:pPr>
              <w:spacing w:after="0"/>
              <w:jc w:val="left"/>
              <w:rPr>
                <w:rFonts w:ascii="Georgia" w:eastAsiaTheme="minorHAnsi" w:hAnsi="Georgia" w:cstheme="minorBidi"/>
                <w:i/>
                <w:iCs/>
                <w:color w:val="585756"/>
                <w:sz w:val="16"/>
                <w:szCs w:val="16"/>
              </w:rPr>
            </w:pPr>
          </w:p>
        </w:tc>
      </w:tr>
      <w:tr w:rsidR="00A13C13" w14:paraId="0AA507BE" w14:textId="77777777" w:rsidTr="008541CF">
        <w:tc>
          <w:tcPr>
            <w:tcW w:w="3823" w:type="dxa"/>
          </w:tcPr>
          <w:p w14:paraId="51CAA887"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FIRST NAME(S)</w:t>
            </w:r>
          </w:p>
          <w:p w14:paraId="66B01563"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i/>
                <w:color w:val="585756"/>
                <w:sz w:val="16"/>
              </w:rPr>
              <w:t xml:space="preserve"> As indicated on the official document.</w:t>
            </w:r>
          </w:p>
          <w:p w14:paraId="0C3168B6" w14:textId="77777777" w:rsidR="00464CB1" w:rsidRPr="00A43F44" w:rsidRDefault="00464CB1" w:rsidP="008075F6">
            <w:pPr>
              <w:spacing w:after="0"/>
              <w:jc w:val="left"/>
              <w:rPr>
                <w:rFonts w:ascii="Georgia" w:eastAsiaTheme="minorHAnsi" w:hAnsi="Georgia" w:cstheme="minorBidi"/>
                <w:color w:val="585756"/>
              </w:rPr>
            </w:pPr>
          </w:p>
        </w:tc>
        <w:tc>
          <w:tcPr>
            <w:tcW w:w="5244" w:type="dxa"/>
          </w:tcPr>
          <w:p w14:paraId="5E8AB740" w14:textId="77777777" w:rsidR="00464CB1" w:rsidRPr="00A43F44" w:rsidRDefault="00464CB1" w:rsidP="008075F6">
            <w:pPr>
              <w:spacing w:after="0"/>
              <w:jc w:val="left"/>
              <w:rPr>
                <w:rFonts w:ascii="Georgia" w:eastAsiaTheme="minorHAnsi" w:hAnsi="Georgia" w:cstheme="minorBidi"/>
                <w:color w:val="585756"/>
              </w:rPr>
            </w:pPr>
          </w:p>
        </w:tc>
      </w:tr>
      <w:tr w:rsidR="00A13C13" w14:paraId="5C038E6D" w14:textId="77777777" w:rsidTr="008541CF">
        <w:tc>
          <w:tcPr>
            <w:tcW w:w="3823" w:type="dxa"/>
          </w:tcPr>
          <w:p w14:paraId="7826B04E"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DATE OF BIRTH</w:t>
            </w:r>
          </w:p>
          <w:p w14:paraId="4FCC6B05" w14:textId="6AF6554C" w:rsidR="00464CB1" w:rsidRPr="00A43F44" w:rsidRDefault="008541CF" w:rsidP="0079539B">
            <w:pPr>
              <w:spacing w:after="0"/>
              <w:jc w:val="left"/>
              <w:rPr>
                <w:rFonts w:ascii="Georgia" w:eastAsiaTheme="minorHAnsi" w:hAnsi="Georgia" w:cstheme="minorBidi"/>
                <w:color w:val="585756"/>
              </w:rPr>
            </w:pPr>
            <w:r>
              <w:rPr>
                <w:rFonts w:ascii="Georgia" w:eastAsiaTheme="minorHAnsi" w:hAnsi="Georgia" w:cstheme="minorBidi"/>
                <w:i/>
                <w:color w:val="585756"/>
                <w:sz w:val="16"/>
              </w:rPr>
              <w:t>DD MM YYYY</w:t>
            </w:r>
          </w:p>
        </w:tc>
        <w:tc>
          <w:tcPr>
            <w:tcW w:w="5244" w:type="dxa"/>
          </w:tcPr>
          <w:p w14:paraId="70327D73" w14:textId="77777777" w:rsidR="00464CB1" w:rsidRPr="00A43F44" w:rsidRDefault="00464CB1" w:rsidP="008075F6">
            <w:pPr>
              <w:spacing w:after="0"/>
              <w:jc w:val="left"/>
              <w:rPr>
                <w:rFonts w:ascii="Georgia" w:eastAsiaTheme="minorHAnsi" w:hAnsi="Georgia" w:cstheme="minorBidi"/>
                <w:color w:val="585756"/>
              </w:rPr>
            </w:pPr>
          </w:p>
        </w:tc>
      </w:tr>
      <w:tr w:rsidR="00A13C13" w14:paraId="04830947" w14:textId="77777777" w:rsidTr="008541CF">
        <w:tc>
          <w:tcPr>
            <w:tcW w:w="3823" w:type="dxa"/>
          </w:tcPr>
          <w:p w14:paraId="0F7BC9F0"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PLACE OF BIRTH</w:t>
            </w:r>
          </w:p>
          <w:p w14:paraId="35D71341" w14:textId="32DBDD86" w:rsidR="00464CB1" w:rsidRPr="00A43F44" w:rsidRDefault="008541CF" w:rsidP="0079539B">
            <w:pPr>
              <w:spacing w:after="0"/>
              <w:jc w:val="left"/>
              <w:rPr>
                <w:rFonts w:ascii="Georgia" w:eastAsiaTheme="minorHAnsi" w:hAnsi="Georgia" w:cstheme="minorBidi"/>
                <w:color w:val="585756"/>
              </w:rPr>
            </w:pPr>
            <w:r>
              <w:rPr>
                <w:rFonts w:ascii="Georgia" w:eastAsiaTheme="minorHAnsi" w:hAnsi="Georgia" w:cstheme="minorBidi"/>
                <w:i/>
                <w:color w:val="585756"/>
                <w:sz w:val="16"/>
              </w:rPr>
              <w:t>(town, village)</w:t>
            </w:r>
          </w:p>
        </w:tc>
        <w:tc>
          <w:tcPr>
            <w:tcW w:w="5244" w:type="dxa"/>
          </w:tcPr>
          <w:p w14:paraId="170A62F5" w14:textId="77777777" w:rsidR="00464CB1" w:rsidRPr="00A43F44" w:rsidRDefault="00464CB1" w:rsidP="008075F6">
            <w:pPr>
              <w:spacing w:after="0"/>
              <w:jc w:val="left"/>
              <w:rPr>
                <w:rFonts w:ascii="Georgia" w:eastAsiaTheme="minorHAnsi" w:hAnsi="Georgia" w:cstheme="minorBidi"/>
                <w:color w:val="585756"/>
              </w:rPr>
            </w:pPr>
          </w:p>
        </w:tc>
      </w:tr>
      <w:tr w:rsidR="00A13C13" w14:paraId="032E4BBC" w14:textId="77777777" w:rsidTr="008541CF">
        <w:tc>
          <w:tcPr>
            <w:tcW w:w="3823" w:type="dxa"/>
          </w:tcPr>
          <w:p w14:paraId="3207AC14"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TYPE OF IDENTITY DOCUMENT</w:t>
            </w:r>
          </w:p>
          <w:p w14:paraId="6B615973" w14:textId="5161E774"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 xml:space="preserve">(identity card, </w:t>
            </w:r>
            <w:r w:rsidR="00A31C56">
              <w:rPr>
                <w:rFonts w:ascii="Georgia" w:eastAsiaTheme="minorHAnsi" w:hAnsi="Georgia" w:cstheme="minorBidi"/>
                <w:i/>
                <w:color w:val="585756"/>
                <w:sz w:val="16"/>
              </w:rPr>
              <w:t>passport</w:t>
            </w:r>
            <w:r>
              <w:rPr>
                <w:rFonts w:ascii="Georgia" w:eastAsiaTheme="minorHAnsi" w:hAnsi="Georgia" w:cstheme="minorBidi"/>
                <w:i/>
                <w:color w:val="585756"/>
                <w:sz w:val="16"/>
              </w:rPr>
              <w:t>, driving licence etc.)</w:t>
            </w:r>
          </w:p>
        </w:tc>
        <w:tc>
          <w:tcPr>
            <w:tcW w:w="5244" w:type="dxa"/>
          </w:tcPr>
          <w:p w14:paraId="10B176FC" w14:textId="77777777" w:rsidR="00464CB1" w:rsidRPr="00A43F44" w:rsidRDefault="00464CB1" w:rsidP="008075F6">
            <w:pPr>
              <w:spacing w:after="0"/>
              <w:jc w:val="left"/>
              <w:rPr>
                <w:rFonts w:ascii="Georgia" w:eastAsiaTheme="minorHAnsi" w:hAnsi="Georgia" w:cstheme="minorBidi"/>
                <w:color w:val="585756"/>
              </w:rPr>
            </w:pPr>
          </w:p>
        </w:tc>
      </w:tr>
      <w:tr w:rsidR="00A13C13" w14:paraId="5EA74923" w14:textId="77777777" w:rsidTr="008541CF">
        <w:tc>
          <w:tcPr>
            <w:tcW w:w="3823" w:type="dxa"/>
          </w:tcPr>
          <w:p w14:paraId="221C28E4"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ISSUING COUNTRY</w:t>
            </w:r>
          </w:p>
          <w:p w14:paraId="2D597225" w14:textId="77777777" w:rsidR="00464CB1" w:rsidRPr="00A43F44" w:rsidRDefault="00464CB1" w:rsidP="008075F6">
            <w:pPr>
              <w:spacing w:after="0"/>
              <w:jc w:val="left"/>
              <w:rPr>
                <w:rFonts w:ascii="Georgia" w:eastAsiaTheme="minorHAnsi" w:hAnsi="Georgia" w:cstheme="minorBidi"/>
                <w:color w:val="585756"/>
              </w:rPr>
            </w:pPr>
          </w:p>
        </w:tc>
        <w:tc>
          <w:tcPr>
            <w:tcW w:w="5244" w:type="dxa"/>
          </w:tcPr>
          <w:p w14:paraId="5B7CD293" w14:textId="77777777" w:rsidR="00464CB1" w:rsidRPr="00A43F44" w:rsidRDefault="00464CB1" w:rsidP="008075F6">
            <w:pPr>
              <w:spacing w:after="0"/>
              <w:jc w:val="left"/>
              <w:rPr>
                <w:rFonts w:ascii="Georgia" w:eastAsiaTheme="minorHAnsi" w:hAnsi="Georgia" w:cstheme="minorBidi"/>
                <w:color w:val="585756"/>
              </w:rPr>
            </w:pPr>
          </w:p>
        </w:tc>
      </w:tr>
      <w:tr w:rsidR="00A13C13" w14:paraId="54A43A9E" w14:textId="77777777" w:rsidTr="008541CF">
        <w:tc>
          <w:tcPr>
            <w:tcW w:w="3823" w:type="dxa"/>
          </w:tcPr>
          <w:p w14:paraId="52ADA798"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IDENTITY DOCUMENT NUMBER</w:t>
            </w:r>
          </w:p>
          <w:p w14:paraId="6B0350ED" w14:textId="77777777" w:rsidR="00464CB1" w:rsidRPr="00A43F44" w:rsidRDefault="00464CB1" w:rsidP="008075F6">
            <w:pPr>
              <w:spacing w:after="0"/>
              <w:jc w:val="left"/>
              <w:rPr>
                <w:rFonts w:ascii="Georgia" w:eastAsiaTheme="minorHAnsi" w:hAnsi="Georgia" w:cstheme="minorBidi"/>
                <w:color w:val="585756"/>
              </w:rPr>
            </w:pPr>
          </w:p>
        </w:tc>
        <w:tc>
          <w:tcPr>
            <w:tcW w:w="5244" w:type="dxa"/>
          </w:tcPr>
          <w:p w14:paraId="794484B6" w14:textId="77777777" w:rsidR="00464CB1" w:rsidRPr="00A43F44" w:rsidRDefault="00464CB1" w:rsidP="008075F6">
            <w:pPr>
              <w:spacing w:after="0"/>
              <w:jc w:val="left"/>
              <w:rPr>
                <w:rFonts w:ascii="Georgia" w:eastAsiaTheme="minorHAnsi" w:hAnsi="Georgia" w:cstheme="minorBidi"/>
                <w:color w:val="585756"/>
              </w:rPr>
            </w:pPr>
          </w:p>
        </w:tc>
      </w:tr>
      <w:tr w:rsidR="00A13C13" w14:paraId="1B93A5DA" w14:textId="77777777" w:rsidTr="008541CF">
        <w:tc>
          <w:tcPr>
            <w:tcW w:w="3823" w:type="dxa"/>
          </w:tcPr>
          <w:p w14:paraId="3B69AD05"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ADDRESS (permanent)</w:t>
            </w:r>
          </w:p>
          <w:p w14:paraId="601F68B0"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Street+ P.O. Box</w:t>
            </w:r>
          </w:p>
          <w:p w14:paraId="300019E8"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Postal code</w:t>
            </w:r>
          </w:p>
          <w:p w14:paraId="0EEE9753"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City, Region/Province</w:t>
            </w:r>
          </w:p>
          <w:p w14:paraId="38929DC7" w14:textId="0F164C6B" w:rsidR="00464CB1" w:rsidRPr="00A43F44" w:rsidRDefault="008541CF" w:rsidP="000132F9">
            <w:pPr>
              <w:spacing w:after="0"/>
              <w:jc w:val="left"/>
              <w:rPr>
                <w:rFonts w:ascii="Georgia" w:eastAsiaTheme="minorHAnsi" w:hAnsi="Georgia" w:cstheme="minorBidi"/>
                <w:color w:val="585756"/>
              </w:rPr>
            </w:pPr>
            <w:r>
              <w:rPr>
                <w:rFonts w:ascii="Georgia" w:eastAsiaTheme="minorHAnsi" w:hAnsi="Georgia" w:cstheme="minorBidi"/>
                <w:i/>
                <w:color w:val="585756"/>
                <w:sz w:val="16"/>
              </w:rPr>
              <w:t>Country</w:t>
            </w:r>
          </w:p>
        </w:tc>
        <w:tc>
          <w:tcPr>
            <w:tcW w:w="5244" w:type="dxa"/>
          </w:tcPr>
          <w:p w14:paraId="6BBBB820" w14:textId="77777777" w:rsidR="00464CB1" w:rsidRPr="00A43F44" w:rsidRDefault="00464CB1" w:rsidP="008075F6">
            <w:pPr>
              <w:spacing w:after="0"/>
              <w:jc w:val="left"/>
              <w:rPr>
                <w:rFonts w:ascii="Georgia" w:eastAsiaTheme="minorHAnsi" w:hAnsi="Georgia" w:cstheme="minorBidi"/>
                <w:color w:val="585756"/>
              </w:rPr>
            </w:pPr>
          </w:p>
        </w:tc>
      </w:tr>
      <w:tr w:rsidR="00A13C13" w14:paraId="08D6B239" w14:textId="77777777" w:rsidTr="008541CF">
        <w:tc>
          <w:tcPr>
            <w:tcW w:w="3823" w:type="dxa"/>
          </w:tcPr>
          <w:p w14:paraId="7D529D1D" w14:textId="430B6B57" w:rsidR="00464CB1" w:rsidRPr="00A43F44" w:rsidRDefault="008541CF" w:rsidP="000132F9">
            <w:pPr>
              <w:spacing w:after="0"/>
              <w:jc w:val="left"/>
              <w:rPr>
                <w:rFonts w:ascii="Georgia" w:eastAsiaTheme="minorHAnsi" w:hAnsi="Georgia" w:cstheme="minorBidi"/>
                <w:color w:val="585756"/>
              </w:rPr>
            </w:pPr>
            <w:r>
              <w:rPr>
                <w:rFonts w:ascii="Georgia" w:eastAsiaTheme="minorHAnsi" w:hAnsi="Georgia" w:cstheme="minorBidi"/>
                <w:color w:val="585756"/>
              </w:rPr>
              <w:t>TELEPHONE NUMBER</w:t>
            </w:r>
          </w:p>
        </w:tc>
        <w:tc>
          <w:tcPr>
            <w:tcW w:w="5244" w:type="dxa"/>
          </w:tcPr>
          <w:p w14:paraId="656257FF" w14:textId="77777777" w:rsidR="00464CB1" w:rsidRPr="00A43F44" w:rsidRDefault="00464CB1" w:rsidP="008075F6">
            <w:pPr>
              <w:spacing w:after="0"/>
              <w:jc w:val="left"/>
              <w:rPr>
                <w:rFonts w:ascii="Georgia" w:eastAsiaTheme="minorHAnsi" w:hAnsi="Georgia" w:cstheme="minorBidi"/>
                <w:color w:val="585756"/>
              </w:rPr>
            </w:pPr>
          </w:p>
        </w:tc>
      </w:tr>
      <w:tr w:rsidR="00A13C13" w14:paraId="27601A83" w14:textId="77777777" w:rsidTr="008541CF">
        <w:tc>
          <w:tcPr>
            <w:tcW w:w="3823" w:type="dxa"/>
          </w:tcPr>
          <w:p w14:paraId="59C17BD2" w14:textId="3B96AF38" w:rsidR="00464CB1" w:rsidRPr="00A43F44" w:rsidRDefault="008541CF" w:rsidP="000132F9">
            <w:pPr>
              <w:spacing w:after="0"/>
              <w:jc w:val="left"/>
              <w:rPr>
                <w:rFonts w:ascii="Georgia" w:eastAsiaTheme="minorHAnsi" w:hAnsi="Georgia" w:cstheme="minorBidi"/>
                <w:color w:val="585756"/>
              </w:rPr>
            </w:pPr>
            <w:r>
              <w:rPr>
                <w:rFonts w:ascii="Georgia" w:eastAsiaTheme="minorHAnsi" w:hAnsi="Georgia" w:cstheme="minorBidi"/>
                <w:color w:val="585756"/>
              </w:rPr>
              <w:t>E-MAIL</w:t>
            </w:r>
          </w:p>
        </w:tc>
        <w:tc>
          <w:tcPr>
            <w:tcW w:w="5244" w:type="dxa"/>
          </w:tcPr>
          <w:p w14:paraId="6EB8173B" w14:textId="77777777" w:rsidR="00464CB1" w:rsidRPr="00A43F44" w:rsidRDefault="00464CB1" w:rsidP="008075F6">
            <w:pPr>
              <w:spacing w:after="0"/>
              <w:jc w:val="left"/>
              <w:rPr>
                <w:rFonts w:ascii="Georgia" w:eastAsiaTheme="minorHAnsi" w:hAnsi="Georgia" w:cstheme="minorBidi"/>
                <w:color w:val="585756"/>
              </w:rPr>
            </w:pPr>
          </w:p>
        </w:tc>
      </w:tr>
      <w:tr w:rsidR="00A13C13" w14:paraId="151AA629" w14:textId="77777777" w:rsidTr="008541CF">
        <w:tc>
          <w:tcPr>
            <w:tcW w:w="9067" w:type="dxa"/>
            <w:gridSpan w:val="2"/>
            <w:shd w:val="clear" w:color="auto" w:fill="D9D9D9"/>
          </w:tcPr>
          <w:p w14:paraId="2CE5D29B" w14:textId="77777777" w:rsidR="00464CB1" w:rsidRPr="00A43F44" w:rsidRDefault="00464CB1" w:rsidP="008075F6">
            <w:pPr>
              <w:spacing w:after="0"/>
              <w:ind w:left="1080"/>
              <w:contextualSpacing/>
              <w:jc w:val="center"/>
              <w:rPr>
                <w:rFonts w:ascii="Georgia" w:eastAsiaTheme="minorHAnsi" w:hAnsi="Georgia" w:cstheme="minorBidi"/>
                <w:b/>
                <w:bCs/>
                <w:color w:val="585756"/>
              </w:rPr>
            </w:pPr>
          </w:p>
          <w:p w14:paraId="07CD54EF" w14:textId="77777777" w:rsidR="00464CB1" w:rsidRPr="00A43F44" w:rsidRDefault="008541CF" w:rsidP="000F1675">
            <w:pPr>
              <w:numPr>
                <w:ilvl w:val="0"/>
                <w:numId w:val="32"/>
              </w:numPr>
              <w:spacing w:after="0"/>
              <w:contextualSpacing/>
              <w:jc w:val="center"/>
              <w:rPr>
                <w:rFonts w:ascii="Georgia" w:eastAsiaTheme="minorHAnsi" w:hAnsi="Georgia" w:cstheme="minorBidi"/>
                <w:b/>
                <w:bCs/>
                <w:color w:val="585756"/>
              </w:rPr>
            </w:pPr>
            <w:r>
              <w:rPr>
                <w:rFonts w:ascii="Georgia" w:eastAsiaTheme="minorHAnsi" w:hAnsi="Georgia" w:cstheme="minorBidi"/>
                <w:b/>
                <w:color w:val="585756"/>
              </w:rPr>
              <w:t>BUSINESS DATA</w:t>
            </w:r>
          </w:p>
          <w:p w14:paraId="6B401962" w14:textId="77777777" w:rsidR="00464CB1" w:rsidRPr="00A43F44" w:rsidRDefault="00464CB1" w:rsidP="00D75DD9">
            <w:pPr>
              <w:spacing w:after="0"/>
              <w:contextualSpacing/>
              <w:rPr>
                <w:rFonts w:ascii="Georgia" w:eastAsiaTheme="minorHAnsi" w:hAnsi="Georgia" w:cstheme="minorBidi"/>
                <w:b/>
                <w:bCs/>
                <w:color w:val="585756"/>
              </w:rPr>
            </w:pPr>
          </w:p>
        </w:tc>
      </w:tr>
      <w:tr w:rsidR="00A13C13" w14:paraId="34F4DA6A" w14:textId="77777777" w:rsidTr="008541CF">
        <w:tc>
          <w:tcPr>
            <w:tcW w:w="3823" w:type="dxa"/>
          </w:tcPr>
          <w:p w14:paraId="3A65398D" w14:textId="77777777" w:rsidR="00464CB1" w:rsidRPr="00A43F44" w:rsidRDefault="00464CB1" w:rsidP="008075F6">
            <w:pPr>
              <w:spacing w:after="0"/>
              <w:jc w:val="left"/>
              <w:rPr>
                <w:rFonts w:ascii="Georgia" w:eastAsiaTheme="minorHAnsi" w:hAnsi="Georgia" w:cstheme="minorBidi"/>
                <w:color w:val="585756"/>
              </w:rPr>
            </w:pPr>
          </w:p>
          <w:p w14:paraId="1EDEB47A" w14:textId="69900146"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PLEASE SPECIFY YOUR STATUS:</w:t>
            </w:r>
          </w:p>
        </w:tc>
        <w:tc>
          <w:tcPr>
            <w:tcW w:w="5244" w:type="dxa"/>
          </w:tcPr>
          <w:p w14:paraId="60BE675D" w14:textId="77777777" w:rsidR="00464CB1" w:rsidRPr="00A43F44" w:rsidRDefault="00464CB1" w:rsidP="00607F3C">
            <w:pPr>
              <w:spacing w:after="0"/>
              <w:jc w:val="left"/>
              <w:rPr>
                <w:rFonts w:ascii="Georgia" w:eastAsiaTheme="minorHAnsi" w:hAnsi="Georgia" w:cstheme="minorBidi"/>
                <w:color w:val="585756"/>
              </w:rPr>
            </w:pPr>
          </w:p>
          <w:p w14:paraId="33B49F2F" w14:textId="2EB12BAA" w:rsidR="00B06DA3" w:rsidRPr="007A5812" w:rsidRDefault="008541CF" w:rsidP="00A43F44">
            <w:pPr>
              <w:spacing w:after="0"/>
              <w:jc w:val="left"/>
              <w:rPr>
                <w:rFonts w:ascii="Georgia" w:eastAsiaTheme="minorHAnsi" w:hAnsi="Georgia" w:cstheme="minorBidi"/>
                <w:color w:val="585756"/>
              </w:rPr>
            </w:pPr>
            <w:r>
              <w:rPr>
                <w:rFonts w:ascii="Segoe UI Symbol" w:eastAsiaTheme="minorHAnsi" w:hAnsi="Segoe UI Symbol" w:cstheme="minorBidi"/>
                <w:color w:val="585756"/>
              </w:rPr>
              <w:t>☐</w:t>
            </w:r>
            <w:r>
              <w:rPr>
                <w:rFonts w:ascii="Georgia" w:eastAsiaTheme="minorHAnsi" w:hAnsi="Georgia" w:cstheme="minorBidi"/>
                <w:color w:val="585756"/>
              </w:rPr>
              <w:t xml:space="preserve"> Duly registered independent </w:t>
            </w:r>
          </w:p>
          <w:p w14:paraId="0DF4250A" w14:textId="77777777" w:rsidR="00A43F44" w:rsidRPr="007A5812" w:rsidRDefault="00A43F44" w:rsidP="007A5812">
            <w:pPr>
              <w:spacing w:after="0"/>
              <w:jc w:val="left"/>
              <w:rPr>
                <w:rFonts w:ascii="Georgia" w:eastAsiaTheme="minorHAnsi" w:hAnsi="Georgia" w:cstheme="minorBidi"/>
                <w:color w:val="585756"/>
              </w:rPr>
            </w:pPr>
          </w:p>
          <w:p w14:paraId="334B9DB9" w14:textId="468C5BE2" w:rsidR="00B06DA3" w:rsidRPr="007A5812" w:rsidRDefault="008541CF" w:rsidP="00A43F44">
            <w:pPr>
              <w:spacing w:after="0"/>
              <w:jc w:val="left"/>
              <w:rPr>
                <w:rFonts w:ascii="Georgia" w:eastAsiaTheme="minorHAnsi" w:hAnsi="Georgia" w:cstheme="minorBidi"/>
                <w:color w:val="585756"/>
              </w:rPr>
            </w:pPr>
            <w:r>
              <w:rPr>
                <w:rFonts w:ascii="Segoe UI Symbol" w:eastAsiaTheme="minorHAnsi" w:hAnsi="Segoe UI Symbol" w:cstheme="minorBidi"/>
                <w:color w:val="585756"/>
              </w:rPr>
              <w:t>☐</w:t>
            </w:r>
            <w:r>
              <w:rPr>
                <w:rFonts w:ascii="Georgia" w:eastAsiaTheme="minorHAnsi" w:hAnsi="Georgia" w:cstheme="minorBidi"/>
                <w:color w:val="585756"/>
              </w:rPr>
              <w:t xml:space="preserve"> Unregistered self-employed (no official formalisation)</w:t>
            </w:r>
          </w:p>
          <w:p w14:paraId="12AC16B6" w14:textId="77777777" w:rsidR="00A43F44" w:rsidRPr="007A5812" w:rsidRDefault="00A43F44" w:rsidP="007A5812">
            <w:pPr>
              <w:spacing w:after="0"/>
              <w:jc w:val="left"/>
              <w:rPr>
                <w:rFonts w:ascii="Georgia" w:eastAsiaTheme="minorHAnsi" w:hAnsi="Georgia" w:cstheme="minorBidi"/>
                <w:color w:val="585756"/>
              </w:rPr>
            </w:pPr>
          </w:p>
          <w:p w14:paraId="3B60E479" w14:textId="77777777" w:rsidR="00B06DA3" w:rsidRPr="007A5812" w:rsidRDefault="008541CF" w:rsidP="007A5812">
            <w:pPr>
              <w:spacing w:after="0"/>
              <w:jc w:val="left"/>
              <w:rPr>
                <w:rFonts w:ascii="Georgia" w:eastAsiaTheme="minorHAnsi" w:hAnsi="Georgia" w:cstheme="minorBidi"/>
                <w:color w:val="585756"/>
              </w:rPr>
            </w:pPr>
            <w:r>
              <w:rPr>
                <w:rFonts w:ascii="Segoe UI Symbol" w:eastAsiaTheme="minorHAnsi" w:hAnsi="Segoe UI Symbol" w:cstheme="minorBidi"/>
                <w:color w:val="585756"/>
              </w:rPr>
              <w:t>☐</w:t>
            </w:r>
            <w:r>
              <w:rPr>
                <w:rFonts w:ascii="Georgia" w:eastAsiaTheme="minorHAnsi" w:hAnsi="Georgia" w:cstheme="minorBidi"/>
                <w:color w:val="585756"/>
              </w:rPr>
              <w:t xml:space="preserve"> other (please specify):</w:t>
            </w:r>
          </w:p>
          <w:p w14:paraId="32E6F4F7" w14:textId="77777777" w:rsidR="00A43F44" w:rsidRPr="007A5812" w:rsidRDefault="00A43F44" w:rsidP="007A5812">
            <w:pPr>
              <w:spacing w:after="0"/>
              <w:jc w:val="left"/>
              <w:rPr>
                <w:rFonts w:ascii="Georgia" w:eastAsiaTheme="minorHAnsi" w:hAnsi="Georgia" w:cstheme="minorBidi"/>
                <w:color w:val="585756"/>
              </w:rPr>
            </w:pPr>
          </w:p>
          <w:p w14:paraId="09891AA3" w14:textId="0AFE1C4B" w:rsidR="00A43F44" w:rsidRPr="007A5812" w:rsidRDefault="008541CF" w:rsidP="00A43F44">
            <w:pPr>
              <w:spacing w:after="0"/>
              <w:jc w:val="left"/>
              <w:rPr>
                <w:rFonts w:ascii="Georgia" w:eastAsiaTheme="minorHAnsi" w:hAnsi="Georgia" w:cstheme="minorBidi"/>
                <w:color w:val="585756"/>
              </w:rPr>
            </w:pPr>
            <w:r>
              <w:rPr>
                <w:rFonts w:ascii="Georgia" w:eastAsiaTheme="minorHAnsi" w:hAnsi="Georgia" w:cstheme="minorBidi"/>
                <w:color w:val="585756"/>
              </w:rPr>
              <w:t>............................................................................................</w:t>
            </w:r>
          </w:p>
          <w:p w14:paraId="529BBCD0" w14:textId="77777777" w:rsidR="00A43F44" w:rsidRPr="007A5812" w:rsidRDefault="00A43F44" w:rsidP="00A43F44">
            <w:pPr>
              <w:spacing w:after="0"/>
              <w:jc w:val="left"/>
              <w:rPr>
                <w:rFonts w:ascii="Georgia" w:eastAsiaTheme="minorHAnsi" w:hAnsi="Georgia" w:cstheme="minorBidi"/>
                <w:color w:val="585756"/>
              </w:rPr>
            </w:pPr>
          </w:p>
          <w:p w14:paraId="2EAB3ECC" w14:textId="76215551" w:rsidR="00A43F44" w:rsidRPr="007A5812" w:rsidRDefault="008541CF" w:rsidP="007A5812">
            <w:pPr>
              <w:spacing w:after="0"/>
              <w:jc w:val="left"/>
              <w:rPr>
                <w:rFonts w:ascii="Georgia" w:eastAsiaTheme="minorHAnsi" w:hAnsi="Georgia" w:cstheme="minorBidi"/>
                <w:color w:val="585756"/>
              </w:rPr>
            </w:pPr>
            <w:r>
              <w:rPr>
                <w:rFonts w:ascii="Georgia" w:eastAsiaTheme="minorHAnsi" w:hAnsi="Georgia" w:cstheme="minorBidi"/>
                <w:color w:val="585756"/>
              </w:rPr>
              <w:t>...........................................................................................</w:t>
            </w:r>
          </w:p>
          <w:p w14:paraId="51409083" w14:textId="5840B684" w:rsidR="00C86176" w:rsidRPr="00A43F44" w:rsidRDefault="00C86176" w:rsidP="0045643C">
            <w:pPr>
              <w:spacing w:after="0"/>
              <w:jc w:val="left"/>
              <w:rPr>
                <w:rFonts w:ascii="Georgia" w:eastAsiaTheme="minorHAnsi" w:hAnsi="Georgia" w:cstheme="minorBidi"/>
                <w:color w:val="585756"/>
              </w:rPr>
            </w:pPr>
          </w:p>
        </w:tc>
      </w:tr>
      <w:tr w:rsidR="00A13C13" w14:paraId="7C6FE74C" w14:textId="77777777" w:rsidTr="008541CF">
        <w:tc>
          <w:tcPr>
            <w:tcW w:w="3823" w:type="dxa"/>
          </w:tcPr>
          <w:p w14:paraId="306BF2C5" w14:textId="1FB8C2C2" w:rsidR="00464CB1" w:rsidRPr="001A0A9F" w:rsidRDefault="008541CF" w:rsidP="008075F6">
            <w:pPr>
              <w:spacing w:after="0"/>
              <w:jc w:val="left"/>
              <w:rPr>
                <w:rFonts w:ascii="Georgia" w:eastAsiaTheme="minorHAnsi" w:hAnsi="Georgia" w:cstheme="minorBidi"/>
                <w:color w:val="585756"/>
                <w:sz w:val="16"/>
                <w:szCs w:val="16"/>
              </w:rPr>
            </w:pPr>
            <w:r>
              <w:rPr>
                <w:rFonts w:ascii="Georgia" w:eastAsiaTheme="minorHAnsi" w:hAnsi="Georgia" w:cstheme="minorBidi"/>
                <w:color w:val="585756"/>
              </w:rPr>
              <w:lastRenderedPageBreak/>
              <w:t xml:space="preserve">REGISTRATION NUMBER </w:t>
            </w:r>
            <w:r>
              <w:rPr>
                <w:rFonts w:ascii="Georgia" w:eastAsiaTheme="minorHAnsi" w:hAnsi="Georgia" w:cstheme="minorBidi"/>
                <w:color w:val="585756"/>
                <w:sz w:val="16"/>
              </w:rPr>
              <w:t>(if applicable)</w:t>
            </w:r>
          </w:p>
          <w:p w14:paraId="384D3660" w14:textId="77777777" w:rsidR="00464CB1" w:rsidRPr="00A43F44" w:rsidRDefault="00464CB1" w:rsidP="008075F6">
            <w:pPr>
              <w:spacing w:after="0"/>
              <w:jc w:val="left"/>
              <w:rPr>
                <w:rFonts w:ascii="Georgia" w:eastAsiaTheme="minorHAnsi" w:hAnsi="Georgia" w:cstheme="minorBidi"/>
                <w:color w:val="585756"/>
              </w:rPr>
            </w:pPr>
          </w:p>
        </w:tc>
        <w:tc>
          <w:tcPr>
            <w:tcW w:w="5244" w:type="dxa"/>
          </w:tcPr>
          <w:p w14:paraId="052BCD4E" w14:textId="77777777" w:rsidR="00464CB1" w:rsidRPr="00A43F44" w:rsidRDefault="00464CB1" w:rsidP="008075F6">
            <w:pPr>
              <w:spacing w:after="0"/>
              <w:jc w:val="left"/>
              <w:rPr>
                <w:rFonts w:ascii="Georgia" w:eastAsiaTheme="minorHAnsi" w:hAnsi="Georgia" w:cstheme="minorBidi"/>
                <w:color w:val="585756"/>
              </w:rPr>
            </w:pPr>
          </w:p>
        </w:tc>
      </w:tr>
      <w:tr w:rsidR="00A13C13" w14:paraId="3804BFD3" w14:textId="77777777" w:rsidTr="008541CF">
        <w:tc>
          <w:tcPr>
            <w:tcW w:w="3823" w:type="dxa"/>
          </w:tcPr>
          <w:p w14:paraId="6C095720" w14:textId="2CA85CD5" w:rsidR="00464CB1" w:rsidRPr="001A0A9F"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 xml:space="preserve">VAT NUMBER </w:t>
            </w:r>
            <w:r>
              <w:rPr>
                <w:rFonts w:ascii="Georgia" w:eastAsiaTheme="minorHAnsi" w:hAnsi="Georgia" w:cstheme="minorBidi"/>
                <w:color w:val="585756"/>
                <w:sz w:val="16"/>
              </w:rPr>
              <w:t>(if applicable)</w:t>
            </w:r>
          </w:p>
          <w:p w14:paraId="3D606508" w14:textId="77777777" w:rsidR="00464CB1" w:rsidRPr="001A0A9F" w:rsidRDefault="00464CB1" w:rsidP="008075F6">
            <w:pPr>
              <w:spacing w:after="0"/>
              <w:jc w:val="left"/>
              <w:rPr>
                <w:rFonts w:ascii="Georgia" w:eastAsiaTheme="minorHAnsi" w:hAnsi="Georgia" w:cstheme="minorBidi"/>
                <w:color w:val="585756"/>
                <w:lang w:val="it-IT"/>
              </w:rPr>
            </w:pPr>
          </w:p>
        </w:tc>
        <w:tc>
          <w:tcPr>
            <w:tcW w:w="5244" w:type="dxa"/>
          </w:tcPr>
          <w:p w14:paraId="3610A7DE" w14:textId="77777777" w:rsidR="00464CB1" w:rsidRPr="001A0A9F" w:rsidRDefault="00464CB1" w:rsidP="008075F6">
            <w:pPr>
              <w:spacing w:after="0"/>
              <w:jc w:val="left"/>
              <w:rPr>
                <w:rFonts w:ascii="Georgia" w:eastAsiaTheme="minorHAnsi" w:hAnsi="Georgia" w:cstheme="minorBidi"/>
                <w:color w:val="585756"/>
                <w:lang w:val="it-IT"/>
              </w:rPr>
            </w:pPr>
          </w:p>
        </w:tc>
      </w:tr>
      <w:tr w:rsidR="00A13C13" w14:paraId="22528844" w14:textId="77777777" w:rsidTr="008541CF">
        <w:tc>
          <w:tcPr>
            <w:tcW w:w="3823" w:type="dxa"/>
          </w:tcPr>
          <w:p w14:paraId="4C823145" w14:textId="5AE2321F" w:rsidR="00464CB1" w:rsidRPr="00A43F44" w:rsidRDefault="008541CF" w:rsidP="000132F9">
            <w:pPr>
              <w:spacing w:after="0"/>
              <w:jc w:val="left"/>
              <w:rPr>
                <w:rFonts w:ascii="Georgia" w:eastAsiaTheme="minorHAnsi" w:hAnsi="Georgia" w:cstheme="minorBidi"/>
                <w:color w:val="585756"/>
                <w:sz w:val="21"/>
              </w:rPr>
            </w:pPr>
            <w:r>
              <w:rPr>
                <w:rFonts w:ascii="Georgia" w:eastAsiaTheme="minorHAnsi" w:hAnsi="Georgia" w:cstheme="minorBidi"/>
                <w:color w:val="585756"/>
                <w:sz w:val="21"/>
              </w:rPr>
              <w:t xml:space="preserve">PLACE OF REGISTRATION </w:t>
            </w:r>
            <w:r>
              <w:rPr>
                <w:rFonts w:ascii="Georgia" w:eastAsiaTheme="minorHAnsi" w:hAnsi="Georgia" w:cstheme="minorBidi"/>
                <w:color w:val="585756"/>
                <w:sz w:val="16"/>
              </w:rPr>
              <w:t>(if applicable)</w:t>
            </w:r>
          </w:p>
        </w:tc>
        <w:tc>
          <w:tcPr>
            <w:tcW w:w="5244" w:type="dxa"/>
          </w:tcPr>
          <w:p w14:paraId="39A8F883" w14:textId="77777777" w:rsidR="00464CB1" w:rsidRPr="00A43F44" w:rsidRDefault="00464CB1" w:rsidP="008075F6">
            <w:pPr>
              <w:spacing w:after="0"/>
              <w:jc w:val="left"/>
              <w:rPr>
                <w:rFonts w:ascii="Georgia" w:eastAsiaTheme="minorHAnsi" w:hAnsi="Georgia" w:cstheme="minorBidi"/>
                <w:color w:val="585756"/>
                <w:sz w:val="21"/>
              </w:rPr>
            </w:pPr>
          </w:p>
        </w:tc>
      </w:tr>
      <w:tr w:rsidR="00A13C13" w14:paraId="475248C8" w14:textId="77777777" w:rsidTr="008541CF">
        <w:tc>
          <w:tcPr>
            <w:tcW w:w="3823" w:type="dxa"/>
          </w:tcPr>
          <w:p w14:paraId="78054FBC" w14:textId="77777777" w:rsidR="00464CB1" w:rsidRDefault="008541CF" w:rsidP="000132F9">
            <w:pPr>
              <w:spacing w:after="0"/>
              <w:jc w:val="left"/>
              <w:rPr>
                <w:rFonts w:ascii="Georgia" w:eastAsiaTheme="minorHAnsi" w:hAnsi="Georgia" w:cstheme="minorBidi"/>
                <w:color w:val="585756"/>
                <w:sz w:val="21"/>
              </w:rPr>
            </w:pPr>
            <w:r>
              <w:rPr>
                <w:rFonts w:ascii="Georgia" w:eastAsiaTheme="minorHAnsi" w:hAnsi="Georgia" w:cstheme="minorBidi"/>
                <w:color w:val="585756"/>
                <w:sz w:val="21"/>
              </w:rPr>
              <w:t>COUNTR</w:t>
            </w:r>
            <w:r w:rsidR="000132F9">
              <w:rPr>
                <w:rFonts w:ascii="Georgia" w:eastAsiaTheme="minorHAnsi" w:hAnsi="Georgia" w:cstheme="minorBidi"/>
                <w:color w:val="585756"/>
                <w:sz w:val="21"/>
              </w:rPr>
              <w:t>Y</w:t>
            </w:r>
          </w:p>
          <w:p w14:paraId="45375E89" w14:textId="1D57818F" w:rsidR="003039A5" w:rsidRPr="00A43F44" w:rsidRDefault="003039A5" w:rsidP="000132F9">
            <w:pPr>
              <w:spacing w:after="0"/>
              <w:jc w:val="left"/>
              <w:rPr>
                <w:rFonts w:ascii="Georgia" w:eastAsiaTheme="minorHAnsi" w:hAnsi="Georgia" w:cstheme="minorBidi"/>
                <w:color w:val="585756"/>
                <w:sz w:val="21"/>
              </w:rPr>
            </w:pPr>
          </w:p>
        </w:tc>
        <w:tc>
          <w:tcPr>
            <w:tcW w:w="5244" w:type="dxa"/>
          </w:tcPr>
          <w:p w14:paraId="78329385" w14:textId="77777777" w:rsidR="00464CB1" w:rsidRPr="00A43F44" w:rsidRDefault="00464CB1" w:rsidP="008075F6">
            <w:pPr>
              <w:spacing w:after="0"/>
              <w:jc w:val="left"/>
              <w:rPr>
                <w:rFonts w:ascii="Georgia" w:eastAsiaTheme="minorHAnsi" w:hAnsi="Georgia" w:cstheme="minorBidi"/>
                <w:color w:val="585756"/>
                <w:sz w:val="21"/>
              </w:rPr>
            </w:pPr>
          </w:p>
        </w:tc>
      </w:tr>
    </w:tbl>
    <w:p w14:paraId="14CD30DD" w14:textId="77777777" w:rsidR="003039A5" w:rsidRDefault="008541CF">
      <w:pPr>
        <w:spacing w:after="160" w:line="276" w:lineRule="auto"/>
        <w:jc w:val="left"/>
        <w:rPr>
          <w:rFonts w:ascii="Georgia" w:eastAsiaTheme="minorHAnsi" w:hAnsi="Georgia" w:cstheme="minorBidi"/>
          <w:color w:val="585756"/>
          <w:sz w:val="21"/>
          <w:szCs w:val="22"/>
        </w:rPr>
      </w:pPr>
      <w:r>
        <w:rPr>
          <w:rFonts w:ascii="Georgia" w:eastAsiaTheme="minorHAnsi" w:hAnsi="Georgia" w:cstheme="minorBidi"/>
          <w:color w:val="585756"/>
          <w:sz w:val="21"/>
          <w:szCs w:val="22"/>
        </w:rPr>
        <w:br w:type="page"/>
      </w:r>
    </w:p>
    <w:p w14:paraId="692F3307" w14:textId="32C44AF9" w:rsidR="006B289C" w:rsidRPr="00A43F44" w:rsidRDefault="008541CF" w:rsidP="008075F6">
      <w:pPr>
        <w:spacing w:after="160"/>
        <w:jc w:val="left"/>
        <w:rPr>
          <w:rFonts w:ascii="Georgia" w:eastAsiaTheme="minorHAnsi" w:hAnsi="Georgia" w:cstheme="minorBidi"/>
          <w:color w:val="585756"/>
          <w:sz w:val="21"/>
          <w:szCs w:val="22"/>
        </w:rPr>
      </w:pPr>
      <w:r>
        <w:rPr>
          <w:noProof/>
        </w:rPr>
        <w:lastRenderedPageBreak/>
        <w:drawing>
          <wp:anchor distT="0" distB="0" distL="114300" distR="114300" simplePos="0" relativeHeight="251658244" behindDoc="0" locked="0" layoutInCell="1" allowOverlap="1" wp14:anchorId="159D6BA0" wp14:editId="07777777">
            <wp:simplePos x="0" y="0"/>
            <wp:positionH relativeFrom="column">
              <wp:posOffset>-311150</wp:posOffset>
            </wp:positionH>
            <wp:positionV relativeFrom="paragraph">
              <wp:posOffset>3810</wp:posOffset>
            </wp:positionV>
            <wp:extent cx="1657350" cy="568960"/>
            <wp:effectExtent l="0" t="0" r="0" b="2540"/>
            <wp:wrapNone/>
            <wp:docPr id="1504691852" name="Picture 1504691852" descr="A close 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691852" name="Picture 1323132757" descr="A close up of a logo&#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1657350" cy="568960"/>
                    </a:xfrm>
                    <a:prstGeom prst="rect">
                      <a:avLst/>
                    </a:prstGeom>
                  </pic:spPr>
                </pic:pic>
              </a:graphicData>
            </a:graphic>
            <wp14:sizeRelH relativeFrom="page">
              <wp14:pctWidth>0</wp14:pctWidth>
            </wp14:sizeRelH>
            <wp14:sizeRelV relativeFrom="page">
              <wp14:pctHeight>0</wp14:pctHeight>
            </wp14:sizeRelV>
          </wp:anchor>
        </w:drawing>
      </w:r>
    </w:p>
    <w:p w14:paraId="6BE163E4" w14:textId="77777777" w:rsidR="0083403E" w:rsidRDefault="0083403E" w:rsidP="0083403E">
      <w:pPr>
        <w:spacing w:after="160" w:line="276" w:lineRule="auto"/>
        <w:jc w:val="left"/>
        <w:rPr>
          <w:rFonts w:ascii="Georgia" w:eastAsiaTheme="minorHAnsi" w:hAnsi="Georgia" w:cstheme="minorBidi"/>
          <w:color w:val="585756"/>
          <w:sz w:val="21"/>
          <w:szCs w:val="22"/>
        </w:rPr>
      </w:pPr>
    </w:p>
    <w:bookmarkStart w:id="96" w:name="_Toc212131279"/>
    <w:p w14:paraId="611BDFF7" w14:textId="46B6BF9A" w:rsidR="00D525BE" w:rsidRPr="00A43F44" w:rsidRDefault="008541CF" w:rsidP="0A8B5854">
      <w:pPr>
        <w:keepNext/>
        <w:keepLines/>
        <w:spacing w:before="120" w:after="120"/>
        <w:ind w:left="1285"/>
        <w:jc w:val="center"/>
        <w:outlineLvl w:val="1"/>
        <w:rPr>
          <w:rFonts w:ascii="Georgia" w:eastAsiaTheme="majorEastAsia" w:hAnsi="Georgia" w:cstheme="minorBidi"/>
          <w:b/>
          <w:color w:val="D81A1A"/>
          <w:sz w:val="28"/>
          <w:szCs w:val="26"/>
        </w:rPr>
      </w:pPr>
      <w:r>
        <w:rPr>
          <w:noProof/>
        </w:rPr>
        <mc:AlternateContent>
          <mc:Choice Requires="wps">
            <w:drawing>
              <wp:anchor distT="0" distB="0" distL="114300" distR="114300" simplePos="0" relativeHeight="251658243" behindDoc="0" locked="0" layoutInCell="1" allowOverlap="1" wp14:anchorId="024B657D" wp14:editId="07777777">
                <wp:simplePos x="0" y="0"/>
                <wp:positionH relativeFrom="column">
                  <wp:posOffset>962526</wp:posOffset>
                </wp:positionH>
                <wp:positionV relativeFrom="paragraph">
                  <wp:posOffset>280637</wp:posOffset>
                </wp:positionV>
                <wp:extent cx="4862763" cy="523373"/>
                <wp:effectExtent l="0" t="0" r="0" b="0"/>
                <wp:wrapNone/>
                <wp:docPr id="2063735895" name="Text Box 2063735895"/>
                <wp:cNvGraphicFramePr/>
                <a:graphic xmlns:a="http://schemas.openxmlformats.org/drawingml/2006/main">
                  <a:graphicData uri="http://schemas.microsoft.com/office/word/2010/wordprocessingShape">
                    <wps:wsp>
                      <wps:cNvSpPr txBox="1"/>
                      <wps:spPr>
                        <a:xfrm>
                          <a:off x="0" y="0"/>
                          <a:ext cx="4862763" cy="523373"/>
                        </a:xfrm>
                        <a:prstGeom prst="rect">
                          <a:avLst/>
                        </a:prstGeom>
                        <a:solidFill>
                          <a:srgbClr val="FFFFFF"/>
                        </a:solidFill>
                        <a:ln w="6350">
                          <a:noFill/>
                        </a:ln>
                      </wps:spPr>
                      <wps:txbx>
                        <w:txbxContent>
                          <w:p w14:paraId="69E198E5" w14:textId="15DB79E9" w:rsidR="004E7DFC" w:rsidRPr="00A43F44" w:rsidRDefault="008541CF" w:rsidP="008E787A">
                            <w:pPr>
                              <w:autoSpaceDE w:val="0"/>
                              <w:autoSpaceDN w:val="0"/>
                              <w:adjustRightInd w:val="0"/>
                              <w:spacing w:after="0"/>
                              <w:rPr>
                                <w:rFonts w:cs="Calibri,Bold"/>
                                <w:b/>
                                <w:bCs/>
                                <w:sz w:val="17"/>
                                <w:szCs w:val="17"/>
                              </w:rPr>
                            </w:pPr>
                            <w:r>
                              <w:rPr>
                                <w:b/>
                                <w:sz w:val="17"/>
                              </w:rPr>
                              <w:t>This form must be completed, signed and accompanied by a copy of the official documents (articles of association, trade register(s), extract from the publication in the official gazette or VAT registration) substantiating the information given.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16="http://schemas.microsoft.com/office/drawing/2014/main" xmlns:a="http://schemas.openxmlformats.org/drawingml/2006/main">
            <w:pict w14:anchorId="228B8DFA">
              <v:shape id="Text Box 2063735895" style="position:absolute;left:0;text-align:left;margin-left:75.8pt;margin-top:22.1pt;width:382.9pt;height:41.2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spid="_x0000_s1027"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qikEJQIAAE4EAAAOAAAAZHJzL2Uyb0RvYy54bWysVEtv2zAMvg/YfxB0X5x3uyBOkaXIMCBo&#10;C6RDz4osxwZkUaOU2NmvHyU7j3U7DfNBJkX6I/mR9PyhqTQ7KnQlmJQPen3OlJGQlWaf8u+v60/3&#10;nDkvTCY0GJXyk3L8YfHxw7y2MzWEAnSmkBGIcbPaprzw3s6SxMlCVcL1wCpDxhywEp5U3CcZiprQ&#10;K50M+/1pUgNmFkEq5+j2sTXyRcTPcyX9c5475ZlOOeXm44nx3IUzWczFbI/CFqXs0hD/kEUlSkNB&#10;L1CPwgt2wPIPqKqUCA5y35NQJZDnpVSxBqpm0H9XzbYQVsVaiBxnLzS5/wcrn45b+4LMN1+goQYG&#10;QmrrZo4uQz1NjlV4U6aM7ETh6UKbajyTdDm+nw7vpiPOJNkmw9HobhRgkuvXFp3/qqBiQUg5Ulsi&#10;W+K4cb51PbuEYA50ma1LraOC+91KIzsKauE6Ph36b27asDrl09GkH5ENhO9baG0omWtRQfLNrmFl&#10;dlPwDrIT8YDQjoizcl1Sshvh/ItAmgkqnebcP9ORa6BY0EmcFYA//3Yf/KlVZOWsphlLuftxEKg4&#10;098MNfHzYDwOQxmV8eRuSAreWna3FnOoVkAcDGijrIxi8Pf6LOYI1RutwzJEJZMwkmKn3J/FlW8n&#10;n9ZJquUyOtEYWuE3ZmtlgA6Mh1a8Nm8CbdcvT51+gvM0itm7trW+Hcctj51CQxvnoFuwsBW3evS6&#10;/gYWvwAAAP//AwBQSwMEFAAGAAgAAAAhAOE9RgPcAAAACgEAAA8AAABkcnMvZG93bnJldi54bWxM&#10;j8FOwzAQRO9I/IO1SNyokygESONUCIkrEm3p2Y23cYS9jmK3Tfv1LCc4juZp9m2zmr0TJ5ziEEhB&#10;vshAIHXBDNQr2G7eH55BxKTJaBcIFVwwwqq9vWl0bcKZPvG0Tr3gEYq1VmBTGmspY2fR67gIIxJ3&#10;hzB5nThOvTSTPvO4d7LIskp6PRBfsHrEN4vd9/roFex6f9195eNkjXclfVwvm20YlLq/m1+XIBLO&#10;6Q+GX31Wh5ad9uFIJgrH+TGvGFVQlgUIBl7ypxLEnpuiqkC2jfz/QvsDAAD//wMAUEsBAi0AFAAG&#10;AAgAAAAhALaDOJL+AAAA4QEAABMAAAAAAAAAAAAAAAAAAAAAAFtDb250ZW50X1R5cGVzXS54bWxQ&#10;SwECLQAUAAYACAAAACEAOP0h/9YAAACUAQAACwAAAAAAAAAAAAAAAAAvAQAAX3JlbHMvLnJlbHNQ&#10;SwECLQAUAAYACAAAACEA36opBCUCAABOBAAADgAAAAAAAAAAAAAAAAAuAgAAZHJzL2Uyb0RvYy54&#10;bWxQSwECLQAUAAYACAAAACEA4T1GA9wAAAAKAQAADwAAAAAAAAAAAAAAAAB/BAAAZHJzL2Rvd25y&#10;ZXYueG1sUEsFBgAAAAAEAAQA8wAAAIgFAAAAAA==&#10;" w14:anchorId="024B657D">
                <v:textbox>
                  <w:txbxContent>
                    <w:p w:rsidRPr="00A43F44" w:rsidR="004E7DFC" w:rsidP="008E787A" w:rsidRDefault="008541CF" w14:paraId="09DCF1BD" w14:textId="15DB79E9">
                      <w:pPr>
                        <w:autoSpaceDE w:val="0"/>
                        <w:autoSpaceDN w:val="0"/>
                        <w:adjustRightInd w:val="0"/>
                        <w:spacing w:after="0"/>
                        <w:rPr>
                          <w:rFonts w:cs="Calibri,Bold"/>
                          <w:b/>
                          <w:bCs/>
                          <w:sz w:val="17"/>
                          <w:szCs w:val="17"/>
                        </w:rPr>
                      </w:pPr>
                      <w:r>
                        <w:rPr>
                          <w:b/>
                          <w:sz w:val="17"/>
                        </w:rPr>
                        <w:t>This form must be completed, signed and accompanied by a copy of the official documents (articles of association, trade register(s), extract from the publication in the official gazette or VAT registration) substantiating the information given.</w:t>
                      </w:r>
                    </w:p>
                  </w:txbxContent>
                </v:textbox>
              </v:shape>
            </w:pict>
          </mc:Fallback>
        </mc:AlternateContent>
      </w:r>
      <w:r w:rsidR="00D525BE">
        <w:rPr>
          <w:rFonts w:ascii="Georgia" w:eastAsiaTheme="majorEastAsia" w:hAnsi="Georgia" w:cstheme="majorBidi"/>
          <w:b/>
          <w:color w:val="D81A1A"/>
          <w:sz w:val="28"/>
          <w:szCs w:val="26"/>
        </w:rPr>
        <w:t>Identification form Legal person</w:t>
      </w:r>
      <w:bookmarkEnd w:id="96"/>
    </w:p>
    <w:p w14:paraId="0ABA3F57" w14:textId="2E44EEA4" w:rsidR="00464CB1" w:rsidRPr="00A43F44" w:rsidRDefault="008541CF" w:rsidP="008075F6">
      <w:pPr>
        <w:spacing w:after="160"/>
        <w:jc w:val="left"/>
        <w:rPr>
          <w:rFonts w:ascii="Georgia" w:eastAsiaTheme="minorHAnsi" w:hAnsi="Georgia" w:cstheme="minorBidi"/>
          <w:color w:val="585756"/>
          <w:sz w:val="21"/>
          <w:szCs w:val="22"/>
        </w:rPr>
      </w:pPr>
      <w:r>
        <w:rPr>
          <w:rFonts w:ascii="Georgia" w:eastAsiaTheme="minorHAnsi" w:hAnsi="Georgia" w:cstheme="minorBidi"/>
          <w:color w:val="585756"/>
          <w:sz w:val="21"/>
          <w:szCs w:val="22"/>
        </w:rPr>
        <w:br/>
      </w:r>
    </w:p>
    <w:p w14:paraId="261CB13E" w14:textId="77777777" w:rsidR="00464CB1" w:rsidRPr="00A43F44" w:rsidRDefault="00464CB1" w:rsidP="008075F6">
      <w:pPr>
        <w:spacing w:after="160"/>
        <w:jc w:val="left"/>
        <w:rPr>
          <w:rFonts w:ascii="Georgia" w:eastAsiaTheme="minorHAnsi" w:hAnsi="Georgia" w:cstheme="minorBidi"/>
          <w:color w:val="585756"/>
          <w:sz w:val="21"/>
          <w:szCs w:val="22"/>
        </w:rPr>
      </w:pPr>
    </w:p>
    <w:p w14:paraId="35C859B0" w14:textId="77777777" w:rsidR="00464CB1" w:rsidRPr="00A43F44" w:rsidRDefault="008541CF" w:rsidP="008075F6">
      <w:pPr>
        <w:spacing w:after="160"/>
        <w:jc w:val="left"/>
        <w:rPr>
          <w:rFonts w:ascii="Georgia" w:eastAsiaTheme="minorHAnsi" w:hAnsi="Georgia" w:cstheme="minorBidi"/>
          <w:color w:val="585756"/>
          <w:sz w:val="21"/>
          <w:szCs w:val="22"/>
        </w:rPr>
      </w:pPr>
      <w:r>
        <w:rPr>
          <w:rFonts w:ascii="Georgia" w:eastAsiaTheme="minorHAnsi" w:hAnsi="Georgia" w:cstheme="minorBidi"/>
          <w:color w:val="585756"/>
          <w:sz w:val="21"/>
          <w:szCs w:val="22"/>
        </w:rPr>
        <w:t>Please complete the form in CAPITAL LETTERS and LATIN LETTERS.</w:t>
      </w:r>
    </w:p>
    <w:p w14:paraId="525F8271" w14:textId="77777777" w:rsidR="00464CB1" w:rsidRPr="00A43F44" w:rsidRDefault="008541CF" w:rsidP="008075F6">
      <w:pPr>
        <w:spacing w:after="160"/>
        <w:jc w:val="center"/>
        <w:rPr>
          <w:rFonts w:ascii="Georgia" w:eastAsiaTheme="minorHAnsi" w:hAnsi="Georgia" w:cstheme="minorBidi"/>
          <w:b/>
          <w:color w:val="585756"/>
          <w:sz w:val="21"/>
          <w:szCs w:val="22"/>
          <w:u w:val="single"/>
        </w:rPr>
      </w:pPr>
      <w:r>
        <w:rPr>
          <w:rFonts w:ascii="Georgia" w:eastAsiaTheme="minorHAnsi" w:hAnsi="Georgia" w:cstheme="minorBidi"/>
          <w:b/>
          <w:color w:val="585756"/>
          <w:sz w:val="21"/>
          <w:szCs w:val="22"/>
          <w:u w:val="single"/>
        </w:rPr>
        <w:t>PRIVATE/PUBLIC-LAW ENTITY WITH A LEGAL FORM</w:t>
      </w:r>
    </w:p>
    <w:tbl>
      <w:tblPr>
        <w:tblStyle w:val="TableGrid"/>
        <w:tblW w:w="0" w:type="auto"/>
        <w:tblLook w:val="04A0" w:firstRow="1" w:lastRow="0" w:firstColumn="1" w:lastColumn="0" w:noHBand="0" w:noVBand="1"/>
      </w:tblPr>
      <w:tblGrid>
        <w:gridCol w:w="3539"/>
        <w:gridCol w:w="4955"/>
      </w:tblGrid>
      <w:tr w:rsidR="00A13C13" w14:paraId="4ABB80DB" w14:textId="77777777">
        <w:trPr>
          <w:trHeight w:val="545"/>
        </w:trPr>
        <w:tc>
          <w:tcPr>
            <w:tcW w:w="3539" w:type="dxa"/>
          </w:tcPr>
          <w:p w14:paraId="28AD1AEC"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color w:val="585756"/>
              </w:rPr>
              <w:t>OFFICIAL NAME</w:t>
            </w:r>
            <w:r>
              <w:rPr>
                <w:rFonts w:ascii="Georgia" w:eastAsiaTheme="minorHAnsi" w:hAnsi="Georgia" w:cstheme="minorBidi"/>
                <w:color w:val="585756"/>
              </w:rPr>
              <w:br/>
            </w:r>
            <w:r>
              <w:rPr>
                <w:rFonts w:ascii="Georgia" w:eastAsiaTheme="minorHAnsi" w:hAnsi="Georgia" w:cstheme="minorBidi"/>
                <w:i/>
                <w:color w:val="585756"/>
                <w:sz w:val="16"/>
              </w:rPr>
              <w:t>As indicated on the official document.</w:t>
            </w:r>
          </w:p>
          <w:p w14:paraId="0A83B956" w14:textId="2EB3E00B" w:rsidR="0000502F" w:rsidRPr="00A43F44" w:rsidRDefault="0000502F" w:rsidP="005E67B5">
            <w:pPr>
              <w:spacing w:after="0"/>
              <w:jc w:val="left"/>
              <w:rPr>
                <w:rFonts w:ascii="Georgia" w:eastAsiaTheme="minorHAnsi" w:hAnsi="Georgia" w:cstheme="minorBidi"/>
                <w:color w:val="585756"/>
              </w:rPr>
            </w:pPr>
          </w:p>
        </w:tc>
        <w:tc>
          <w:tcPr>
            <w:tcW w:w="4955" w:type="dxa"/>
          </w:tcPr>
          <w:p w14:paraId="7A69DFCC" w14:textId="77777777" w:rsidR="00464CB1" w:rsidRPr="00A43F44" w:rsidRDefault="00464CB1" w:rsidP="008075F6">
            <w:pPr>
              <w:spacing w:after="0"/>
              <w:jc w:val="left"/>
              <w:rPr>
                <w:rFonts w:ascii="Georgia" w:eastAsiaTheme="minorHAnsi" w:hAnsi="Georgia" w:cstheme="minorBidi"/>
                <w:i/>
                <w:iCs/>
                <w:color w:val="585756"/>
                <w:sz w:val="16"/>
                <w:szCs w:val="16"/>
              </w:rPr>
            </w:pPr>
          </w:p>
        </w:tc>
      </w:tr>
      <w:tr w:rsidR="00A13C13" w14:paraId="4291018F" w14:textId="77777777">
        <w:tc>
          <w:tcPr>
            <w:tcW w:w="3539" w:type="dxa"/>
          </w:tcPr>
          <w:p w14:paraId="164B3331"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COMMERCIAL NAME</w:t>
            </w:r>
          </w:p>
          <w:p w14:paraId="345D4A8B" w14:textId="77777777" w:rsidR="00464CB1" w:rsidRDefault="008541CF" w:rsidP="00245E3A">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(if different from official name)</w:t>
            </w:r>
          </w:p>
          <w:p w14:paraId="73404558" w14:textId="479C7245" w:rsidR="0000502F" w:rsidRPr="00245E3A" w:rsidRDefault="0000502F" w:rsidP="00245E3A">
            <w:pPr>
              <w:spacing w:after="0"/>
              <w:jc w:val="left"/>
              <w:rPr>
                <w:rFonts w:ascii="Georgia" w:eastAsiaTheme="minorHAnsi" w:hAnsi="Georgia" w:cstheme="minorBidi"/>
                <w:i/>
                <w:iCs/>
                <w:color w:val="585756"/>
                <w:sz w:val="16"/>
                <w:szCs w:val="16"/>
              </w:rPr>
            </w:pPr>
          </w:p>
        </w:tc>
        <w:tc>
          <w:tcPr>
            <w:tcW w:w="4955" w:type="dxa"/>
          </w:tcPr>
          <w:p w14:paraId="03B1442C" w14:textId="77777777" w:rsidR="00464CB1" w:rsidRPr="00A43F44" w:rsidRDefault="00464CB1" w:rsidP="008075F6">
            <w:pPr>
              <w:spacing w:after="0"/>
              <w:jc w:val="left"/>
              <w:rPr>
                <w:rFonts w:ascii="Georgia" w:eastAsiaTheme="minorHAnsi" w:hAnsi="Georgia" w:cstheme="minorBidi"/>
                <w:color w:val="585756"/>
              </w:rPr>
            </w:pPr>
          </w:p>
        </w:tc>
      </w:tr>
      <w:tr w:rsidR="00A13C13" w14:paraId="321EDF18" w14:textId="77777777">
        <w:tc>
          <w:tcPr>
            <w:tcW w:w="3539" w:type="dxa"/>
          </w:tcPr>
          <w:p w14:paraId="5D312E95" w14:textId="57D2FF44" w:rsidR="00464CB1" w:rsidRPr="00A43F44" w:rsidRDefault="008541CF" w:rsidP="005E67B5">
            <w:pPr>
              <w:spacing w:after="0"/>
              <w:jc w:val="left"/>
              <w:rPr>
                <w:rFonts w:ascii="Georgia" w:eastAsiaTheme="minorHAnsi" w:hAnsi="Georgia" w:cstheme="minorBidi"/>
                <w:i/>
                <w:iCs/>
                <w:color w:val="585756"/>
                <w:sz w:val="16"/>
                <w:szCs w:val="16"/>
              </w:rPr>
            </w:pPr>
            <w:r>
              <w:rPr>
                <w:rFonts w:ascii="Georgia" w:eastAsiaTheme="minorHAnsi" w:hAnsi="Georgia" w:cstheme="minorBidi"/>
                <w:color w:val="585756"/>
              </w:rPr>
              <w:t>ABBREVIATION</w:t>
            </w:r>
            <w:r w:rsidR="005E67B5">
              <w:rPr>
                <w:rFonts w:ascii="Georgia" w:eastAsiaTheme="minorHAnsi" w:hAnsi="Georgia" w:cstheme="minorBidi"/>
                <w:color w:val="585756"/>
              </w:rPr>
              <w:t xml:space="preserve"> </w:t>
            </w:r>
            <w:r>
              <w:rPr>
                <w:rFonts w:ascii="Georgia" w:eastAsiaTheme="minorHAnsi" w:hAnsi="Georgia" w:cstheme="minorBidi"/>
                <w:i/>
                <w:color w:val="585756"/>
                <w:sz w:val="16"/>
              </w:rPr>
              <w:t>(if applicable</w:t>
            </w:r>
            <w:r w:rsidR="005E67B5">
              <w:rPr>
                <w:rFonts w:ascii="Georgia" w:eastAsiaTheme="minorHAnsi" w:hAnsi="Georgia" w:cstheme="minorBidi"/>
                <w:i/>
                <w:color w:val="585756"/>
                <w:sz w:val="16"/>
              </w:rPr>
              <w:t>)</w:t>
            </w:r>
          </w:p>
          <w:p w14:paraId="6E01817F" w14:textId="77777777" w:rsidR="00464CB1" w:rsidRDefault="00464CB1" w:rsidP="008075F6">
            <w:pPr>
              <w:spacing w:after="0"/>
              <w:jc w:val="left"/>
              <w:rPr>
                <w:rFonts w:ascii="Georgia" w:eastAsiaTheme="minorHAnsi" w:hAnsi="Georgia" w:cstheme="minorBidi"/>
                <w:color w:val="585756"/>
              </w:rPr>
            </w:pPr>
          </w:p>
          <w:p w14:paraId="42D4E65E" w14:textId="77777777" w:rsidR="0000502F" w:rsidRPr="00A43F44" w:rsidRDefault="0000502F" w:rsidP="008075F6">
            <w:pPr>
              <w:spacing w:after="0"/>
              <w:jc w:val="left"/>
              <w:rPr>
                <w:rFonts w:ascii="Georgia" w:eastAsiaTheme="minorHAnsi" w:hAnsi="Georgia" w:cstheme="minorBidi"/>
                <w:color w:val="585756"/>
              </w:rPr>
            </w:pPr>
          </w:p>
        </w:tc>
        <w:tc>
          <w:tcPr>
            <w:tcW w:w="4955" w:type="dxa"/>
          </w:tcPr>
          <w:p w14:paraId="7C966EA0" w14:textId="77777777" w:rsidR="00464CB1" w:rsidRPr="00A43F44" w:rsidRDefault="00464CB1" w:rsidP="008075F6">
            <w:pPr>
              <w:spacing w:after="0"/>
              <w:jc w:val="left"/>
              <w:rPr>
                <w:rFonts w:ascii="Georgia" w:eastAsiaTheme="minorHAnsi" w:hAnsi="Georgia" w:cstheme="minorBidi"/>
                <w:color w:val="585756"/>
              </w:rPr>
            </w:pPr>
          </w:p>
        </w:tc>
      </w:tr>
      <w:tr w:rsidR="00A13C13" w14:paraId="2456DDCF" w14:textId="77777777">
        <w:tc>
          <w:tcPr>
            <w:tcW w:w="3539" w:type="dxa"/>
          </w:tcPr>
          <w:p w14:paraId="65617601"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LEGAL FORM</w:t>
            </w:r>
          </w:p>
          <w:p w14:paraId="4E4D2BD6" w14:textId="77777777" w:rsidR="00464CB1" w:rsidRDefault="00464CB1" w:rsidP="008075F6">
            <w:pPr>
              <w:spacing w:after="0"/>
              <w:jc w:val="left"/>
              <w:rPr>
                <w:rFonts w:ascii="Georgia" w:eastAsiaTheme="minorHAnsi" w:hAnsi="Georgia" w:cstheme="minorBidi"/>
                <w:color w:val="585756"/>
              </w:rPr>
            </w:pPr>
          </w:p>
          <w:p w14:paraId="797BE87E" w14:textId="77777777" w:rsidR="0000502F" w:rsidRPr="00A43F44" w:rsidRDefault="0000502F" w:rsidP="008075F6">
            <w:pPr>
              <w:spacing w:after="0"/>
              <w:jc w:val="left"/>
              <w:rPr>
                <w:rFonts w:ascii="Georgia" w:eastAsiaTheme="minorHAnsi" w:hAnsi="Georgia" w:cstheme="minorBidi"/>
                <w:color w:val="585756"/>
              </w:rPr>
            </w:pPr>
          </w:p>
        </w:tc>
        <w:tc>
          <w:tcPr>
            <w:tcW w:w="4955" w:type="dxa"/>
          </w:tcPr>
          <w:p w14:paraId="2193209D" w14:textId="77777777" w:rsidR="00464CB1" w:rsidRPr="00A43F44" w:rsidRDefault="00464CB1" w:rsidP="008075F6">
            <w:pPr>
              <w:spacing w:after="0"/>
              <w:jc w:val="left"/>
              <w:rPr>
                <w:rFonts w:ascii="Georgia" w:eastAsiaTheme="minorHAnsi" w:hAnsi="Georgia" w:cstheme="minorBidi"/>
                <w:color w:val="585756"/>
              </w:rPr>
            </w:pPr>
          </w:p>
        </w:tc>
      </w:tr>
      <w:tr w:rsidR="00A13C13" w14:paraId="158B37EB" w14:textId="77777777">
        <w:tc>
          <w:tcPr>
            <w:tcW w:w="3539" w:type="dxa"/>
          </w:tcPr>
          <w:p w14:paraId="67E40C72" w14:textId="77777777" w:rsidR="0000502F" w:rsidRDefault="0000502F" w:rsidP="008075F6">
            <w:pPr>
              <w:spacing w:after="0"/>
              <w:jc w:val="left"/>
              <w:rPr>
                <w:rFonts w:ascii="Georgia" w:eastAsiaTheme="minorHAnsi" w:hAnsi="Georgia" w:cstheme="minorBidi"/>
                <w:color w:val="585756"/>
              </w:rPr>
            </w:pPr>
          </w:p>
          <w:p w14:paraId="33881F93" w14:textId="36FB75D4"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TYPE OF ORGANISATION</w:t>
            </w:r>
          </w:p>
          <w:p w14:paraId="6E0375B1" w14:textId="77777777" w:rsidR="00464CB1" w:rsidRDefault="008541CF" w:rsidP="008075F6">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(Delete as appropriate)</w:t>
            </w:r>
          </w:p>
          <w:p w14:paraId="083007EC" w14:textId="77777777" w:rsidR="0000502F" w:rsidRPr="00A43F44" w:rsidRDefault="0000502F" w:rsidP="008075F6">
            <w:pPr>
              <w:spacing w:after="0"/>
              <w:jc w:val="left"/>
              <w:rPr>
                <w:rFonts w:ascii="Georgia" w:eastAsiaTheme="minorHAnsi" w:hAnsi="Georgia" w:cstheme="minorBidi"/>
                <w:i/>
                <w:iCs/>
                <w:color w:val="585756"/>
                <w:sz w:val="16"/>
                <w:szCs w:val="16"/>
              </w:rPr>
            </w:pPr>
          </w:p>
        </w:tc>
        <w:tc>
          <w:tcPr>
            <w:tcW w:w="4955" w:type="dxa"/>
          </w:tcPr>
          <w:p w14:paraId="6B0097A4" w14:textId="77777777" w:rsidR="0000502F" w:rsidRPr="0000502F" w:rsidRDefault="0000502F" w:rsidP="00C93032">
            <w:pPr>
              <w:spacing w:after="0"/>
              <w:ind w:left="720"/>
              <w:contextualSpacing/>
              <w:jc w:val="left"/>
              <w:rPr>
                <w:rFonts w:ascii="Georgia" w:eastAsiaTheme="minorHAnsi" w:hAnsi="Georgia" w:cstheme="minorBidi"/>
                <w:color w:val="585756"/>
              </w:rPr>
            </w:pPr>
          </w:p>
          <w:p w14:paraId="3AAC6CE2" w14:textId="24945EAB" w:rsidR="00464CB1" w:rsidRPr="00A43F44" w:rsidRDefault="008541CF" w:rsidP="000F1675">
            <w:pPr>
              <w:numPr>
                <w:ilvl w:val="0"/>
                <w:numId w:val="33"/>
              </w:numPr>
              <w:spacing w:after="0"/>
              <w:contextualSpacing/>
              <w:jc w:val="left"/>
              <w:rPr>
                <w:rFonts w:ascii="Georgia" w:eastAsiaTheme="minorHAnsi" w:hAnsi="Georgia" w:cstheme="minorBidi"/>
                <w:color w:val="585756"/>
              </w:rPr>
            </w:pPr>
            <w:r>
              <w:rPr>
                <w:rFonts w:ascii="Georgia" w:eastAsiaTheme="minorHAnsi" w:hAnsi="Georgia" w:cstheme="minorBidi"/>
                <w:color w:val="585756"/>
              </w:rPr>
              <w:t>FOR PROFIT</w:t>
            </w:r>
          </w:p>
          <w:p w14:paraId="03D9F42B" w14:textId="77777777" w:rsidR="00464CB1" w:rsidRPr="00A43F44" w:rsidRDefault="008541CF" w:rsidP="000F1675">
            <w:pPr>
              <w:numPr>
                <w:ilvl w:val="0"/>
                <w:numId w:val="33"/>
              </w:numPr>
              <w:spacing w:after="0"/>
              <w:contextualSpacing/>
              <w:jc w:val="left"/>
              <w:rPr>
                <w:rFonts w:ascii="Georgia" w:eastAsiaTheme="minorHAnsi" w:hAnsi="Georgia" w:cstheme="minorBidi"/>
                <w:color w:val="585756"/>
              </w:rPr>
            </w:pPr>
            <w:r>
              <w:rPr>
                <w:rFonts w:ascii="Georgia" w:eastAsiaTheme="minorHAnsi" w:hAnsi="Georgia" w:cstheme="minorBidi"/>
                <w:color w:val="585756"/>
              </w:rPr>
              <w:t>NOT FOR PROFIT</w:t>
            </w:r>
          </w:p>
          <w:p w14:paraId="77FDD359" w14:textId="77777777" w:rsidR="00464CB1" w:rsidRPr="0000502F" w:rsidRDefault="008541CF" w:rsidP="000F1675">
            <w:pPr>
              <w:numPr>
                <w:ilvl w:val="0"/>
                <w:numId w:val="33"/>
              </w:numPr>
              <w:spacing w:after="0"/>
              <w:contextualSpacing/>
              <w:jc w:val="left"/>
              <w:rPr>
                <w:rFonts w:ascii="Georgia" w:eastAsiaTheme="minorHAnsi" w:hAnsi="Georgia" w:cstheme="minorBidi"/>
                <w:color w:val="585756"/>
              </w:rPr>
            </w:pPr>
            <w:r>
              <w:rPr>
                <w:rFonts w:ascii="Georgia" w:eastAsiaTheme="minorHAnsi" w:hAnsi="Georgia" w:cstheme="minorBidi"/>
                <w:color w:val="585756"/>
              </w:rPr>
              <w:t>NGO</w:t>
            </w:r>
          </w:p>
          <w:p w14:paraId="45B03FC5" w14:textId="22DD0974" w:rsidR="0000502F" w:rsidRPr="00A43F44" w:rsidRDefault="0000502F" w:rsidP="00C93032">
            <w:pPr>
              <w:spacing w:after="0"/>
              <w:ind w:left="720"/>
              <w:contextualSpacing/>
              <w:jc w:val="left"/>
              <w:rPr>
                <w:rFonts w:ascii="Georgia" w:eastAsiaTheme="minorHAnsi" w:hAnsi="Georgia" w:cstheme="minorBidi"/>
                <w:color w:val="585756"/>
              </w:rPr>
            </w:pPr>
          </w:p>
        </w:tc>
      </w:tr>
      <w:tr w:rsidR="00A13C13" w14:paraId="06D03863" w14:textId="77777777">
        <w:trPr>
          <w:trHeight w:val="70"/>
        </w:trPr>
        <w:tc>
          <w:tcPr>
            <w:tcW w:w="3539" w:type="dxa"/>
          </w:tcPr>
          <w:p w14:paraId="64A649E1" w14:textId="77777777" w:rsidR="00464CB1" w:rsidRDefault="008541CF" w:rsidP="005E67B5">
            <w:pPr>
              <w:spacing w:after="0"/>
              <w:jc w:val="left"/>
              <w:rPr>
                <w:rFonts w:ascii="Georgia" w:eastAsiaTheme="minorHAnsi" w:hAnsi="Georgia" w:cstheme="minorBidi"/>
                <w:color w:val="585756"/>
              </w:rPr>
            </w:pPr>
            <w:r>
              <w:rPr>
                <w:rFonts w:ascii="Georgia" w:eastAsiaTheme="minorHAnsi" w:hAnsi="Georgia" w:cstheme="minorBidi"/>
                <w:color w:val="585756"/>
              </w:rPr>
              <w:t>PRINCIPAL REGISTRATION NUMBER</w:t>
            </w:r>
          </w:p>
          <w:p w14:paraId="5BC2EB3E" w14:textId="31B8ABF6" w:rsidR="0000502F" w:rsidRPr="00A43F44" w:rsidRDefault="0000502F" w:rsidP="005E67B5">
            <w:pPr>
              <w:spacing w:after="0"/>
              <w:jc w:val="left"/>
              <w:rPr>
                <w:rFonts w:ascii="Georgia" w:eastAsiaTheme="minorHAnsi" w:hAnsi="Georgia" w:cstheme="minorBidi"/>
                <w:color w:val="585756"/>
              </w:rPr>
            </w:pPr>
          </w:p>
        </w:tc>
        <w:tc>
          <w:tcPr>
            <w:tcW w:w="4955" w:type="dxa"/>
          </w:tcPr>
          <w:p w14:paraId="5FC795F1" w14:textId="77777777" w:rsidR="00464CB1" w:rsidRPr="00A43F44" w:rsidRDefault="00464CB1" w:rsidP="008075F6">
            <w:pPr>
              <w:spacing w:after="0"/>
              <w:jc w:val="left"/>
              <w:rPr>
                <w:rFonts w:ascii="Georgia" w:eastAsiaTheme="minorHAnsi" w:hAnsi="Georgia" w:cstheme="minorBidi"/>
                <w:color w:val="585756"/>
              </w:rPr>
            </w:pPr>
          </w:p>
        </w:tc>
      </w:tr>
      <w:tr w:rsidR="00A13C13" w14:paraId="09AE77C7" w14:textId="77777777">
        <w:tc>
          <w:tcPr>
            <w:tcW w:w="3539" w:type="dxa"/>
          </w:tcPr>
          <w:p w14:paraId="5E24431E"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color w:val="585756"/>
              </w:rPr>
              <w:t>SECONDARY REGISTRATION NUMBER</w:t>
            </w:r>
            <w:r w:rsidR="005E67B5">
              <w:rPr>
                <w:rFonts w:ascii="Georgia" w:eastAsiaTheme="minorHAnsi" w:hAnsi="Georgia" w:cstheme="minorBidi"/>
                <w:color w:val="585756"/>
              </w:rPr>
              <w:t xml:space="preserve"> </w:t>
            </w:r>
            <w:r>
              <w:rPr>
                <w:rFonts w:ascii="Georgia" w:eastAsiaTheme="minorHAnsi" w:hAnsi="Georgia" w:cstheme="minorBidi"/>
                <w:i/>
                <w:color w:val="585756"/>
                <w:sz w:val="16"/>
              </w:rPr>
              <w:t>(if applicable)</w:t>
            </w:r>
          </w:p>
          <w:p w14:paraId="387592A2" w14:textId="17BBC2DA" w:rsidR="0000502F" w:rsidRPr="00A43F44" w:rsidRDefault="0000502F" w:rsidP="005E67B5">
            <w:pPr>
              <w:spacing w:after="0"/>
              <w:jc w:val="left"/>
              <w:rPr>
                <w:rFonts w:ascii="Georgia" w:eastAsiaTheme="minorHAnsi" w:hAnsi="Georgia" w:cstheme="minorBidi"/>
                <w:color w:val="585756"/>
              </w:rPr>
            </w:pPr>
          </w:p>
        </w:tc>
        <w:tc>
          <w:tcPr>
            <w:tcW w:w="4955" w:type="dxa"/>
          </w:tcPr>
          <w:p w14:paraId="11872BF8" w14:textId="77777777" w:rsidR="00464CB1" w:rsidRPr="00A43F44" w:rsidRDefault="00464CB1" w:rsidP="008075F6">
            <w:pPr>
              <w:spacing w:after="0"/>
              <w:jc w:val="left"/>
              <w:rPr>
                <w:rFonts w:ascii="Georgia" w:eastAsiaTheme="minorHAnsi" w:hAnsi="Georgia" w:cstheme="minorBidi"/>
                <w:color w:val="585756"/>
              </w:rPr>
            </w:pPr>
          </w:p>
        </w:tc>
      </w:tr>
      <w:tr w:rsidR="00A13C13" w14:paraId="64C6384D" w14:textId="77777777">
        <w:tc>
          <w:tcPr>
            <w:tcW w:w="3539" w:type="dxa"/>
          </w:tcPr>
          <w:p w14:paraId="0535C6FE"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PLACE OF REGISTRATION</w:t>
            </w:r>
          </w:p>
          <w:p w14:paraId="7B1FAC80"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City</w:t>
            </w:r>
          </w:p>
          <w:p w14:paraId="63C2E341"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Country</w:t>
            </w:r>
          </w:p>
          <w:p w14:paraId="1B0BC629" w14:textId="4C0EDBC6" w:rsidR="0000502F" w:rsidRPr="00A43F44" w:rsidRDefault="0000502F" w:rsidP="005E67B5">
            <w:pPr>
              <w:spacing w:after="0"/>
              <w:jc w:val="left"/>
              <w:rPr>
                <w:rFonts w:ascii="Georgia" w:eastAsiaTheme="minorHAnsi" w:hAnsi="Georgia" w:cstheme="minorBidi"/>
                <w:i/>
                <w:iCs/>
                <w:color w:val="585756"/>
              </w:rPr>
            </w:pPr>
          </w:p>
        </w:tc>
        <w:tc>
          <w:tcPr>
            <w:tcW w:w="4955" w:type="dxa"/>
          </w:tcPr>
          <w:p w14:paraId="2DBDC89F" w14:textId="77777777" w:rsidR="00464CB1" w:rsidRPr="00A43F44" w:rsidRDefault="00464CB1" w:rsidP="008075F6">
            <w:pPr>
              <w:spacing w:after="0"/>
              <w:jc w:val="left"/>
              <w:rPr>
                <w:rFonts w:ascii="Georgia" w:eastAsiaTheme="minorHAnsi" w:hAnsi="Georgia" w:cstheme="minorBidi"/>
                <w:color w:val="585756"/>
              </w:rPr>
            </w:pPr>
          </w:p>
        </w:tc>
      </w:tr>
      <w:tr w:rsidR="00A13C13" w14:paraId="5D0F07E5" w14:textId="77777777">
        <w:tc>
          <w:tcPr>
            <w:tcW w:w="3539" w:type="dxa"/>
          </w:tcPr>
          <w:p w14:paraId="236AD930"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DATE OF REGISTRATION</w:t>
            </w:r>
          </w:p>
          <w:p w14:paraId="08644BCA"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DD MM YYYY</w:t>
            </w:r>
          </w:p>
          <w:p w14:paraId="03483627" w14:textId="37B6100D" w:rsidR="0000502F" w:rsidRPr="00A43F44" w:rsidRDefault="0000502F" w:rsidP="005E67B5">
            <w:pPr>
              <w:spacing w:after="0"/>
              <w:jc w:val="left"/>
              <w:rPr>
                <w:rFonts w:ascii="Georgia" w:eastAsiaTheme="minorHAnsi" w:hAnsi="Georgia" w:cstheme="minorBidi"/>
                <w:color w:val="585756"/>
              </w:rPr>
            </w:pPr>
          </w:p>
        </w:tc>
        <w:tc>
          <w:tcPr>
            <w:tcW w:w="4955" w:type="dxa"/>
          </w:tcPr>
          <w:p w14:paraId="04521C29" w14:textId="77777777" w:rsidR="00464CB1" w:rsidRPr="00A43F44" w:rsidRDefault="00464CB1" w:rsidP="008075F6">
            <w:pPr>
              <w:spacing w:after="0"/>
              <w:jc w:val="left"/>
              <w:rPr>
                <w:rFonts w:ascii="Georgia" w:eastAsiaTheme="minorHAnsi" w:hAnsi="Georgia" w:cstheme="minorBidi"/>
                <w:color w:val="585756"/>
              </w:rPr>
            </w:pPr>
          </w:p>
        </w:tc>
      </w:tr>
      <w:tr w:rsidR="00A13C13" w14:paraId="7A00E01C" w14:textId="77777777">
        <w:tc>
          <w:tcPr>
            <w:tcW w:w="3539" w:type="dxa"/>
          </w:tcPr>
          <w:p w14:paraId="24AEB31A" w14:textId="77777777" w:rsidR="00464CB1"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VAT NUMBER</w:t>
            </w:r>
          </w:p>
          <w:p w14:paraId="3FEDFF39" w14:textId="77777777" w:rsidR="0000502F" w:rsidRPr="00A43F44" w:rsidRDefault="0000502F" w:rsidP="008075F6">
            <w:pPr>
              <w:spacing w:after="0"/>
              <w:jc w:val="left"/>
              <w:rPr>
                <w:rFonts w:ascii="Georgia" w:eastAsiaTheme="minorHAnsi" w:hAnsi="Georgia" w:cstheme="minorBidi"/>
                <w:color w:val="585756"/>
              </w:rPr>
            </w:pPr>
          </w:p>
          <w:p w14:paraId="5D19AB9C" w14:textId="77777777" w:rsidR="00464CB1" w:rsidRPr="00A43F44" w:rsidRDefault="00464CB1" w:rsidP="008075F6">
            <w:pPr>
              <w:spacing w:after="0"/>
              <w:jc w:val="left"/>
              <w:rPr>
                <w:rFonts w:ascii="Georgia" w:eastAsiaTheme="minorHAnsi" w:hAnsi="Georgia" w:cstheme="minorBidi"/>
                <w:color w:val="585756"/>
              </w:rPr>
            </w:pPr>
          </w:p>
        </w:tc>
        <w:tc>
          <w:tcPr>
            <w:tcW w:w="4955" w:type="dxa"/>
          </w:tcPr>
          <w:p w14:paraId="3CD95E3B" w14:textId="77777777" w:rsidR="00464CB1" w:rsidRPr="00A43F44" w:rsidRDefault="00464CB1" w:rsidP="008075F6">
            <w:pPr>
              <w:spacing w:after="0"/>
              <w:jc w:val="left"/>
              <w:rPr>
                <w:rFonts w:ascii="Georgia" w:eastAsiaTheme="minorHAnsi" w:hAnsi="Georgia" w:cstheme="minorBidi"/>
                <w:color w:val="585756"/>
              </w:rPr>
            </w:pPr>
          </w:p>
        </w:tc>
      </w:tr>
      <w:tr w:rsidR="00A13C13" w14:paraId="093E4015" w14:textId="77777777">
        <w:tc>
          <w:tcPr>
            <w:tcW w:w="3539" w:type="dxa"/>
          </w:tcPr>
          <w:p w14:paraId="0EA29AD8"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ADDRESS OF REGISTERED OFFICE</w:t>
            </w:r>
          </w:p>
          <w:p w14:paraId="0F1B0FF0"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Street+ P.O. Box</w:t>
            </w:r>
          </w:p>
          <w:p w14:paraId="1C3F17E5"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Postal code</w:t>
            </w:r>
          </w:p>
          <w:p w14:paraId="3B847E63"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City, Region/Province</w:t>
            </w:r>
          </w:p>
          <w:p w14:paraId="3A2452D5"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Country</w:t>
            </w:r>
          </w:p>
          <w:p w14:paraId="208E0F46" w14:textId="060EB75F" w:rsidR="00520F9A" w:rsidRPr="005E67B5" w:rsidRDefault="00520F9A" w:rsidP="005E67B5">
            <w:pPr>
              <w:spacing w:after="0"/>
              <w:jc w:val="left"/>
              <w:rPr>
                <w:rFonts w:ascii="Georgia" w:eastAsiaTheme="minorHAnsi" w:hAnsi="Georgia" w:cstheme="minorBidi"/>
                <w:i/>
                <w:iCs/>
                <w:color w:val="585756"/>
                <w:sz w:val="16"/>
                <w:szCs w:val="16"/>
              </w:rPr>
            </w:pPr>
          </w:p>
        </w:tc>
        <w:tc>
          <w:tcPr>
            <w:tcW w:w="4955" w:type="dxa"/>
          </w:tcPr>
          <w:p w14:paraId="04ECBDE9" w14:textId="77777777" w:rsidR="00464CB1" w:rsidRPr="00A43F44" w:rsidRDefault="00464CB1" w:rsidP="008075F6">
            <w:pPr>
              <w:spacing w:after="0"/>
              <w:jc w:val="left"/>
              <w:rPr>
                <w:rFonts w:ascii="Georgia" w:eastAsiaTheme="minorHAnsi" w:hAnsi="Georgia" w:cstheme="minorBidi"/>
                <w:color w:val="585756"/>
              </w:rPr>
            </w:pPr>
          </w:p>
        </w:tc>
      </w:tr>
      <w:tr w:rsidR="00A13C13" w14:paraId="48C3FF80" w14:textId="77777777">
        <w:tc>
          <w:tcPr>
            <w:tcW w:w="3539" w:type="dxa"/>
          </w:tcPr>
          <w:p w14:paraId="342D0E17"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TELEPHONE NUMBER</w:t>
            </w:r>
          </w:p>
          <w:p w14:paraId="1B79B324" w14:textId="77777777" w:rsidR="00464CB1" w:rsidRDefault="00464CB1" w:rsidP="008075F6">
            <w:pPr>
              <w:spacing w:after="0"/>
              <w:jc w:val="left"/>
              <w:rPr>
                <w:rFonts w:ascii="Georgia" w:eastAsiaTheme="minorHAnsi" w:hAnsi="Georgia" w:cstheme="minorBidi"/>
                <w:color w:val="585756"/>
              </w:rPr>
            </w:pPr>
          </w:p>
          <w:p w14:paraId="087C6426" w14:textId="77777777" w:rsidR="0000502F" w:rsidRPr="00A43F44" w:rsidRDefault="0000502F" w:rsidP="008075F6">
            <w:pPr>
              <w:spacing w:after="0"/>
              <w:jc w:val="left"/>
              <w:rPr>
                <w:rFonts w:ascii="Georgia" w:eastAsiaTheme="minorHAnsi" w:hAnsi="Georgia" w:cstheme="minorBidi"/>
                <w:color w:val="585756"/>
              </w:rPr>
            </w:pPr>
          </w:p>
        </w:tc>
        <w:tc>
          <w:tcPr>
            <w:tcW w:w="4955" w:type="dxa"/>
          </w:tcPr>
          <w:p w14:paraId="271AC353" w14:textId="77777777" w:rsidR="00464CB1" w:rsidRPr="00A43F44" w:rsidRDefault="00464CB1" w:rsidP="008075F6">
            <w:pPr>
              <w:spacing w:after="0"/>
              <w:jc w:val="left"/>
              <w:rPr>
                <w:rFonts w:ascii="Georgia" w:eastAsiaTheme="minorHAnsi" w:hAnsi="Georgia" w:cstheme="minorBidi"/>
                <w:color w:val="585756"/>
              </w:rPr>
            </w:pPr>
          </w:p>
        </w:tc>
      </w:tr>
      <w:tr w:rsidR="00A13C13" w14:paraId="433E34F9" w14:textId="77777777">
        <w:tc>
          <w:tcPr>
            <w:tcW w:w="3539" w:type="dxa"/>
          </w:tcPr>
          <w:p w14:paraId="5A9ADEAC" w14:textId="77777777" w:rsidR="00464CB1"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E-MAIL</w:t>
            </w:r>
          </w:p>
          <w:p w14:paraId="52E245EC" w14:textId="564E1CDC" w:rsidR="003039A5" w:rsidRPr="00A43F44" w:rsidRDefault="003039A5" w:rsidP="008075F6">
            <w:pPr>
              <w:spacing w:after="0"/>
              <w:jc w:val="left"/>
              <w:rPr>
                <w:rFonts w:ascii="Georgia" w:eastAsiaTheme="minorHAnsi" w:hAnsi="Georgia" w:cstheme="minorBidi"/>
                <w:color w:val="585756"/>
              </w:rPr>
            </w:pPr>
          </w:p>
        </w:tc>
        <w:tc>
          <w:tcPr>
            <w:tcW w:w="4955" w:type="dxa"/>
          </w:tcPr>
          <w:p w14:paraId="4DA16220" w14:textId="77777777" w:rsidR="00464CB1" w:rsidRPr="00A43F44" w:rsidRDefault="00464CB1" w:rsidP="008075F6">
            <w:pPr>
              <w:spacing w:after="0"/>
              <w:jc w:val="left"/>
              <w:rPr>
                <w:rFonts w:ascii="Georgia" w:eastAsiaTheme="minorHAnsi" w:hAnsi="Georgia" w:cstheme="minorBidi"/>
                <w:color w:val="585756"/>
              </w:rPr>
            </w:pPr>
          </w:p>
        </w:tc>
      </w:tr>
    </w:tbl>
    <w:p w14:paraId="6CCF897F" w14:textId="38BECE81" w:rsidR="003039A5" w:rsidRDefault="003039A5" w:rsidP="008075F6">
      <w:pPr>
        <w:spacing w:after="160"/>
        <w:jc w:val="left"/>
        <w:rPr>
          <w:rFonts w:ascii="Georgia" w:eastAsiaTheme="minorHAnsi" w:hAnsi="Georgia" w:cstheme="minorBidi"/>
          <w:color w:val="585756"/>
          <w:sz w:val="21"/>
          <w:szCs w:val="22"/>
        </w:rPr>
      </w:pPr>
    </w:p>
    <w:p w14:paraId="1A237A5C" w14:textId="4F039CF3" w:rsidR="00464CB1" w:rsidRPr="00A43F44" w:rsidRDefault="008541CF" w:rsidP="00E425FB">
      <w:pPr>
        <w:keepNext/>
        <w:keepLines/>
        <w:spacing w:before="120" w:after="120"/>
        <w:jc w:val="right"/>
        <w:outlineLvl w:val="1"/>
        <w:rPr>
          <w:rFonts w:ascii="Georgia" w:eastAsiaTheme="majorEastAsia" w:hAnsi="Georgia" w:cstheme="minorBidi"/>
          <w:b/>
          <w:color w:val="D81A1A"/>
          <w:sz w:val="28"/>
          <w:szCs w:val="26"/>
        </w:rPr>
      </w:pPr>
      <w:r>
        <w:rPr>
          <w:noProof/>
        </w:rPr>
        <w:lastRenderedPageBreak/>
        <w:drawing>
          <wp:anchor distT="0" distB="0" distL="114300" distR="114300" simplePos="0" relativeHeight="251658241" behindDoc="0" locked="0" layoutInCell="1" allowOverlap="1" wp14:anchorId="419F0CCD" wp14:editId="07777777">
            <wp:simplePos x="0" y="0"/>
            <wp:positionH relativeFrom="margin">
              <wp:posOffset>-127000</wp:posOffset>
            </wp:positionH>
            <wp:positionV relativeFrom="paragraph">
              <wp:posOffset>8890</wp:posOffset>
            </wp:positionV>
            <wp:extent cx="1638300" cy="562610"/>
            <wp:effectExtent l="0" t="0" r="0" b="8890"/>
            <wp:wrapNone/>
            <wp:docPr id="1964373285" name="Picture 1964373285" descr="A close 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4373285" name="Picture 1964373285" descr="A close up of a logo&#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1638300" cy="562610"/>
                    </a:xfrm>
                    <a:prstGeom prst="rect">
                      <a:avLst/>
                    </a:prstGeom>
                  </pic:spPr>
                </pic:pic>
              </a:graphicData>
            </a:graphic>
            <wp14:sizeRelH relativeFrom="page">
              <wp14:pctWidth>0</wp14:pctWidth>
            </wp14:sizeRelH>
            <wp14:sizeRelV relativeFrom="page">
              <wp14:pctHeight>0</wp14:pctHeight>
            </wp14:sizeRelV>
          </wp:anchor>
        </w:drawing>
      </w:r>
      <w:bookmarkStart w:id="97" w:name="_Toc212131280"/>
      <w:r>
        <w:rPr>
          <w:rFonts w:ascii="Georgia" w:eastAsiaTheme="majorEastAsia" w:hAnsi="Georgia" w:cstheme="majorBidi"/>
          <w:b/>
          <w:color w:val="D81A1A"/>
          <w:sz w:val="28"/>
          <w:szCs w:val="26"/>
        </w:rPr>
        <w:t xml:space="preserve">Identification </w:t>
      </w:r>
      <w:proofErr w:type="gramStart"/>
      <w:r>
        <w:rPr>
          <w:rFonts w:ascii="Georgia" w:eastAsiaTheme="majorEastAsia" w:hAnsi="Georgia" w:cstheme="majorBidi"/>
          <w:b/>
          <w:color w:val="D81A1A"/>
          <w:sz w:val="28"/>
          <w:szCs w:val="26"/>
        </w:rPr>
        <w:t>form</w:t>
      </w:r>
      <w:proofErr w:type="gramEnd"/>
      <w:r>
        <w:rPr>
          <w:rFonts w:ascii="Georgia" w:eastAsiaTheme="majorEastAsia" w:hAnsi="Georgia" w:cstheme="majorBidi"/>
          <w:b/>
          <w:color w:val="D81A1A"/>
          <w:sz w:val="28"/>
          <w:szCs w:val="26"/>
        </w:rPr>
        <w:t xml:space="preserve"> </w:t>
      </w:r>
      <w:proofErr w:type="gramStart"/>
      <w:r>
        <w:rPr>
          <w:rFonts w:ascii="Georgia" w:eastAsiaTheme="majorEastAsia" w:hAnsi="Georgia" w:cstheme="majorBidi"/>
          <w:b/>
          <w:color w:val="D81A1A"/>
          <w:sz w:val="28"/>
          <w:szCs w:val="26"/>
        </w:rPr>
        <w:t>Public</w:t>
      </w:r>
      <w:proofErr w:type="gramEnd"/>
      <w:r>
        <w:rPr>
          <w:rFonts w:ascii="Georgia" w:eastAsiaTheme="majorEastAsia" w:hAnsi="Georgia" w:cstheme="majorBidi"/>
          <w:b/>
          <w:color w:val="D81A1A"/>
          <w:sz w:val="28"/>
          <w:szCs w:val="26"/>
        </w:rPr>
        <w:t xml:space="preserve"> actor - entity</w:t>
      </w:r>
      <w:bookmarkEnd w:id="97"/>
    </w:p>
    <w:p w14:paraId="6FEACC41" w14:textId="662135B4" w:rsidR="001755EC" w:rsidRPr="00A43F44" w:rsidRDefault="008541CF" w:rsidP="008075F6">
      <w:pPr>
        <w:spacing w:after="160"/>
        <w:jc w:val="left"/>
        <w:rPr>
          <w:rFonts w:ascii="Georgia" w:eastAsiaTheme="minorHAnsi" w:hAnsi="Georgia" w:cstheme="minorBidi"/>
          <w:color w:val="585756"/>
          <w:sz w:val="21"/>
          <w:szCs w:val="22"/>
        </w:rPr>
      </w:pPr>
      <w:r>
        <w:rPr>
          <w:noProof/>
        </w:rPr>
        <mc:AlternateContent>
          <mc:Choice Requires="wps">
            <w:drawing>
              <wp:anchor distT="0" distB="0" distL="114300" distR="114300" simplePos="0" relativeHeight="251658245" behindDoc="0" locked="0" layoutInCell="1" allowOverlap="1" wp14:anchorId="573626E6" wp14:editId="07777777">
                <wp:simplePos x="0" y="0"/>
                <wp:positionH relativeFrom="column">
                  <wp:posOffset>1052763</wp:posOffset>
                </wp:positionH>
                <wp:positionV relativeFrom="paragraph">
                  <wp:posOffset>7119</wp:posOffset>
                </wp:positionV>
                <wp:extent cx="4289258" cy="609600"/>
                <wp:effectExtent l="0" t="0" r="0" b="0"/>
                <wp:wrapNone/>
                <wp:docPr id="1290745920" name="Text Box 1290745920"/>
                <wp:cNvGraphicFramePr/>
                <a:graphic xmlns:a="http://schemas.openxmlformats.org/drawingml/2006/main">
                  <a:graphicData uri="http://schemas.microsoft.com/office/word/2010/wordprocessingShape">
                    <wps:wsp>
                      <wps:cNvSpPr txBox="1"/>
                      <wps:spPr>
                        <a:xfrm>
                          <a:off x="0" y="0"/>
                          <a:ext cx="4289258" cy="609600"/>
                        </a:xfrm>
                        <a:prstGeom prst="rect">
                          <a:avLst/>
                        </a:prstGeom>
                        <a:solidFill>
                          <a:srgbClr val="FFFFFF"/>
                        </a:solidFill>
                        <a:ln w="6350">
                          <a:noFill/>
                        </a:ln>
                      </wps:spPr>
                      <wps:txbx>
                        <w:txbxContent>
                          <w:p w14:paraId="2304050C" w14:textId="77777777" w:rsidR="00464CB1" w:rsidRPr="00A43F44" w:rsidRDefault="008541CF" w:rsidP="00464CB1">
                            <w:pPr>
                              <w:autoSpaceDE w:val="0"/>
                              <w:autoSpaceDN w:val="0"/>
                              <w:adjustRightInd w:val="0"/>
                              <w:spacing w:after="0"/>
                              <w:rPr>
                                <w:rFonts w:ascii="Calibri,Bold" w:hAnsi="Calibri,Bold" w:cs="Calibri,Bold"/>
                                <w:b/>
                                <w:bCs/>
                                <w:sz w:val="17"/>
                                <w:szCs w:val="17"/>
                              </w:rPr>
                            </w:pPr>
                            <w:r>
                              <w:rPr>
                                <w:rFonts w:ascii="Calibri,Bold" w:hAnsi="Calibri,Bold"/>
                                <w:b/>
                                <w:sz w:val="17"/>
                              </w:rPr>
                              <w:t>This form must be completed, signed and accompanied by a copy of the official documents (law, resolution, trade register(s), official gazette, VAT registration etc) substantiating the information given.</w:t>
                            </w:r>
                          </w:p>
                          <w:p w14:paraId="0A37501D" w14:textId="77777777" w:rsidR="00464CB1" w:rsidRPr="00A43F44" w:rsidRDefault="00464CB1" w:rsidP="00464CB1">
                            <w:pPr>
                              <w:autoSpaceDE w:val="0"/>
                              <w:autoSpaceDN w:val="0"/>
                              <w:adjustRightInd w:val="0"/>
                              <w:spacing w:after="0"/>
                              <w:rPr>
                                <w:rFonts w:ascii="Calibri,Bold" w:hAnsi="Calibri,Bold" w:cs="Calibri,Bold"/>
                                <w:b/>
                                <w:bCs/>
                                <w:sz w:val="17"/>
                                <w:szCs w:val="17"/>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wps:bodyPr>
                    </wps:wsp>
                  </a:graphicData>
                </a:graphic>
                <wp14:sizeRelH relativeFrom="margin">
                  <wp14:pctWidth>0</wp14:pctWidth>
                </wp14:sizeRelH>
              </wp:anchor>
            </w:drawing>
          </mc:Choice>
          <mc:Fallback xmlns:arto="http://schemas.microsoft.com/office/word/2006/arto" xmlns:a14="http://schemas.microsoft.com/office/drawing/2010/main" xmlns:pic="http://schemas.openxmlformats.org/drawingml/2006/picture" xmlns:a16="http://schemas.microsoft.com/office/drawing/2014/main" xmlns:a="http://schemas.openxmlformats.org/drawingml/2006/main">
            <w:pict w14:anchorId="0560E09F">
              <v:shape id="Text Box 1290745920" style="position:absolute;margin-left:82.9pt;margin-top:.55pt;width:337.75pt;height:48pt;z-index:25165824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spid="_x0000_s1028"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Z4CgKAIAAE4EAAAOAAAAZHJzL2Uyb0RvYy54bWysVEuP2jAQvlfqf7B8Lwkp0AURVpQVVSW0&#10;uxK72rNxHBLJ8bhjQ0J/fcfm2W1PVTmYGc94Ht83k+l912i2V+hqMDnv91LOlJFQ1Gab89eX5ac7&#10;zpwXphAajMr5QTl+P/v4YdraicqgAl0oZBTEuElrc155bydJ4mSlGuF6YJUhYwnYCE8qbpMCRUvR&#10;G51kaTpKWsDCIkjlHN0+HI18FuOXpZL+qSyd8kznnGrz8cR4bsKZzKZiskVhq1qeyhD/UEUjakNJ&#10;L6EehBdsh/UfoZpaIjgofU9Ck0BZ1lLFHqibfvqum3UlrIq9EDjOXmBy/y+sfNyv7TMy332FjggM&#10;gLTWTRxdhn66EpvwT5UyshOEhwtsqvNM0uUguxtnQyJakm2UjkdpxDW5vrbo/DcFDQtCzpFoiWiJ&#10;/cp5ykiuZ5eQzIGui2WtdVRwu1loZHtBFC7jLxRJT35z04a1lP3zMI2RDYT3Rz9tyP3aVJB8t+lY&#10;XeQ8Oze8geJAOCAcR8RZuayp2JVw/lkgzQS1TnPun+goNVAuOEmcVYA//3Yf/IkqsnLW0ozl3P3Y&#10;CVSc6e+GSBz3B4MwlFEZDL9kpOCtZXNrMbtmAYRBnzbKyigGf6/PYonQvNE6zENWMgkjKXfO/Vlc&#10;+OPk0zpJNZ9HJxpDK/zKrK0MoQPigYqX7k2gPfHlielHOE+jmLyj7eh7wviI40mhoY1MnRYsbMWt&#10;Hr2un4HZLwAAAP//AwBQSwMEFAAGAAgAAAAhAF76WazcAAAACAEAAA8AAABkcnMvZG93bnJldi54&#10;bWxMj8FOwzAQRO9I/IO1SNyoYyilhDgVQuJaibb07MZLHGGvo9ht0359lxO9zWhWM2+rxRi8OOCQ&#10;ukga1KQAgdRE21GrYbP+fJiDSNmQNT4SajhhgkV9e1OZ0sYjfeFhlVvBJZRKo8Hl3JdSpsZhMGkS&#10;eyTOfuIQTGY7tNIO5sjlwcvHopjJYDriBWd6/HDY/K72QcO2Deftt+oHZ4Of0vJ8Wm9ip/X93fj+&#10;BiLjmP+P4Q+f0aFmpl3ck03Cs589M3pmoUBwPp+qJxA7Da8vCmRdyesH6gsAAAD//wMAUEsBAi0A&#10;FAAGAAgAAAAhALaDOJL+AAAA4QEAABMAAAAAAAAAAAAAAAAAAAAAAFtDb250ZW50X1R5cGVzXS54&#10;bWxQSwECLQAUAAYACAAAACEAOP0h/9YAAACUAQAACwAAAAAAAAAAAAAAAAAvAQAAX3JlbHMvLnJl&#10;bHNQSwECLQAUAAYACAAAACEAOWeAoCgCAABOBAAADgAAAAAAAAAAAAAAAAAuAgAAZHJzL2Uyb0Rv&#10;Yy54bWxQSwECLQAUAAYACAAAACEAXvpZrNwAAAAIAQAADwAAAAAAAAAAAAAAAACCBAAAZHJzL2Rv&#10;d25yZXYueG1sUEsFBgAAAAAEAAQA8wAAAIsFAAAAAA==&#10;" w14:anchorId="573626E6">
                <v:textbox>
                  <w:txbxContent>
                    <w:p w:rsidRPr="00A43F44" w:rsidR="00464CB1" w:rsidP="00464CB1" w:rsidRDefault="008541CF" w14:paraId="65FE4098" w14:textId="77777777">
                      <w:pPr>
                        <w:autoSpaceDE w:val="0"/>
                        <w:autoSpaceDN w:val="0"/>
                        <w:adjustRightInd w:val="0"/>
                        <w:spacing w:after="0"/>
                        <w:rPr>
                          <w:rFonts w:ascii="Calibri,Bold" w:hAnsi="Calibri,Bold" w:cs="Calibri,Bold"/>
                          <w:b/>
                          <w:bCs/>
                          <w:sz w:val="17"/>
                          <w:szCs w:val="17"/>
                        </w:rPr>
                      </w:pPr>
                      <w:r>
                        <w:rPr>
                          <w:rFonts w:ascii="Calibri,Bold" w:hAnsi="Calibri,Bold"/>
                          <w:b/>
                          <w:sz w:val="17"/>
                        </w:rPr>
                        <w:t>This form must be completed, signed and accompanied by a copy of the official documents (law, resolution, trade register(s), official gazette, VAT registration etc) substantiating the information given.</w:t>
                      </w:r>
                    </w:p>
                    <w:p w:rsidRPr="00A43F44" w:rsidR="00464CB1" w:rsidP="00464CB1" w:rsidRDefault="00464CB1" w14:paraId="5DAB6C7B" w14:textId="77777777">
                      <w:pPr>
                        <w:autoSpaceDE w:val="0"/>
                        <w:autoSpaceDN w:val="0"/>
                        <w:adjustRightInd w:val="0"/>
                        <w:spacing w:after="0"/>
                        <w:rPr>
                          <w:rFonts w:ascii="Calibri,Bold" w:hAnsi="Calibri,Bold" w:cs="Calibri,Bold"/>
                          <w:b/>
                          <w:bCs/>
                          <w:sz w:val="17"/>
                          <w:szCs w:val="17"/>
                        </w:rPr>
                      </w:pPr>
                    </w:p>
                  </w:txbxContent>
                </v:textbox>
              </v:shape>
            </w:pict>
          </mc:Fallback>
        </mc:AlternateContent>
      </w:r>
    </w:p>
    <w:p w14:paraId="5E19D125" w14:textId="36E30BFC" w:rsidR="00464CB1" w:rsidRPr="00A43F44" w:rsidRDefault="00464CB1" w:rsidP="008075F6">
      <w:pPr>
        <w:spacing w:after="160"/>
        <w:jc w:val="left"/>
        <w:rPr>
          <w:rFonts w:ascii="Georgia" w:eastAsiaTheme="minorHAnsi" w:hAnsi="Georgia" w:cstheme="minorBidi"/>
          <w:color w:val="585756"/>
          <w:sz w:val="21"/>
          <w:szCs w:val="22"/>
        </w:rPr>
      </w:pPr>
    </w:p>
    <w:p w14:paraId="1F795B59" w14:textId="77777777" w:rsidR="00464CB1" w:rsidRPr="00A43F44" w:rsidRDefault="00464CB1" w:rsidP="008075F6">
      <w:pPr>
        <w:spacing w:after="160"/>
        <w:jc w:val="left"/>
        <w:rPr>
          <w:rFonts w:ascii="Georgia" w:eastAsiaTheme="minorHAnsi" w:hAnsi="Georgia" w:cstheme="minorBidi"/>
          <w:color w:val="585756"/>
          <w:sz w:val="21"/>
          <w:szCs w:val="22"/>
        </w:rPr>
      </w:pPr>
    </w:p>
    <w:p w14:paraId="7C3DFF8A" w14:textId="28AF245A" w:rsidR="00464CB1" w:rsidRPr="00A43F44" w:rsidRDefault="008541CF" w:rsidP="008075F6">
      <w:pPr>
        <w:spacing w:after="160"/>
        <w:jc w:val="left"/>
        <w:rPr>
          <w:rFonts w:ascii="Georgia" w:eastAsiaTheme="minorHAnsi" w:hAnsi="Georgia" w:cstheme="minorBidi"/>
          <w:b/>
          <w:color w:val="585756"/>
          <w:sz w:val="12"/>
          <w:szCs w:val="16"/>
        </w:rPr>
      </w:pPr>
      <w:r>
        <w:rPr>
          <w:rFonts w:ascii="Georgia" w:eastAsiaTheme="minorHAnsi" w:hAnsi="Georgia" w:cstheme="minorBidi"/>
          <w:color w:val="585756"/>
          <w:sz w:val="21"/>
          <w:szCs w:val="22"/>
        </w:rPr>
        <w:t>Please complete the form in CAPITAL LETTERS and LATIN LETTERS.</w:t>
      </w:r>
    </w:p>
    <w:tbl>
      <w:tblPr>
        <w:tblStyle w:val="TableGrid"/>
        <w:tblW w:w="0" w:type="auto"/>
        <w:tblLook w:val="04A0" w:firstRow="1" w:lastRow="0" w:firstColumn="1" w:lastColumn="0" w:noHBand="0" w:noVBand="1"/>
      </w:tblPr>
      <w:tblGrid>
        <w:gridCol w:w="3539"/>
        <w:gridCol w:w="4955"/>
      </w:tblGrid>
      <w:tr w:rsidR="00A13C13" w14:paraId="527E378F" w14:textId="77777777">
        <w:trPr>
          <w:trHeight w:val="545"/>
        </w:trPr>
        <w:tc>
          <w:tcPr>
            <w:tcW w:w="3539" w:type="dxa"/>
          </w:tcPr>
          <w:p w14:paraId="2CBA13FF"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color w:val="585756"/>
              </w:rPr>
              <w:t>OFFICIAL NAME</w:t>
            </w:r>
            <w:r>
              <w:rPr>
                <w:rFonts w:ascii="Georgia" w:eastAsiaTheme="minorHAnsi" w:hAnsi="Georgia" w:cstheme="minorBidi"/>
                <w:color w:val="585756"/>
              </w:rPr>
              <w:br/>
            </w:r>
            <w:r>
              <w:rPr>
                <w:rFonts w:ascii="Georgia" w:eastAsiaTheme="minorHAnsi" w:hAnsi="Georgia" w:cstheme="minorBidi"/>
                <w:i/>
                <w:color w:val="585756"/>
                <w:sz w:val="16"/>
              </w:rPr>
              <w:t>As indicated on the official document.</w:t>
            </w:r>
          </w:p>
          <w:p w14:paraId="05B3C0E2" w14:textId="1B7D6B31" w:rsidR="00520F9A" w:rsidRPr="005E67B5" w:rsidRDefault="00520F9A" w:rsidP="005E67B5">
            <w:pPr>
              <w:spacing w:after="0"/>
              <w:jc w:val="left"/>
              <w:rPr>
                <w:rFonts w:ascii="Georgia" w:eastAsiaTheme="minorHAnsi" w:hAnsi="Georgia" w:cstheme="minorBidi"/>
                <w:i/>
                <w:iCs/>
                <w:color w:val="585756"/>
                <w:sz w:val="16"/>
                <w:szCs w:val="16"/>
              </w:rPr>
            </w:pPr>
          </w:p>
        </w:tc>
        <w:tc>
          <w:tcPr>
            <w:tcW w:w="4955" w:type="dxa"/>
          </w:tcPr>
          <w:p w14:paraId="5BFB4B22" w14:textId="77777777" w:rsidR="00464CB1" w:rsidRPr="00A43F44" w:rsidRDefault="00464CB1" w:rsidP="008075F6">
            <w:pPr>
              <w:spacing w:after="0"/>
              <w:jc w:val="left"/>
              <w:rPr>
                <w:rFonts w:ascii="Georgia" w:eastAsiaTheme="minorHAnsi" w:hAnsi="Georgia" w:cstheme="minorBidi"/>
                <w:i/>
                <w:iCs/>
                <w:color w:val="585756"/>
                <w:sz w:val="16"/>
                <w:szCs w:val="16"/>
              </w:rPr>
            </w:pPr>
          </w:p>
        </w:tc>
      </w:tr>
      <w:tr w:rsidR="00A13C13" w14:paraId="3A767329" w14:textId="77777777">
        <w:tc>
          <w:tcPr>
            <w:tcW w:w="3539" w:type="dxa"/>
          </w:tcPr>
          <w:p w14:paraId="6ABCB732"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color w:val="585756"/>
              </w:rPr>
              <w:t>ABBREVIATION</w:t>
            </w:r>
            <w:r w:rsidR="005E67B5">
              <w:rPr>
                <w:rFonts w:ascii="Georgia" w:eastAsiaTheme="minorHAnsi" w:hAnsi="Georgia" w:cstheme="minorBidi"/>
                <w:color w:val="585756"/>
              </w:rPr>
              <w:t xml:space="preserve"> </w:t>
            </w:r>
            <w:r>
              <w:rPr>
                <w:rFonts w:ascii="Georgia" w:eastAsiaTheme="minorHAnsi" w:hAnsi="Georgia" w:cstheme="minorBidi"/>
                <w:i/>
                <w:color w:val="585756"/>
                <w:sz w:val="16"/>
              </w:rPr>
              <w:t>(if applicable)</w:t>
            </w:r>
          </w:p>
          <w:p w14:paraId="2B886B95" w14:textId="77777777" w:rsidR="00520F9A" w:rsidRDefault="00520F9A" w:rsidP="005E67B5">
            <w:pPr>
              <w:spacing w:after="0"/>
              <w:jc w:val="left"/>
              <w:rPr>
                <w:rFonts w:ascii="Georgia" w:eastAsiaTheme="minorHAnsi" w:hAnsi="Georgia" w:cstheme="minorBidi"/>
                <w:i/>
                <w:color w:val="585756"/>
                <w:sz w:val="16"/>
              </w:rPr>
            </w:pPr>
          </w:p>
          <w:p w14:paraId="492CB111" w14:textId="272EC9AA" w:rsidR="005E67B5" w:rsidRPr="00A43F44" w:rsidRDefault="005E67B5" w:rsidP="005E67B5">
            <w:pPr>
              <w:spacing w:after="0"/>
              <w:jc w:val="left"/>
              <w:rPr>
                <w:rFonts w:ascii="Georgia" w:eastAsiaTheme="minorHAnsi" w:hAnsi="Georgia" w:cstheme="minorBidi"/>
                <w:color w:val="585756"/>
              </w:rPr>
            </w:pPr>
          </w:p>
        </w:tc>
        <w:tc>
          <w:tcPr>
            <w:tcW w:w="4955" w:type="dxa"/>
          </w:tcPr>
          <w:p w14:paraId="5291B26A" w14:textId="77777777" w:rsidR="00464CB1" w:rsidRPr="00A43F44" w:rsidRDefault="00464CB1" w:rsidP="008075F6">
            <w:pPr>
              <w:spacing w:after="0"/>
              <w:jc w:val="left"/>
              <w:rPr>
                <w:rFonts w:ascii="Georgia" w:eastAsiaTheme="minorHAnsi" w:hAnsi="Georgia" w:cstheme="minorBidi"/>
                <w:color w:val="585756"/>
              </w:rPr>
            </w:pPr>
          </w:p>
        </w:tc>
      </w:tr>
      <w:tr w:rsidR="00A13C13" w14:paraId="75EEC266" w14:textId="77777777">
        <w:tc>
          <w:tcPr>
            <w:tcW w:w="3539" w:type="dxa"/>
          </w:tcPr>
          <w:p w14:paraId="6D2CBFE3"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LEGAL FORM</w:t>
            </w:r>
          </w:p>
          <w:p w14:paraId="336D8E11" w14:textId="77777777" w:rsidR="00464CB1" w:rsidRDefault="00464CB1" w:rsidP="008075F6">
            <w:pPr>
              <w:spacing w:after="0"/>
              <w:jc w:val="left"/>
              <w:rPr>
                <w:rFonts w:ascii="Georgia" w:eastAsiaTheme="minorHAnsi" w:hAnsi="Georgia" w:cstheme="minorBidi"/>
                <w:color w:val="585756"/>
              </w:rPr>
            </w:pPr>
          </w:p>
          <w:p w14:paraId="35C75603" w14:textId="77777777" w:rsidR="00520F9A" w:rsidRPr="00A43F44" w:rsidRDefault="00520F9A" w:rsidP="008075F6">
            <w:pPr>
              <w:spacing w:after="0"/>
              <w:jc w:val="left"/>
              <w:rPr>
                <w:rFonts w:ascii="Georgia" w:eastAsiaTheme="minorHAnsi" w:hAnsi="Georgia" w:cstheme="minorBidi"/>
                <w:color w:val="585756"/>
              </w:rPr>
            </w:pPr>
          </w:p>
        </w:tc>
        <w:tc>
          <w:tcPr>
            <w:tcW w:w="4955" w:type="dxa"/>
          </w:tcPr>
          <w:p w14:paraId="3B3B8875" w14:textId="77777777" w:rsidR="00464CB1" w:rsidRPr="00A43F44" w:rsidRDefault="00464CB1" w:rsidP="008075F6">
            <w:pPr>
              <w:spacing w:after="0"/>
              <w:jc w:val="left"/>
              <w:rPr>
                <w:rFonts w:ascii="Georgia" w:eastAsiaTheme="minorHAnsi" w:hAnsi="Georgia" w:cstheme="minorBidi"/>
                <w:color w:val="585756"/>
              </w:rPr>
            </w:pPr>
          </w:p>
        </w:tc>
      </w:tr>
      <w:tr w:rsidR="00A13C13" w14:paraId="4D7E3464" w14:textId="77777777">
        <w:trPr>
          <w:trHeight w:val="70"/>
        </w:trPr>
        <w:tc>
          <w:tcPr>
            <w:tcW w:w="3539" w:type="dxa"/>
          </w:tcPr>
          <w:p w14:paraId="5D552DF9" w14:textId="77777777" w:rsidR="00464CB1" w:rsidRDefault="008541CF" w:rsidP="005E67B5">
            <w:pPr>
              <w:spacing w:after="0"/>
              <w:jc w:val="left"/>
              <w:rPr>
                <w:rFonts w:ascii="Georgia" w:eastAsiaTheme="minorHAnsi" w:hAnsi="Georgia" w:cstheme="minorBidi"/>
                <w:color w:val="585756"/>
              </w:rPr>
            </w:pPr>
            <w:r>
              <w:rPr>
                <w:rFonts w:ascii="Georgia" w:eastAsiaTheme="minorHAnsi" w:hAnsi="Georgia" w:cstheme="minorBidi"/>
                <w:color w:val="585756"/>
              </w:rPr>
              <w:t>PRINCIPAL REGISTRATION NUMBER</w:t>
            </w:r>
          </w:p>
          <w:p w14:paraId="3ADAB9D4" w14:textId="396DDC96" w:rsidR="00520F9A" w:rsidRPr="00A43F44" w:rsidRDefault="00520F9A" w:rsidP="005E67B5">
            <w:pPr>
              <w:spacing w:after="0"/>
              <w:jc w:val="left"/>
              <w:rPr>
                <w:rFonts w:ascii="Georgia" w:eastAsiaTheme="minorHAnsi" w:hAnsi="Georgia" w:cstheme="minorBidi"/>
                <w:color w:val="585756"/>
              </w:rPr>
            </w:pPr>
          </w:p>
        </w:tc>
        <w:tc>
          <w:tcPr>
            <w:tcW w:w="4955" w:type="dxa"/>
          </w:tcPr>
          <w:p w14:paraId="7417BB6D" w14:textId="77777777" w:rsidR="00464CB1" w:rsidRPr="00A43F44" w:rsidRDefault="00464CB1" w:rsidP="008075F6">
            <w:pPr>
              <w:spacing w:after="0"/>
              <w:jc w:val="left"/>
              <w:rPr>
                <w:rFonts w:ascii="Georgia" w:eastAsiaTheme="minorHAnsi" w:hAnsi="Georgia" w:cstheme="minorBidi"/>
                <w:color w:val="585756"/>
              </w:rPr>
            </w:pPr>
          </w:p>
        </w:tc>
      </w:tr>
      <w:tr w:rsidR="00A13C13" w14:paraId="1B6CA996" w14:textId="77777777">
        <w:tc>
          <w:tcPr>
            <w:tcW w:w="3539" w:type="dxa"/>
          </w:tcPr>
          <w:p w14:paraId="0B8F6642"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color w:val="585756"/>
              </w:rPr>
              <w:t>SECONDARY REGISTRATION NUMBER</w:t>
            </w:r>
            <w:r w:rsidR="005E67B5">
              <w:rPr>
                <w:rFonts w:ascii="Georgia" w:eastAsiaTheme="minorHAnsi" w:hAnsi="Georgia" w:cstheme="minorBidi"/>
                <w:color w:val="585756"/>
              </w:rPr>
              <w:t xml:space="preserve"> </w:t>
            </w:r>
            <w:r>
              <w:rPr>
                <w:rFonts w:ascii="Georgia" w:eastAsiaTheme="minorHAnsi" w:hAnsi="Georgia" w:cstheme="minorBidi"/>
                <w:i/>
                <w:color w:val="585756"/>
                <w:sz w:val="16"/>
              </w:rPr>
              <w:t>(if applicable)</w:t>
            </w:r>
          </w:p>
          <w:p w14:paraId="132FCA37" w14:textId="5CCF3423" w:rsidR="00520F9A" w:rsidRPr="007A5812" w:rsidRDefault="00520F9A" w:rsidP="005E67B5">
            <w:pPr>
              <w:spacing w:after="0"/>
              <w:jc w:val="left"/>
              <w:rPr>
                <w:rFonts w:ascii="Georgia" w:eastAsiaTheme="minorHAnsi" w:hAnsi="Georgia" w:cstheme="minorBidi"/>
                <w:color w:val="585756"/>
              </w:rPr>
            </w:pPr>
          </w:p>
        </w:tc>
        <w:tc>
          <w:tcPr>
            <w:tcW w:w="4955" w:type="dxa"/>
          </w:tcPr>
          <w:p w14:paraId="2B6D4E96" w14:textId="77777777" w:rsidR="00464CB1" w:rsidRPr="007A5812" w:rsidRDefault="00464CB1" w:rsidP="008075F6">
            <w:pPr>
              <w:spacing w:after="0"/>
              <w:jc w:val="left"/>
              <w:rPr>
                <w:rFonts w:ascii="Georgia" w:eastAsiaTheme="minorHAnsi" w:hAnsi="Georgia" w:cstheme="minorBidi"/>
                <w:color w:val="585756"/>
              </w:rPr>
            </w:pPr>
          </w:p>
        </w:tc>
      </w:tr>
      <w:tr w:rsidR="00A13C13" w14:paraId="7B4DA025" w14:textId="77777777">
        <w:tc>
          <w:tcPr>
            <w:tcW w:w="3539" w:type="dxa"/>
          </w:tcPr>
          <w:p w14:paraId="32B291D8"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PLACE OF REGISTRATION</w:t>
            </w:r>
          </w:p>
          <w:p w14:paraId="0791E7B6"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City</w:t>
            </w:r>
          </w:p>
          <w:p w14:paraId="32FFEADB"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Country</w:t>
            </w:r>
          </w:p>
          <w:p w14:paraId="14D374A2" w14:textId="76DD77DC" w:rsidR="00520F9A" w:rsidRPr="00A43F44" w:rsidRDefault="00520F9A" w:rsidP="005E67B5">
            <w:pPr>
              <w:spacing w:after="0"/>
              <w:jc w:val="left"/>
              <w:rPr>
                <w:rFonts w:ascii="Georgia" w:eastAsiaTheme="minorHAnsi" w:hAnsi="Georgia" w:cstheme="minorBidi"/>
                <w:i/>
                <w:iCs/>
                <w:color w:val="585756"/>
              </w:rPr>
            </w:pPr>
          </w:p>
        </w:tc>
        <w:tc>
          <w:tcPr>
            <w:tcW w:w="4955" w:type="dxa"/>
          </w:tcPr>
          <w:p w14:paraId="0F2E3901" w14:textId="77777777" w:rsidR="00464CB1" w:rsidRPr="00A43F44" w:rsidRDefault="00464CB1" w:rsidP="008075F6">
            <w:pPr>
              <w:spacing w:after="0"/>
              <w:jc w:val="left"/>
              <w:rPr>
                <w:rFonts w:ascii="Georgia" w:eastAsiaTheme="minorHAnsi" w:hAnsi="Georgia" w:cstheme="minorBidi"/>
                <w:color w:val="585756"/>
              </w:rPr>
            </w:pPr>
          </w:p>
        </w:tc>
      </w:tr>
      <w:tr w:rsidR="00A13C13" w14:paraId="5DCE367E" w14:textId="77777777">
        <w:tc>
          <w:tcPr>
            <w:tcW w:w="3539" w:type="dxa"/>
          </w:tcPr>
          <w:p w14:paraId="6C05A1E7"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DATE OF REGISTRATION</w:t>
            </w:r>
          </w:p>
          <w:p w14:paraId="733CF440" w14:textId="77777777" w:rsidR="00464CB1"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DD MM YYYY</w:t>
            </w:r>
          </w:p>
          <w:p w14:paraId="56EA0D39" w14:textId="1B219E90" w:rsidR="00520F9A" w:rsidRPr="00A43F44" w:rsidRDefault="00520F9A" w:rsidP="005E67B5">
            <w:pPr>
              <w:spacing w:after="0"/>
              <w:jc w:val="left"/>
              <w:rPr>
                <w:rFonts w:ascii="Georgia" w:eastAsiaTheme="minorHAnsi" w:hAnsi="Georgia" w:cstheme="minorBidi"/>
                <w:color w:val="585756"/>
              </w:rPr>
            </w:pPr>
          </w:p>
        </w:tc>
        <w:tc>
          <w:tcPr>
            <w:tcW w:w="4955" w:type="dxa"/>
          </w:tcPr>
          <w:p w14:paraId="6C0A2F87" w14:textId="77777777" w:rsidR="00464CB1" w:rsidRPr="00A43F44" w:rsidRDefault="00464CB1" w:rsidP="008075F6">
            <w:pPr>
              <w:spacing w:after="0"/>
              <w:jc w:val="left"/>
              <w:rPr>
                <w:rFonts w:ascii="Georgia" w:eastAsiaTheme="minorHAnsi" w:hAnsi="Georgia" w:cstheme="minorBidi"/>
                <w:color w:val="585756"/>
              </w:rPr>
            </w:pPr>
          </w:p>
        </w:tc>
      </w:tr>
      <w:tr w:rsidR="00A13C13" w14:paraId="580B7990" w14:textId="77777777">
        <w:tc>
          <w:tcPr>
            <w:tcW w:w="3539" w:type="dxa"/>
          </w:tcPr>
          <w:p w14:paraId="4B0D61B4"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VAT NUMBER</w:t>
            </w:r>
          </w:p>
          <w:p w14:paraId="3C498131" w14:textId="77777777" w:rsidR="00464CB1" w:rsidRDefault="00464CB1" w:rsidP="008075F6">
            <w:pPr>
              <w:spacing w:after="0"/>
              <w:jc w:val="left"/>
              <w:rPr>
                <w:rFonts w:ascii="Georgia" w:eastAsiaTheme="minorHAnsi" w:hAnsi="Georgia" w:cstheme="minorBidi"/>
                <w:color w:val="585756"/>
              </w:rPr>
            </w:pPr>
          </w:p>
          <w:p w14:paraId="5B6A1FBD" w14:textId="77777777" w:rsidR="00520F9A" w:rsidRPr="00A43F44" w:rsidRDefault="00520F9A" w:rsidP="008075F6">
            <w:pPr>
              <w:spacing w:after="0"/>
              <w:jc w:val="left"/>
              <w:rPr>
                <w:rFonts w:ascii="Georgia" w:eastAsiaTheme="minorHAnsi" w:hAnsi="Georgia" w:cstheme="minorBidi"/>
                <w:color w:val="585756"/>
              </w:rPr>
            </w:pPr>
          </w:p>
        </w:tc>
        <w:tc>
          <w:tcPr>
            <w:tcW w:w="4955" w:type="dxa"/>
          </w:tcPr>
          <w:p w14:paraId="11507E57" w14:textId="77777777" w:rsidR="00464CB1" w:rsidRPr="00A43F44" w:rsidRDefault="00464CB1" w:rsidP="008075F6">
            <w:pPr>
              <w:spacing w:after="0"/>
              <w:jc w:val="left"/>
              <w:rPr>
                <w:rFonts w:ascii="Georgia" w:eastAsiaTheme="minorHAnsi" w:hAnsi="Georgia" w:cstheme="minorBidi"/>
                <w:color w:val="585756"/>
              </w:rPr>
            </w:pPr>
          </w:p>
        </w:tc>
      </w:tr>
      <w:tr w:rsidR="00A13C13" w14:paraId="076D1478" w14:textId="77777777">
        <w:tc>
          <w:tcPr>
            <w:tcW w:w="3539" w:type="dxa"/>
          </w:tcPr>
          <w:p w14:paraId="4B437EBA"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ADDRESS OF REGISTERED OFFICE</w:t>
            </w:r>
          </w:p>
          <w:p w14:paraId="7761713F"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Street+ P.O. Box</w:t>
            </w:r>
          </w:p>
          <w:p w14:paraId="70426942"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Postal code</w:t>
            </w:r>
          </w:p>
          <w:p w14:paraId="3ECCEE0E" w14:textId="77777777" w:rsidR="00464CB1" w:rsidRPr="00A43F44" w:rsidRDefault="008541CF" w:rsidP="008075F6">
            <w:pPr>
              <w:spacing w:after="0"/>
              <w:jc w:val="left"/>
              <w:rPr>
                <w:rFonts w:ascii="Georgia" w:eastAsiaTheme="minorHAnsi" w:hAnsi="Georgia" w:cstheme="minorBidi"/>
                <w:i/>
                <w:iCs/>
                <w:color w:val="585756"/>
                <w:sz w:val="16"/>
                <w:szCs w:val="16"/>
              </w:rPr>
            </w:pPr>
            <w:r>
              <w:rPr>
                <w:rFonts w:ascii="Georgia" w:eastAsiaTheme="minorHAnsi" w:hAnsi="Georgia" w:cstheme="minorBidi"/>
                <w:i/>
                <w:color w:val="585756"/>
                <w:sz w:val="16"/>
              </w:rPr>
              <w:t>City, Region/Province</w:t>
            </w:r>
          </w:p>
          <w:p w14:paraId="10D6685D" w14:textId="77777777" w:rsidR="00AA5A29" w:rsidRDefault="008541CF" w:rsidP="005E67B5">
            <w:pPr>
              <w:spacing w:after="0"/>
              <w:jc w:val="left"/>
              <w:rPr>
                <w:rFonts w:ascii="Georgia" w:eastAsiaTheme="minorHAnsi" w:hAnsi="Georgia" w:cstheme="minorBidi"/>
                <w:i/>
                <w:color w:val="585756"/>
                <w:sz w:val="16"/>
              </w:rPr>
            </w:pPr>
            <w:r>
              <w:rPr>
                <w:rFonts w:ascii="Georgia" w:eastAsiaTheme="minorHAnsi" w:hAnsi="Georgia" w:cstheme="minorBidi"/>
                <w:i/>
                <w:color w:val="585756"/>
                <w:sz w:val="16"/>
              </w:rPr>
              <w:t>Country</w:t>
            </w:r>
          </w:p>
          <w:p w14:paraId="0F42D8BC" w14:textId="032EB3FB" w:rsidR="00520F9A" w:rsidRPr="00A43F44" w:rsidRDefault="00520F9A" w:rsidP="005E67B5">
            <w:pPr>
              <w:spacing w:after="0"/>
              <w:jc w:val="left"/>
              <w:rPr>
                <w:rFonts w:ascii="Georgia" w:eastAsiaTheme="minorHAnsi" w:hAnsi="Georgia" w:cstheme="minorBidi"/>
                <w:color w:val="585756"/>
              </w:rPr>
            </w:pPr>
          </w:p>
        </w:tc>
        <w:tc>
          <w:tcPr>
            <w:tcW w:w="4955" w:type="dxa"/>
          </w:tcPr>
          <w:p w14:paraId="12815A2C" w14:textId="77777777" w:rsidR="00464CB1" w:rsidRPr="00A43F44" w:rsidRDefault="00464CB1" w:rsidP="008075F6">
            <w:pPr>
              <w:spacing w:after="0"/>
              <w:jc w:val="left"/>
              <w:rPr>
                <w:rFonts w:ascii="Georgia" w:eastAsiaTheme="minorHAnsi" w:hAnsi="Georgia" w:cstheme="minorBidi"/>
                <w:color w:val="585756"/>
              </w:rPr>
            </w:pPr>
          </w:p>
        </w:tc>
      </w:tr>
      <w:tr w:rsidR="00A13C13" w14:paraId="563B7F86" w14:textId="77777777">
        <w:tc>
          <w:tcPr>
            <w:tcW w:w="3539" w:type="dxa"/>
          </w:tcPr>
          <w:p w14:paraId="7EB6E1D5"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TELEPHONE NUMBER</w:t>
            </w:r>
          </w:p>
          <w:p w14:paraId="54C92035" w14:textId="77777777" w:rsidR="00464CB1" w:rsidRDefault="00464CB1" w:rsidP="008075F6">
            <w:pPr>
              <w:spacing w:after="0"/>
              <w:jc w:val="left"/>
              <w:rPr>
                <w:rFonts w:ascii="Georgia" w:eastAsiaTheme="minorHAnsi" w:hAnsi="Georgia" w:cstheme="minorBidi"/>
                <w:color w:val="585756"/>
              </w:rPr>
            </w:pPr>
          </w:p>
          <w:p w14:paraId="06188D28" w14:textId="77777777" w:rsidR="00520F9A" w:rsidRPr="00A43F44" w:rsidRDefault="00520F9A" w:rsidP="008075F6">
            <w:pPr>
              <w:spacing w:after="0"/>
              <w:jc w:val="left"/>
              <w:rPr>
                <w:rFonts w:ascii="Georgia" w:eastAsiaTheme="minorHAnsi" w:hAnsi="Georgia" w:cstheme="minorBidi"/>
                <w:color w:val="585756"/>
              </w:rPr>
            </w:pPr>
          </w:p>
        </w:tc>
        <w:tc>
          <w:tcPr>
            <w:tcW w:w="4955" w:type="dxa"/>
          </w:tcPr>
          <w:p w14:paraId="76EBFC50" w14:textId="77777777" w:rsidR="00464CB1" w:rsidRPr="00A43F44" w:rsidRDefault="00464CB1" w:rsidP="008075F6">
            <w:pPr>
              <w:spacing w:after="0"/>
              <w:jc w:val="left"/>
              <w:rPr>
                <w:rFonts w:ascii="Georgia" w:eastAsiaTheme="minorHAnsi" w:hAnsi="Georgia" w:cstheme="minorBidi"/>
                <w:color w:val="585756"/>
              </w:rPr>
            </w:pPr>
          </w:p>
        </w:tc>
      </w:tr>
      <w:tr w:rsidR="00A13C13" w14:paraId="3E32D67D" w14:textId="77777777">
        <w:tc>
          <w:tcPr>
            <w:tcW w:w="3539" w:type="dxa"/>
          </w:tcPr>
          <w:p w14:paraId="43981843" w14:textId="77777777" w:rsidR="00464CB1" w:rsidRPr="00A43F44" w:rsidRDefault="008541CF" w:rsidP="008075F6">
            <w:pPr>
              <w:spacing w:after="0"/>
              <w:jc w:val="left"/>
              <w:rPr>
                <w:rFonts w:ascii="Georgia" w:eastAsiaTheme="minorHAnsi" w:hAnsi="Georgia" w:cstheme="minorBidi"/>
                <w:color w:val="585756"/>
              </w:rPr>
            </w:pPr>
            <w:r>
              <w:rPr>
                <w:rFonts w:ascii="Georgia" w:eastAsiaTheme="minorHAnsi" w:hAnsi="Georgia" w:cstheme="minorBidi"/>
                <w:color w:val="585756"/>
              </w:rPr>
              <w:t>E-MAIL</w:t>
            </w:r>
          </w:p>
          <w:p w14:paraId="5EEE8048" w14:textId="77777777" w:rsidR="00464CB1" w:rsidRDefault="00464CB1" w:rsidP="008075F6">
            <w:pPr>
              <w:spacing w:after="0"/>
              <w:jc w:val="left"/>
              <w:rPr>
                <w:rFonts w:ascii="Georgia" w:eastAsiaTheme="minorHAnsi" w:hAnsi="Georgia" w:cstheme="minorBidi"/>
                <w:color w:val="585756"/>
              </w:rPr>
            </w:pPr>
          </w:p>
          <w:p w14:paraId="1D25B976" w14:textId="77777777" w:rsidR="00520F9A" w:rsidRPr="00A43F44" w:rsidRDefault="00520F9A" w:rsidP="008075F6">
            <w:pPr>
              <w:spacing w:after="0"/>
              <w:jc w:val="left"/>
              <w:rPr>
                <w:rFonts w:ascii="Georgia" w:eastAsiaTheme="minorHAnsi" w:hAnsi="Georgia" w:cstheme="minorBidi"/>
                <w:color w:val="585756"/>
              </w:rPr>
            </w:pPr>
          </w:p>
        </w:tc>
        <w:tc>
          <w:tcPr>
            <w:tcW w:w="4955" w:type="dxa"/>
          </w:tcPr>
          <w:p w14:paraId="4B48AD72" w14:textId="77777777" w:rsidR="00464CB1" w:rsidRPr="00A43F44" w:rsidRDefault="00464CB1" w:rsidP="008075F6">
            <w:pPr>
              <w:spacing w:after="0"/>
              <w:jc w:val="left"/>
              <w:rPr>
                <w:rFonts w:ascii="Georgia" w:eastAsiaTheme="minorHAnsi" w:hAnsi="Georgia" w:cstheme="minorBidi"/>
                <w:color w:val="585756"/>
              </w:rPr>
            </w:pPr>
          </w:p>
        </w:tc>
      </w:tr>
    </w:tbl>
    <w:p w14:paraId="763060F5" w14:textId="37B4EA93" w:rsidR="002717B6" w:rsidRPr="002C7CDC" w:rsidRDefault="002717B6" w:rsidP="001350DB">
      <w:pPr>
        <w:keepNext/>
        <w:keepLines/>
        <w:spacing w:before="120" w:after="120"/>
        <w:jc w:val="left"/>
        <w:outlineLvl w:val="1"/>
        <w:rPr>
          <w:rFonts w:ascii="Calibri" w:eastAsiaTheme="majorEastAsia" w:hAnsi="Calibri" w:cstheme="majorBidi"/>
          <w:b/>
          <w:color w:val="D81A1A"/>
          <w:sz w:val="28"/>
          <w:szCs w:val="26"/>
          <w:lang w:val="fr-BE"/>
        </w:rPr>
      </w:pPr>
    </w:p>
    <w:p w14:paraId="63643162" w14:textId="77777777" w:rsidR="00A13C13" w:rsidRDefault="008541CF">
      <w:pPr>
        <w:pStyle w:val="Heading1title"/>
        <w:pageBreakBefore/>
        <w:numPr>
          <w:ilvl w:val="0"/>
          <w:numId w:val="31"/>
        </w:numPr>
      </w:pPr>
      <w:bookmarkStart w:id="98" w:name="list_subcontractors"/>
      <w:bookmarkStart w:id="99" w:name="_Toc243639837"/>
      <w:r>
        <w:lastRenderedPageBreak/>
        <w:t>List of subcontractors</w:t>
      </w:r>
      <w:bookmarkEnd w:id="98"/>
      <w:bookmarkEnd w:id="99"/>
    </w:p>
    <w:p w14:paraId="3A75C2DB" w14:textId="3B4336EE" w:rsidR="00D06531" w:rsidRPr="007A5358" w:rsidRDefault="008541CF" w:rsidP="00D06531">
      <w:pPr>
        <w:spacing w:after="120"/>
        <w:rPr>
          <w:rFonts w:ascii="Georgia" w:eastAsia="Calibri" w:hAnsi="Georgia" w:cs="Times New Roman"/>
          <w:color w:val="585756"/>
        </w:rPr>
      </w:pPr>
      <w:r w:rsidRPr="007A5358">
        <w:rPr>
          <w:rFonts w:ascii="Georgia" w:eastAsia="Calibri" w:hAnsi="Georgia" w:cs="Times New Roman"/>
          <w:color w:val="585756"/>
        </w:rPr>
        <w:t xml:space="preserve">I (we) declare that the share of the public contract to be subcontracted is as indicated below. </w:t>
      </w:r>
    </w:p>
    <w:tbl>
      <w:tblPr>
        <w:tblStyle w:val="GridTable1Light"/>
        <w:tblW w:w="9057" w:type="dxa"/>
        <w:tblLook w:val="04A0" w:firstRow="1" w:lastRow="0" w:firstColumn="1" w:lastColumn="0" w:noHBand="0" w:noVBand="1"/>
      </w:tblPr>
      <w:tblGrid>
        <w:gridCol w:w="1828"/>
        <w:gridCol w:w="1985"/>
        <w:gridCol w:w="2178"/>
        <w:gridCol w:w="1271"/>
        <w:gridCol w:w="1795"/>
      </w:tblGrid>
      <w:tr w:rsidR="00A13C13" w14:paraId="53D92D5A" w14:textId="3D2614A7" w:rsidTr="00A13C13">
        <w:trPr>
          <w:cnfStyle w:val="100000000000" w:firstRow="1" w:lastRow="0" w:firstColumn="0" w:lastColumn="0" w:oddVBand="0" w:evenVBand="0" w:oddHBand="0" w:evenHBand="0" w:firstRowFirstColumn="0" w:firstRowLastColumn="0" w:lastRowFirstColumn="0" w:lastRowLastColumn="0"/>
          <w:trHeight w:val="541"/>
        </w:trPr>
        <w:tc>
          <w:tcPr>
            <w:cnfStyle w:val="001000000000" w:firstRow="0" w:lastRow="0" w:firstColumn="1" w:lastColumn="0" w:oddVBand="0" w:evenVBand="0" w:oddHBand="0" w:evenHBand="0" w:firstRowFirstColumn="0" w:firstRowLastColumn="0" w:lastRowFirstColumn="0" w:lastRowLastColumn="0"/>
            <w:tcW w:w="9057" w:type="dxa"/>
            <w:gridSpan w:val="5"/>
            <w:shd w:val="clear" w:color="auto" w:fill="E8E8E8"/>
          </w:tcPr>
          <w:p w14:paraId="78F31824" w14:textId="5BB76E06" w:rsidR="00267110" w:rsidRPr="007A5358" w:rsidRDefault="008541CF" w:rsidP="009F25FD">
            <w:pPr>
              <w:spacing w:after="0"/>
              <w:rPr>
                <w:rFonts w:ascii="Georgia" w:eastAsia="Calibri" w:hAnsi="Georgia" w:cs="Times New Roman"/>
                <w:b w:val="0"/>
                <w:color w:val="585756"/>
              </w:rPr>
            </w:pPr>
            <w:r w:rsidRPr="007A5358">
              <w:rPr>
                <w:rFonts w:ascii="Georgia" w:eastAsia="Calibri" w:hAnsi="Georgia" w:cs="Times New Roman"/>
                <w:color w:val="585756"/>
              </w:rPr>
              <w:t>List of subcontractors planned to be engaged in the implementation of the contracts</w:t>
            </w:r>
          </w:p>
        </w:tc>
      </w:tr>
      <w:tr w:rsidR="00A13C13" w14:paraId="63FD670C" w14:textId="20F2163D" w:rsidTr="00A13C13">
        <w:trPr>
          <w:trHeight w:val="541"/>
        </w:trPr>
        <w:tc>
          <w:tcPr>
            <w:cnfStyle w:val="001000000000" w:firstRow="0" w:lastRow="0" w:firstColumn="1" w:lastColumn="0" w:oddVBand="0" w:evenVBand="0" w:oddHBand="0" w:evenHBand="0" w:firstRowFirstColumn="0" w:firstRowLastColumn="0" w:lastRowFirstColumn="0" w:lastRowLastColumn="0"/>
            <w:tcW w:w="1828" w:type="dxa"/>
            <w:shd w:val="clear" w:color="auto" w:fill="E8E8E8"/>
          </w:tcPr>
          <w:p w14:paraId="4DADAC63" w14:textId="77777777" w:rsidR="00267110" w:rsidRPr="007A5358" w:rsidRDefault="008541CF" w:rsidP="009F25FD">
            <w:pPr>
              <w:spacing w:after="120"/>
              <w:jc w:val="left"/>
              <w:rPr>
                <w:rFonts w:ascii="Georgia" w:eastAsia="Calibri" w:hAnsi="Georgia" w:cs="Times New Roman"/>
                <w:b w:val="0"/>
                <w:color w:val="585756"/>
              </w:rPr>
            </w:pPr>
            <w:r w:rsidRPr="007A5358">
              <w:rPr>
                <w:rFonts w:ascii="Georgia" w:eastAsia="Calibri" w:hAnsi="Georgia" w:cs="Times New Roman"/>
                <w:color w:val="585756"/>
              </w:rPr>
              <w:t>Name and legal form</w:t>
            </w:r>
          </w:p>
        </w:tc>
        <w:tc>
          <w:tcPr>
            <w:tcW w:w="1985" w:type="dxa"/>
            <w:shd w:val="clear" w:color="auto" w:fill="E8E8E8"/>
          </w:tcPr>
          <w:p w14:paraId="1ABB31E0" w14:textId="77777777" w:rsidR="00267110" w:rsidRPr="007A5358" w:rsidRDefault="008541CF" w:rsidP="009F25FD">
            <w:pPr>
              <w:spacing w:after="120"/>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r w:rsidRPr="007A5358">
              <w:rPr>
                <w:rFonts w:ascii="Georgia" w:eastAsia="Calibri" w:hAnsi="Georgia" w:cs="Times New Roman"/>
                <w:color w:val="585756"/>
              </w:rPr>
              <w:t>Address / Registered office</w:t>
            </w:r>
          </w:p>
        </w:tc>
        <w:tc>
          <w:tcPr>
            <w:tcW w:w="2178" w:type="dxa"/>
            <w:shd w:val="clear" w:color="auto" w:fill="E8E8E8"/>
          </w:tcPr>
          <w:p w14:paraId="1A752509" w14:textId="77777777" w:rsidR="00267110" w:rsidRPr="007A5358" w:rsidRDefault="008541CF" w:rsidP="009F25FD">
            <w:pPr>
              <w:spacing w:after="120"/>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r w:rsidRPr="007A5358">
              <w:rPr>
                <w:rFonts w:ascii="Georgia" w:eastAsia="Calibri" w:hAnsi="Georgia" w:cs="Times New Roman"/>
                <w:color w:val="585756"/>
              </w:rPr>
              <w:t>Object of engagement</w:t>
            </w:r>
          </w:p>
        </w:tc>
        <w:tc>
          <w:tcPr>
            <w:tcW w:w="1271" w:type="dxa"/>
            <w:shd w:val="clear" w:color="auto" w:fill="E8E8E8"/>
          </w:tcPr>
          <w:p w14:paraId="1B1A88C3" w14:textId="77777777" w:rsidR="00267110" w:rsidRPr="007A5358" w:rsidRDefault="008541CF" w:rsidP="009F25FD">
            <w:pPr>
              <w:spacing w:after="120"/>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r w:rsidRPr="007A5358">
              <w:rPr>
                <w:rFonts w:ascii="Georgia" w:eastAsia="Calibri" w:hAnsi="Georgia" w:cs="Times New Roman"/>
                <w:color w:val="585756"/>
              </w:rPr>
              <w:t xml:space="preserve">LOT in which will be engaged </w:t>
            </w:r>
            <w:r w:rsidRPr="007A5358">
              <w:rPr>
                <w:rFonts w:ascii="Georgia" w:eastAsia="Calibri" w:hAnsi="Georgia" w:cs="Times New Roman"/>
                <w:i/>
                <w:iCs/>
                <w:color w:val="585756"/>
              </w:rPr>
              <w:t>(if applicable)</w:t>
            </w:r>
          </w:p>
        </w:tc>
        <w:tc>
          <w:tcPr>
            <w:tcW w:w="1795" w:type="dxa"/>
            <w:shd w:val="clear" w:color="auto" w:fill="E8E8E8"/>
          </w:tcPr>
          <w:p w14:paraId="024BF110" w14:textId="7BECE24B" w:rsidR="00267110" w:rsidRPr="007A5358" w:rsidRDefault="008541CF" w:rsidP="009F25FD">
            <w:pPr>
              <w:spacing w:after="120"/>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r w:rsidRPr="007A5358">
              <w:rPr>
                <w:rFonts w:ascii="Georgia" w:eastAsia="Calibri" w:hAnsi="Georgia" w:cs="Times New Roman"/>
                <w:color w:val="585756"/>
              </w:rPr>
              <w:t>Other entity within the meaning of paragraph 1</w:t>
            </w:r>
            <w:r w:rsidRPr="007A5358">
              <w:rPr>
                <w:rFonts w:ascii="Georgia" w:eastAsia="Calibri" w:hAnsi="Georgia" w:cs="Times New Roman"/>
                <w:color w:val="585756"/>
                <w:vertAlign w:val="superscript"/>
              </w:rPr>
              <w:t>er</w:t>
            </w:r>
            <w:r w:rsidRPr="007A5358">
              <w:rPr>
                <w:rFonts w:ascii="Georgia" w:eastAsia="Calibri" w:hAnsi="Georgia" w:cs="Times New Roman"/>
                <w:color w:val="585756"/>
              </w:rPr>
              <w:t xml:space="preserve"> of Article 73 of the R.D. of 18 April 2017 (YES/</w:t>
            </w:r>
            <w:proofErr w:type="gramStart"/>
            <w:r w:rsidRPr="007A5358">
              <w:rPr>
                <w:rFonts w:ascii="Georgia" w:eastAsia="Calibri" w:hAnsi="Georgia" w:cs="Times New Roman"/>
                <w:color w:val="585756"/>
              </w:rPr>
              <w:t>NO)*</w:t>
            </w:r>
            <w:proofErr w:type="gramEnd"/>
          </w:p>
        </w:tc>
      </w:tr>
      <w:tr w:rsidR="00A13C13" w14:paraId="0CB9D69B" w14:textId="366BB08E"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0B6718C5"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0D2DF624"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37487BE0"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72C50E13"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5C6104D7"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15D0AE99" w14:textId="11038101"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506ABAC5"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298BF5D4"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79628CD2"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54C14714"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4E78AF1F"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48C0C533" w14:textId="06E3151A"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01C6DF61"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45743DC4"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17726485"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1A870468"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50AD3BF2"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21FB5731" w14:textId="20E180EB"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265A10F1"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6848B81A"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48CBB362"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49AD8CB2"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061B6E39"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6FC96B8E" w14:textId="656032AF"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424CB410"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13A4ABAC"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2F5AA181"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42F2984C"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36854355"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0626453B" w14:textId="3174F2F7"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1D301F86" w14:textId="77777777" w:rsidR="00267110" w:rsidRPr="007A5358" w:rsidRDefault="00267110" w:rsidP="00267110">
            <w:pPr>
              <w:spacing w:after="120" w:line="360" w:lineRule="auto"/>
              <w:jc w:val="left"/>
              <w:rPr>
                <w:rFonts w:ascii="Georgia" w:eastAsia="Calibri" w:hAnsi="Georgia" w:cs="Times New Roman"/>
                <w:b w:val="0"/>
                <w:color w:val="585756"/>
              </w:rPr>
            </w:pPr>
          </w:p>
        </w:tc>
        <w:tc>
          <w:tcPr>
            <w:tcW w:w="1985" w:type="dxa"/>
            <w:shd w:val="clear" w:color="auto" w:fill="C1E4F5"/>
          </w:tcPr>
          <w:p w14:paraId="5A3611BF"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6753C3D2"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138C3DA9"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6E99B476" w14:textId="77777777" w:rsidR="00267110" w:rsidRPr="007A5358" w:rsidRDefault="00267110" w:rsidP="00267110">
            <w:pPr>
              <w:spacing w:after="120" w:line="360"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5C4886CA" w14:textId="19ACFEB1"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053A8AD4" w14:textId="77777777" w:rsidR="00267110" w:rsidRPr="007A5358" w:rsidRDefault="00267110" w:rsidP="00267110">
            <w:pPr>
              <w:spacing w:after="160" w:line="259" w:lineRule="auto"/>
              <w:jc w:val="left"/>
              <w:rPr>
                <w:rFonts w:ascii="Georgia" w:eastAsia="Calibri" w:hAnsi="Georgia" w:cs="Times New Roman"/>
                <w:b w:val="0"/>
                <w:color w:val="585756"/>
              </w:rPr>
            </w:pPr>
          </w:p>
        </w:tc>
        <w:tc>
          <w:tcPr>
            <w:tcW w:w="1985" w:type="dxa"/>
            <w:shd w:val="clear" w:color="auto" w:fill="C1E4F5"/>
          </w:tcPr>
          <w:p w14:paraId="31ECA8CE" w14:textId="77777777" w:rsidR="00267110" w:rsidRPr="007A5358" w:rsidRDefault="00267110"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5F14ACBE" w14:textId="77777777" w:rsidR="00267110" w:rsidRPr="007A5358" w:rsidRDefault="00267110"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3733E0EC" w14:textId="77777777" w:rsidR="00267110" w:rsidRPr="007A5358" w:rsidRDefault="00267110"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1CB38E77" w14:textId="77777777" w:rsidR="00267110" w:rsidRPr="007A5358" w:rsidRDefault="00267110"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09D51CED" w14:textId="77777777" w:rsidTr="00A13C13">
        <w:trPr>
          <w:trHeight w:val="656"/>
        </w:trPr>
        <w:tc>
          <w:tcPr>
            <w:cnfStyle w:val="001000000000" w:firstRow="0" w:lastRow="0" w:firstColumn="1" w:lastColumn="0" w:oddVBand="0" w:evenVBand="0" w:oddHBand="0" w:evenHBand="0" w:firstRowFirstColumn="0" w:firstRowLastColumn="0" w:lastRowFirstColumn="0" w:lastRowLastColumn="0"/>
            <w:tcW w:w="1828" w:type="dxa"/>
            <w:shd w:val="clear" w:color="auto" w:fill="C1E4F5"/>
          </w:tcPr>
          <w:p w14:paraId="28CB122F" w14:textId="77777777" w:rsidR="00233AF3" w:rsidRPr="007A5358" w:rsidRDefault="00233AF3" w:rsidP="00267110">
            <w:pPr>
              <w:spacing w:after="160" w:line="259" w:lineRule="auto"/>
              <w:jc w:val="left"/>
              <w:rPr>
                <w:rFonts w:ascii="Georgia" w:eastAsia="Calibri" w:hAnsi="Georgia" w:cs="Times New Roman"/>
                <w:b w:val="0"/>
                <w:color w:val="585756"/>
              </w:rPr>
            </w:pPr>
          </w:p>
        </w:tc>
        <w:tc>
          <w:tcPr>
            <w:tcW w:w="1985" w:type="dxa"/>
            <w:shd w:val="clear" w:color="auto" w:fill="C1E4F5"/>
          </w:tcPr>
          <w:p w14:paraId="118556CA" w14:textId="77777777" w:rsidR="00233AF3" w:rsidRPr="007A5358" w:rsidRDefault="00233AF3"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178" w:type="dxa"/>
            <w:shd w:val="clear" w:color="auto" w:fill="C1E4F5"/>
          </w:tcPr>
          <w:p w14:paraId="435F4253" w14:textId="77777777" w:rsidR="00233AF3" w:rsidRPr="007A5358" w:rsidRDefault="00233AF3"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271" w:type="dxa"/>
            <w:shd w:val="clear" w:color="auto" w:fill="C1E4F5"/>
          </w:tcPr>
          <w:p w14:paraId="388033CF" w14:textId="77777777" w:rsidR="00233AF3" w:rsidRPr="007A5358" w:rsidRDefault="00233AF3"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1795" w:type="dxa"/>
            <w:shd w:val="clear" w:color="auto" w:fill="C1E4F5"/>
          </w:tcPr>
          <w:p w14:paraId="295054E2" w14:textId="77777777" w:rsidR="00233AF3" w:rsidRPr="007A5358" w:rsidRDefault="00233AF3" w:rsidP="00267110">
            <w:pPr>
              <w:spacing w:after="160" w:line="259" w:lineRule="auto"/>
              <w:jc w:val="left"/>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bl>
    <w:p w14:paraId="0B34CF1D" w14:textId="77777777" w:rsidR="00267110" w:rsidRPr="007A5358" w:rsidRDefault="00267110" w:rsidP="00233AF3">
      <w:pPr>
        <w:spacing w:after="120"/>
        <w:jc w:val="left"/>
        <w:rPr>
          <w:rFonts w:ascii="Georgia" w:eastAsia="Calibri" w:hAnsi="Georgia" w:cs="Times New Roman"/>
          <w:color w:val="585756"/>
        </w:rPr>
      </w:pPr>
    </w:p>
    <w:p w14:paraId="349E090E" w14:textId="4BD82D3B" w:rsidR="00267110" w:rsidRPr="007A5358" w:rsidRDefault="008541CF" w:rsidP="00233AF3">
      <w:pPr>
        <w:spacing w:after="120"/>
        <w:jc w:val="left"/>
        <w:rPr>
          <w:rFonts w:ascii="Georgia" w:eastAsia="Calibri" w:hAnsi="Georgia" w:cs="Times New Roman"/>
          <w:color w:val="585756"/>
        </w:rPr>
      </w:pPr>
      <w:r w:rsidRPr="007A5358">
        <w:rPr>
          <w:rFonts w:ascii="Georgia" w:eastAsia="Calibri" w:hAnsi="Georgia" w:cs="Times New Roman"/>
          <w:color w:val="585756"/>
        </w:rPr>
        <w:t>* In accordance with Article 73 of the Royal Decree of 18 April 2017, where an economic operator wants to rely on the capacities of other entities (particularly subcontractors</w:t>
      </w:r>
      <w:r w:rsidR="00656527" w:rsidRPr="007A5358">
        <w:rPr>
          <w:rFonts w:ascii="Georgia" w:eastAsia="Calibri" w:hAnsi="Georgia" w:cs="Times New Roman"/>
          <w:color w:val="585756"/>
        </w:rPr>
        <w:t xml:space="preserve"> or independent subsidiaries</w:t>
      </w:r>
      <w:r w:rsidRPr="007A5358">
        <w:rPr>
          <w:rFonts w:ascii="Georgia" w:eastAsia="Calibri" w:hAnsi="Georgia" w:cs="Times New Roman"/>
          <w:color w:val="585756"/>
        </w:rPr>
        <w:t xml:space="preserve">) for economic and financial capacity criteria and technical and </w:t>
      </w:r>
      <w:r w:rsidR="00656527" w:rsidRPr="007A5358">
        <w:rPr>
          <w:rFonts w:ascii="Georgia" w:eastAsia="Calibri" w:hAnsi="Georgia" w:cs="Times New Roman"/>
          <w:color w:val="585756"/>
        </w:rPr>
        <w:t>professional aptitude</w:t>
      </w:r>
      <w:r w:rsidRPr="007A5358">
        <w:rPr>
          <w:rFonts w:ascii="Georgia" w:eastAsia="Calibri" w:hAnsi="Georgia" w:cs="Times New Roman"/>
          <w:color w:val="585756"/>
        </w:rPr>
        <w:t xml:space="preserve"> criteria, it shall prove to the contracting authority that it will have at its disposal the resources necessary, for example, by producing a commitment by those entities to that effect.</w:t>
      </w:r>
    </w:p>
    <w:p w14:paraId="0F7BBF9E" w14:textId="77777777" w:rsidR="00A13C13" w:rsidRDefault="008541CF">
      <w:pPr>
        <w:pStyle w:val="Heading2"/>
        <w:numPr>
          <w:ilvl w:val="1"/>
          <w:numId w:val="31"/>
        </w:numPr>
        <w:tabs>
          <w:tab w:val="clear" w:pos="1210"/>
          <w:tab w:val="left" w:pos="510"/>
        </w:tabs>
        <w:ind w:left="510"/>
        <w:rPr>
          <w:rFonts w:ascii="Georgia" w:eastAsia="Georgia" w:hAnsi="Georgia" w:cs="Georgia"/>
          <w:color w:val="585756"/>
        </w:rPr>
      </w:pPr>
      <w:r>
        <w:rPr>
          <w:rFonts w:ascii="Georgia" w:eastAsia="Georgia" w:hAnsi="Georgia" w:cs="Georgia"/>
          <w:color w:val="585756"/>
        </w:rPr>
        <w:t>Any change of subcontractor compared to those indicated in the tender submitted will be submitted for approval to the contracting authority before intervention in contract performance, in particular in order to verify that the latter has the required capacity and does not subject to a reason for exclusion (Art. 73 – the Royal Decree of 18 April 2017 on the award of public contracts in the classical sectors; Art. 12-13 – Royal Decree of 14 January 2013 establishing the general rules for the execution of public contracts).</w:t>
      </w:r>
    </w:p>
    <w:p w14:paraId="5F5E6495" w14:textId="77777777" w:rsidR="00A13C13" w:rsidRDefault="008541CF">
      <w:pPr>
        <w:pStyle w:val="Heading1title"/>
        <w:pageBreakBefore/>
        <w:numPr>
          <w:ilvl w:val="0"/>
          <w:numId w:val="31"/>
        </w:numPr>
      </w:pPr>
      <w:bookmarkStart w:id="100" w:name="tender_form_prices"/>
      <w:bookmarkStart w:id="101" w:name="_Toc243639838"/>
      <w:r>
        <w:lastRenderedPageBreak/>
        <w:t>Tender form - Prices</w:t>
      </w:r>
      <w:bookmarkEnd w:id="100"/>
      <w:bookmarkEnd w:id="101"/>
    </w:p>
    <w:p w14:paraId="0DA0363E" w14:textId="7BBB582C" w:rsidR="00A13C13" w:rsidRDefault="008541CF">
      <w:pPr>
        <w:pStyle w:val="Body1"/>
        <w:jc w:val="left"/>
      </w:pPr>
      <w:r>
        <w:t>The prices for each item in the inventory are established relative to the value of these items in relation to the total value of the tender. All general and financial costs as well as the profits are distributed between the various items in proportion to their weight.</w:t>
      </w:r>
      <w:r w:rsidR="243EDFB4">
        <w:t xml:space="preserve"> For each deliverable, the tenderer shall provide a price breakdown stating the number of man-days and the daily rate for home-based work, field work with overnight stay and field work without overnight stay.</w:t>
      </w:r>
    </w:p>
    <w:p w14:paraId="23DD831B" w14:textId="77777777" w:rsidR="00A13C13" w:rsidRDefault="008541CF">
      <w:pPr>
        <w:spacing w:after="0" w:line="200" w:lineRule="auto"/>
      </w:pPr>
      <w:r>
        <w:t xml:space="preserve"> </w:t>
      </w:r>
    </w:p>
    <w:p w14:paraId="168E51CC" w14:textId="77777777" w:rsidR="00D71666" w:rsidRDefault="00D71666">
      <w:pPr>
        <w:spacing w:after="0" w:line="200" w:lineRule="auto"/>
      </w:pPr>
    </w:p>
    <w:p w14:paraId="1F64367B" w14:textId="77777777" w:rsidR="00D71666" w:rsidRDefault="00D71666">
      <w:pPr>
        <w:spacing w:after="0" w:line="200" w:lineRule="auto"/>
      </w:pPr>
    </w:p>
    <w:tbl>
      <w:tblPr>
        <w:tblStyle w:val="TableGrid"/>
        <w:tblW w:w="9128" w:type="dxa"/>
        <w:tblLook w:val="04A0" w:firstRow="1" w:lastRow="0" w:firstColumn="1" w:lastColumn="0" w:noHBand="0" w:noVBand="1"/>
      </w:tblPr>
      <w:tblGrid>
        <w:gridCol w:w="1892"/>
        <w:gridCol w:w="881"/>
        <w:gridCol w:w="813"/>
        <w:gridCol w:w="1036"/>
        <w:gridCol w:w="1807"/>
        <w:gridCol w:w="1806"/>
        <w:gridCol w:w="893"/>
      </w:tblGrid>
      <w:tr w:rsidR="00BD4678" w:rsidRPr="005D1F8D" w14:paraId="4FDB6EDB" w14:textId="77777777" w:rsidTr="00B16F38">
        <w:tc>
          <w:tcPr>
            <w:tcW w:w="1048" w:type="pct"/>
          </w:tcPr>
          <w:p w14:paraId="4414DD2C" w14:textId="77777777" w:rsidR="00BD4678" w:rsidRPr="005D1F8D" w:rsidRDefault="00BD4678" w:rsidP="008541CF">
            <w:pPr>
              <w:pStyle w:val="Body1"/>
              <w:ind w:left="0"/>
              <w:jc w:val="left"/>
            </w:pPr>
            <w:r w:rsidRPr="005D1F8D">
              <w:t>Item</w:t>
            </w:r>
          </w:p>
        </w:tc>
        <w:tc>
          <w:tcPr>
            <w:tcW w:w="494" w:type="pct"/>
          </w:tcPr>
          <w:p w14:paraId="6F75BF51" w14:textId="77777777" w:rsidR="00BD4678" w:rsidRPr="005D1F8D" w:rsidRDefault="00BD4678" w:rsidP="008541CF">
            <w:pPr>
              <w:pStyle w:val="Body1"/>
              <w:ind w:left="0"/>
              <w:jc w:val="right"/>
            </w:pPr>
            <w:r w:rsidRPr="005D1F8D">
              <w:t>Type</w:t>
            </w:r>
          </w:p>
        </w:tc>
        <w:tc>
          <w:tcPr>
            <w:tcW w:w="457" w:type="pct"/>
          </w:tcPr>
          <w:p w14:paraId="13397A91" w14:textId="77777777" w:rsidR="00BD4678" w:rsidRPr="005D1F8D" w:rsidRDefault="00BD4678" w:rsidP="008541CF">
            <w:pPr>
              <w:pStyle w:val="Body1"/>
              <w:ind w:left="0"/>
              <w:jc w:val="right"/>
            </w:pPr>
            <w:r w:rsidRPr="005D1F8D">
              <w:t>Unit</w:t>
            </w:r>
          </w:p>
        </w:tc>
        <w:tc>
          <w:tcPr>
            <w:tcW w:w="500" w:type="pct"/>
          </w:tcPr>
          <w:p w14:paraId="1F1FD522" w14:textId="77777777" w:rsidR="00BD4678" w:rsidRPr="005D1F8D" w:rsidRDefault="00BD4678" w:rsidP="008541CF">
            <w:pPr>
              <w:pStyle w:val="Body1"/>
              <w:ind w:left="0"/>
              <w:jc w:val="right"/>
            </w:pPr>
            <w:r w:rsidRPr="005D1F8D">
              <w:t>Quantity</w:t>
            </w:r>
          </w:p>
        </w:tc>
        <w:tc>
          <w:tcPr>
            <w:tcW w:w="1001" w:type="pct"/>
          </w:tcPr>
          <w:p w14:paraId="234045A1" w14:textId="77777777" w:rsidR="00BD4678" w:rsidRPr="005D1F8D" w:rsidRDefault="00BD4678" w:rsidP="008541CF">
            <w:pPr>
              <w:pStyle w:val="Body1"/>
              <w:ind w:left="0"/>
              <w:jc w:val="right"/>
            </w:pPr>
            <w:r w:rsidRPr="005D1F8D">
              <w:t>Unit price</w:t>
            </w:r>
          </w:p>
        </w:tc>
        <w:tc>
          <w:tcPr>
            <w:tcW w:w="1000" w:type="pct"/>
          </w:tcPr>
          <w:p w14:paraId="73BC07E1" w14:textId="77777777" w:rsidR="00BD4678" w:rsidRPr="005D1F8D" w:rsidRDefault="00BD4678" w:rsidP="008541CF">
            <w:pPr>
              <w:pStyle w:val="Body1"/>
              <w:ind w:left="0"/>
              <w:jc w:val="right"/>
            </w:pPr>
            <w:r w:rsidRPr="005D1F8D">
              <w:t>Total price</w:t>
            </w:r>
          </w:p>
        </w:tc>
        <w:tc>
          <w:tcPr>
            <w:tcW w:w="500" w:type="pct"/>
          </w:tcPr>
          <w:p w14:paraId="0F872D24" w14:textId="77777777" w:rsidR="00BD4678" w:rsidRPr="005D1F8D" w:rsidRDefault="00BD4678" w:rsidP="008541CF">
            <w:pPr>
              <w:pStyle w:val="Body1"/>
              <w:ind w:left="0"/>
              <w:jc w:val="right"/>
            </w:pPr>
            <w:r w:rsidRPr="005D1F8D">
              <w:t>VAT</w:t>
            </w:r>
          </w:p>
        </w:tc>
      </w:tr>
      <w:tr w:rsidR="00BD4678" w:rsidRPr="005D1F8D" w14:paraId="6AB78D4A" w14:textId="77777777" w:rsidTr="00B16F38">
        <w:tc>
          <w:tcPr>
            <w:tcW w:w="1048" w:type="pct"/>
          </w:tcPr>
          <w:p w14:paraId="3038AAEA" w14:textId="13D4A53C" w:rsidR="00BD4678" w:rsidRPr="005D1F8D" w:rsidRDefault="0005381D" w:rsidP="008541CF">
            <w:pPr>
              <w:pStyle w:val="Body1"/>
              <w:ind w:left="0"/>
              <w:jc w:val="left"/>
            </w:pPr>
            <w:r w:rsidRPr="005D1F8D">
              <w:rPr>
                <w:b/>
                <w:bCs/>
                <w:lang w:val="en-US"/>
              </w:rPr>
              <w:t xml:space="preserve">Phase </w:t>
            </w:r>
            <w:proofErr w:type="gramStart"/>
            <w:r w:rsidRPr="005D1F8D">
              <w:rPr>
                <w:b/>
                <w:bCs/>
                <w:lang w:val="en-US"/>
              </w:rPr>
              <w:t xml:space="preserve">I </w:t>
            </w:r>
            <w:r w:rsidR="005D1F8D">
              <w:rPr>
                <w:b/>
                <w:bCs/>
                <w:lang w:val="en-US"/>
              </w:rPr>
              <w:t>:</w:t>
            </w:r>
            <w:proofErr w:type="gramEnd"/>
            <w:r w:rsidRPr="005D1F8D">
              <w:rPr>
                <w:lang w:val="en-US"/>
              </w:rPr>
              <w:t xml:space="preserve"> Legal Diagnostic, Scoping, and Institutional Mapping</w:t>
            </w:r>
            <w:r w:rsidR="00616B00">
              <w:rPr>
                <w:lang w:val="en-US"/>
              </w:rPr>
              <w:t xml:space="preserve"> (25%)</w:t>
            </w:r>
          </w:p>
        </w:tc>
        <w:tc>
          <w:tcPr>
            <w:tcW w:w="494" w:type="pct"/>
          </w:tcPr>
          <w:p w14:paraId="0901A74E" w14:textId="77777777" w:rsidR="00BD4678" w:rsidRPr="005D1F8D" w:rsidRDefault="00BD4678" w:rsidP="008541CF">
            <w:pPr>
              <w:pStyle w:val="Body1"/>
              <w:ind w:left="0"/>
              <w:jc w:val="right"/>
            </w:pPr>
            <w:r w:rsidRPr="005D1F8D">
              <w:t>Lump-sum price</w:t>
            </w:r>
          </w:p>
        </w:tc>
        <w:tc>
          <w:tcPr>
            <w:tcW w:w="457" w:type="pct"/>
          </w:tcPr>
          <w:p w14:paraId="1F7C1C14" w14:textId="77777777" w:rsidR="00BD4678" w:rsidRPr="005D1F8D" w:rsidRDefault="00BD4678" w:rsidP="008541CF">
            <w:pPr>
              <w:pStyle w:val="Body1"/>
              <w:ind w:left="0"/>
              <w:jc w:val="right"/>
            </w:pPr>
            <w:r w:rsidRPr="005D1F8D">
              <w:t>Un</w:t>
            </w:r>
          </w:p>
        </w:tc>
        <w:tc>
          <w:tcPr>
            <w:tcW w:w="500" w:type="pct"/>
          </w:tcPr>
          <w:p w14:paraId="774DDC57" w14:textId="77777777" w:rsidR="00BD4678" w:rsidRPr="005D1F8D" w:rsidRDefault="00BD4678" w:rsidP="008541CF">
            <w:pPr>
              <w:pStyle w:val="Body1"/>
              <w:ind w:left="0"/>
              <w:jc w:val="right"/>
            </w:pPr>
            <w:r w:rsidRPr="005D1F8D">
              <w:t>1</w:t>
            </w:r>
          </w:p>
        </w:tc>
        <w:tc>
          <w:tcPr>
            <w:tcW w:w="1001" w:type="pct"/>
          </w:tcPr>
          <w:p w14:paraId="010AF4D6" w14:textId="77777777" w:rsidR="00BD4678" w:rsidRPr="005D1F8D" w:rsidRDefault="00BD4678" w:rsidP="008541CF">
            <w:pPr>
              <w:pStyle w:val="Body1"/>
              <w:ind w:left="0"/>
              <w:jc w:val="right"/>
            </w:pPr>
            <w:r w:rsidRPr="005D1F8D">
              <w:t>€</w:t>
            </w:r>
          </w:p>
        </w:tc>
        <w:tc>
          <w:tcPr>
            <w:tcW w:w="1000" w:type="pct"/>
          </w:tcPr>
          <w:p w14:paraId="1C5F79B4" w14:textId="77777777" w:rsidR="00BD4678" w:rsidRPr="005D1F8D" w:rsidRDefault="00BD4678" w:rsidP="008541CF">
            <w:pPr>
              <w:pStyle w:val="Body1"/>
              <w:ind w:left="0"/>
              <w:jc w:val="right"/>
            </w:pPr>
            <w:r w:rsidRPr="005D1F8D">
              <w:t>€</w:t>
            </w:r>
          </w:p>
        </w:tc>
        <w:tc>
          <w:tcPr>
            <w:tcW w:w="500" w:type="pct"/>
          </w:tcPr>
          <w:p w14:paraId="15CCBE91" w14:textId="77777777" w:rsidR="00BD4678" w:rsidRPr="005D1F8D" w:rsidRDefault="00BD4678" w:rsidP="008541CF">
            <w:pPr>
              <w:pStyle w:val="Body1"/>
              <w:ind w:left="0"/>
              <w:jc w:val="right"/>
            </w:pPr>
            <w:r w:rsidRPr="005D1F8D">
              <w:t>%</w:t>
            </w:r>
          </w:p>
        </w:tc>
      </w:tr>
      <w:tr w:rsidR="00BD4678" w:rsidRPr="005D1F8D" w14:paraId="14B3B04C" w14:textId="77777777" w:rsidTr="00B16F38">
        <w:tc>
          <w:tcPr>
            <w:tcW w:w="1048" w:type="pct"/>
          </w:tcPr>
          <w:p w14:paraId="1EB43274" w14:textId="3F2D44AC" w:rsidR="00BD4678" w:rsidRPr="005D1F8D" w:rsidRDefault="007A4AD9" w:rsidP="008541CF">
            <w:pPr>
              <w:pStyle w:val="Body1"/>
              <w:ind w:left="0"/>
              <w:jc w:val="left"/>
            </w:pPr>
            <w:r w:rsidRPr="005D1F8D">
              <w:rPr>
                <w:b/>
                <w:bCs/>
                <w:lang w:val="en-US"/>
              </w:rPr>
              <w:t xml:space="preserve">Phase </w:t>
            </w:r>
            <w:proofErr w:type="gramStart"/>
            <w:r w:rsidRPr="005D1F8D">
              <w:rPr>
                <w:b/>
                <w:bCs/>
                <w:lang w:val="en-US"/>
              </w:rPr>
              <w:t xml:space="preserve">II </w:t>
            </w:r>
            <w:r w:rsidR="005D1F8D">
              <w:rPr>
                <w:b/>
                <w:bCs/>
                <w:lang w:val="en-US"/>
              </w:rPr>
              <w:t>:</w:t>
            </w:r>
            <w:proofErr w:type="gramEnd"/>
            <w:r w:rsidRPr="005D1F8D">
              <w:rPr>
                <w:lang w:val="en-US"/>
              </w:rPr>
              <w:t xml:space="preserve"> Drafting of the Legal and Regulatory Framework</w:t>
            </w:r>
            <w:r w:rsidR="00616B00">
              <w:rPr>
                <w:lang w:val="en-US"/>
              </w:rPr>
              <w:t xml:space="preserve"> (35%)</w:t>
            </w:r>
          </w:p>
        </w:tc>
        <w:tc>
          <w:tcPr>
            <w:tcW w:w="494" w:type="pct"/>
          </w:tcPr>
          <w:p w14:paraId="020050C7" w14:textId="77777777" w:rsidR="00BD4678" w:rsidRPr="005D1F8D" w:rsidRDefault="00BD4678" w:rsidP="008541CF">
            <w:pPr>
              <w:pStyle w:val="Body1"/>
              <w:ind w:left="0"/>
              <w:jc w:val="right"/>
            </w:pPr>
            <w:r w:rsidRPr="005D1F8D">
              <w:t>Lump-sum price</w:t>
            </w:r>
          </w:p>
        </w:tc>
        <w:tc>
          <w:tcPr>
            <w:tcW w:w="457" w:type="pct"/>
          </w:tcPr>
          <w:p w14:paraId="6127A474" w14:textId="77777777" w:rsidR="00BD4678" w:rsidRPr="005D1F8D" w:rsidRDefault="00BD4678" w:rsidP="008541CF">
            <w:pPr>
              <w:pStyle w:val="Body1"/>
              <w:ind w:left="0"/>
              <w:jc w:val="right"/>
            </w:pPr>
            <w:r w:rsidRPr="005D1F8D">
              <w:t>Un</w:t>
            </w:r>
          </w:p>
        </w:tc>
        <w:tc>
          <w:tcPr>
            <w:tcW w:w="500" w:type="pct"/>
          </w:tcPr>
          <w:p w14:paraId="48DCDEE4" w14:textId="77777777" w:rsidR="00BD4678" w:rsidRPr="005D1F8D" w:rsidRDefault="00BD4678" w:rsidP="008541CF">
            <w:pPr>
              <w:pStyle w:val="Body1"/>
              <w:ind w:left="0"/>
              <w:jc w:val="right"/>
            </w:pPr>
            <w:r w:rsidRPr="005D1F8D">
              <w:t>1</w:t>
            </w:r>
          </w:p>
        </w:tc>
        <w:tc>
          <w:tcPr>
            <w:tcW w:w="1001" w:type="pct"/>
          </w:tcPr>
          <w:p w14:paraId="5C5FBF1F" w14:textId="77777777" w:rsidR="00BD4678" w:rsidRPr="005D1F8D" w:rsidRDefault="00BD4678" w:rsidP="008541CF">
            <w:pPr>
              <w:pStyle w:val="Body1"/>
              <w:ind w:left="0"/>
              <w:jc w:val="right"/>
            </w:pPr>
            <w:r w:rsidRPr="005D1F8D">
              <w:t>€</w:t>
            </w:r>
          </w:p>
        </w:tc>
        <w:tc>
          <w:tcPr>
            <w:tcW w:w="1000" w:type="pct"/>
          </w:tcPr>
          <w:p w14:paraId="6033F07C" w14:textId="77777777" w:rsidR="00BD4678" w:rsidRPr="005D1F8D" w:rsidRDefault="00BD4678" w:rsidP="008541CF">
            <w:pPr>
              <w:pStyle w:val="Body1"/>
              <w:ind w:left="0"/>
              <w:jc w:val="right"/>
            </w:pPr>
            <w:r w:rsidRPr="005D1F8D">
              <w:t>€</w:t>
            </w:r>
          </w:p>
        </w:tc>
        <w:tc>
          <w:tcPr>
            <w:tcW w:w="500" w:type="pct"/>
          </w:tcPr>
          <w:p w14:paraId="439DB849" w14:textId="77777777" w:rsidR="00BD4678" w:rsidRPr="005D1F8D" w:rsidRDefault="00BD4678" w:rsidP="008541CF">
            <w:pPr>
              <w:pStyle w:val="Body1"/>
              <w:ind w:left="0"/>
              <w:jc w:val="right"/>
            </w:pPr>
            <w:r w:rsidRPr="005D1F8D">
              <w:t>%</w:t>
            </w:r>
          </w:p>
        </w:tc>
      </w:tr>
      <w:tr w:rsidR="00BD4678" w:rsidRPr="005D1F8D" w14:paraId="3AE1CC19" w14:textId="77777777" w:rsidTr="00B16F38">
        <w:tc>
          <w:tcPr>
            <w:tcW w:w="1048" w:type="pct"/>
          </w:tcPr>
          <w:p w14:paraId="4389E2C6" w14:textId="24B73963" w:rsidR="00BD4678" w:rsidRPr="005D1F8D" w:rsidRDefault="005D1F8D" w:rsidP="008541CF">
            <w:pPr>
              <w:pStyle w:val="Body1"/>
              <w:spacing w:after="0"/>
              <w:ind w:left="0"/>
              <w:jc w:val="left"/>
            </w:pPr>
            <w:r w:rsidRPr="005D1F8D">
              <w:rPr>
                <w:b/>
                <w:bCs/>
              </w:rPr>
              <w:t xml:space="preserve">Phase </w:t>
            </w:r>
            <w:proofErr w:type="gramStart"/>
            <w:r w:rsidRPr="005D1F8D">
              <w:rPr>
                <w:b/>
                <w:bCs/>
              </w:rPr>
              <w:t xml:space="preserve">III </w:t>
            </w:r>
            <w:r>
              <w:rPr>
                <w:b/>
                <w:bCs/>
              </w:rPr>
              <w:t>:</w:t>
            </w:r>
            <w:proofErr w:type="gramEnd"/>
            <w:r>
              <w:rPr>
                <w:b/>
                <w:bCs/>
              </w:rPr>
              <w:t xml:space="preserve"> </w:t>
            </w:r>
            <w:r w:rsidRPr="005D1F8D">
              <w:t>Validation, Refinement, and Finalisation</w:t>
            </w:r>
            <w:r w:rsidR="00616B00">
              <w:t xml:space="preserve"> (40%)</w:t>
            </w:r>
          </w:p>
        </w:tc>
        <w:tc>
          <w:tcPr>
            <w:tcW w:w="494" w:type="pct"/>
          </w:tcPr>
          <w:p w14:paraId="1BCD8D1D" w14:textId="77777777" w:rsidR="00BD4678" w:rsidRPr="005D1F8D" w:rsidRDefault="00BD4678" w:rsidP="008541CF">
            <w:pPr>
              <w:pStyle w:val="Body1"/>
              <w:ind w:left="0"/>
              <w:jc w:val="right"/>
            </w:pPr>
            <w:r w:rsidRPr="005D1F8D">
              <w:t>Lump-sum price</w:t>
            </w:r>
          </w:p>
        </w:tc>
        <w:tc>
          <w:tcPr>
            <w:tcW w:w="457" w:type="pct"/>
          </w:tcPr>
          <w:p w14:paraId="37AB5A71" w14:textId="77777777" w:rsidR="00BD4678" w:rsidRPr="005D1F8D" w:rsidRDefault="00BD4678" w:rsidP="008541CF">
            <w:pPr>
              <w:pStyle w:val="Body1"/>
              <w:ind w:left="0"/>
              <w:jc w:val="right"/>
            </w:pPr>
            <w:r w:rsidRPr="005D1F8D">
              <w:t>Un</w:t>
            </w:r>
          </w:p>
        </w:tc>
        <w:tc>
          <w:tcPr>
            <w:tcW w:w="500" w:type="pct"/>
          </w:tcPr>
          <w:p w14:paraId="43B970C6" w14:textId="77777777" w:rsidR="00BD4678" w:rsidRPr="005D1F8D" w:rsidRDefault="00BD4678" w:rsidP="008541CF">
            <w:pPr>
              <w:pStyle w:val="Body1"/>
              <w:ind w:left="0"/>
              <w:jc w:val="right"/>
            </w:pPr>
            <w:r w:rsidRPr="005D1F8D">
              <w:t>1</w:t>
            </w:r>
          </w:p>
        </w:tc>
        <w:tc>
          <w:tcPr>
            <w:tcW w:w="1001" w:type="pct"/>
          </w:tcPr>
          <w:p w14:paraId="3C283FF6" w14:textId="77777777" w:rsidR="00BD4678" w:rsidRPr="005D1F8D" w:rsidRDefault="00BD4678" w:rsidP="008541CF">
            <w:pPr>
              <w:pStyle w:val="Body1"/>
              <w:ind w:left="0"/>
              <w:jc w:val="right"/>
            </w:pPr>
            <w:r w:rsidRPr="005D1F8D">
              <w:t>€</w:t>
            </w:r>
          </w:p>
        </w:tc>
        <w:tc>
          <w:tcPr>
            <w:tcW w:w="1000" w:type="pct"/>
          </w:tcPr>
          <w:p w14:paraId="6F2A86A6" w14:textId="77777777" w:rsidR="00BD4678" w:rsidRPr="005D1F8D" w:rsidRDefault="00BD4678" w:rsidP="008541CF">
            <w:pPr>
              <w:pStyle w:val="Body1"/>
              <w:ind w:left="0"/>
              <w:jc w:val="right"/>
            </w:pPr>
            <w:r w:rsidRPr="005D1F8D">
              <w:t>€</w:t>
            </w:r>
          </w:p>
        </w:tc>
        <w:tc>
          <w:tcPr>
            <w:tcW w:w="500" w:type="pct"/>
          </w:tcPr>
          <w:p w14:paraId="4D7C76AE" w14:textId="77777777" w:rsidR="00BD4678" w:rsidRPr="005D1F8D" w:rsidRDefault="00BD4678" w:rsidP="008541CF">
            <w:pPr>
              <w:pStyle w:val="Body1"/>
              <w:ind w:left="0"/>
              <w:jc w:val="right"/>
            </w:pPr>
            <w:r w:rsidRPr="005D1F8D">
              <w:t>%</w:t>
            </w:r>
          </w:p>
        </w:tc>
      </w:tr>
      <w:tr w:rsidR="00BD4678" w:rsidRPr="005D1F8D" w14:paraId="091BBDB2" w14:textId="77777777" w:rsidTr="00B16F38">
        <w:tc>
          <w:tcPr>
            <w:tcW w:w="3500" w:type="pct"/>
            <w:gridSpan w:val="5"/>
          </w:tcPr>
          <w:p w14:paraId="035FC197" w14:textId="77777777" w:rsidR="00BD4678" w:rsidRPr="005D1F8D" w:rsidRDefault="00BD4678" w:rsidP="008541CF">
            <w:pPr>
              <w:pStyle w:val="Body1"/>
              <w:ind w:left="0"/>
              <w:jc w:val="left"/>
            </w:pPr>
            <w:r>
              <w:t>Total price VAT excluded</w:t>
            </w:r>
          </w:p>
        </w:tc>
        <w:tc>
          <w:tcPr>
            <w:tcW w:w="1500" w:type="pct"/>
            <w:gridSpan w:val="2"/>
          </w:tcPr>
          <w:p w14:paraId="0B925D8E" w14:textId="77777777" w:rsidR="00BD4678" w:rsidRPr="005D1F8D" w:rsidRDefault="00BD4678" w:rsidP="008541CF">
            <w:pPr>
              <w:pStyle w:val="Body1"/>
              <w:ind w:left="0"/>
              <w:jc w:val="right"/>
            </w:pPr>
            <w:r w:rsidRPr="005D1F8D">
              <w:t>€</w:t>
            </w:r>
          </w:p>
        </w:tc>
      </w:tr>
      <w:tr w:rsidR="00950489" w:rsidRPr="005D1F8D" w14:paraId="7549DE9A" w14:textId="77777777" w:rsidTr="00B16F38">
        <w:tc>
          <w:tcPr>
            <w:tcW w:w="3500" w:type="pct"/>
            <w:gridSpan w:val="5"/>
          </w:tcPr>
          <w:p w14:paraId="2B65D3B0" w14:textId="5295A8F4" w:rsidR="00950489" w:rsidRDefault="00950489" w:rsidP="008541CF">
            <w:pPr>
              <w:pStyle w:val="Body1"/>
              <w:ind w:left="0"/>
              <w:jc w:val="left"/>
            </w:pPr>
            <w:r>
              <w:t>VAT Rate</w:t>
            </w:r>
          </w:p>
        </w:tc>
        <w:tc>
          <w:tcPr>
            <w:tcW w:w="1500" w:type="pct"/>
            <w:gridSpan w:val="2"/>
          </w:tcPr>
          <w:p w14:paraId="7C76D157" w14:textId="77777777" w:rsidR="00950489" w:rsidRPr="005D1F8D" w:rsidRDefault="00950489" w:rsidP="008541CF">
            <w:pPr>
              <w:pStyle w:val="Body1"/>
              <w:ind w:left="0"/>
              <w:jc w:val="right"/>
            </w:pPr>
          </w:p>
        </w:tc>
      </w:tr>
      <w:tr w:rsidR="00BD4678" w:rsidRPr="005D1F8D" w14:paraId="75BDEEAD" w14:textId="77777777" w:rsidTr="00B16F38">
        <w:tc>
          <w:tcPr>
            <w:tcW w:w="3500" w:type="pct"/>
            <w:gridSpan w:val="5"/>
          </w:tcPr>
          <w:p w14:paraId="0849167B" w14:textId="0AA33AA7" w:rsidR="00BD4678" w:rsidRPr="005D1F8D" w:rsidRDefault="00BD4678" w:rsidP="008541CF">
            <w:pPr>
              <w:pStyle w:val="Body1"/>
              <w:ind w:left="0"/>
              <w:jc w:val="left"/>
            </w:pPr>
            <w:r w:rsidRPr="005D1F8D">
              <w:t>Total price VAT included</w:t>
            </w:r>
            <w:r w:rsidR="6678F191">
              <w:t xml:space="preserve"> </w:t>
            </w:r>
          </w:p>
        </w:tc>
        <w:tc>
          <w:tcPr>
            <w:tcW w:w="1500" w:type="pct"/>
            <w:gridSpan w:val="2"/>
          </w:tcPr>
          <w:p w14:paraId="76F024BA" w14:textId="77777777" w:rsidR="00BD4678" w:rsidRPr="005D1F8D" w:rsidRDefault="00BD4678" w:rsidP="008541CF">
            <w:pPr>
              <w:pStyle w:val="Body1"/>
              <w:ind w:left="0"/>
              <w:jc w:val="right"/>
            </w:pPr>
            <w:r w:rsidRPr="005D1F8D">
              <w:t>€</w:t>
            </w:r>
          </w:p>
        </w:tc>
      </w:tr>
    </w:tbl>
    <w:p w14:paraId="5ED4443C" w14:textId="77777777" w:rsidR="00D71666" w:rsidRDefault="00D71666">
      <w:pPr>
        <w:spacing w:after="0" w:line="200" w:lineRule="auto"/>
      </w:pPr>
    </w:p>
    <w:p w14:paraId="5F871B2C" w14:textId="77777777" w:rsidR="00A13C13" w:rsidRDefault="008541CF">
      <w:pPr>
        <w:pStyle w:val="Heading1title"/>
        <w:pageBreakBefore/>
        <w:numPr>
          <w:ilvl w:val="0"/>
          <w:numId w:val="31"/>
        </w:numPr>
      </w:pPr>
      <w:bookmarkStart w:id="102" w:name="declaration"/>
      <w:bookmarkStart w:id="103" w:name="_Toc243639839"/>
      <w:r>
        <w:lastRenderedPageBreak/>
        <w:t>Declaration on honour - Exclusion grounds</w:t>
      </w:r>
      <w:bookmarkEnd w:id="102"/>
      <w:bookmarkEnd w:id="103"/>
    </w:p>
    <w:p w14:paraId="3D4AD348" w14:textId="77777777" w:rsidR="004A4445" w:rsidRPr="006E5632" w:rsidRDefault="008541CF" w:rsidP="004A4445">
      <w:pPr>
        <w:spacing w:after="120"/>
        <w:rPr>
          <w:rFonts w:ascii="Georgia" w:eastAsia="Calibri" w:hAnsi="Georgia" w:cs="Times New Roman"/>
          <w:color w:val="585756"/>
        </w:rPr>
      </w:pPr>
      <w:r w:rsidRPr="006E5632">
        <w:rPr>
          <w:rFonts w:ascii="Georgia" w:eastAsia="Calibri" w:hAnsi="Georgia" w:cs="Times New Roman"/>
          <w:color w:val="585756"/>
        </w:rPr>
        <w:t>Hereby, I / we, acting as legal representative(s) of above-mentioned tenderer/beneficiary/partner/co-contractor declare that the tenderer is not in any of the following cases of exclusion: </w:t>
      </w:r>
    </w:p>
    <w:p w14:paraId="7A984693" w14:textId="77777777" w:rsidR="004A4445" w:rsidRPr="006E5632" w:rsidRDefault="004A4445" w:rsidP="004A4445">
      <w:pPr>
        <w:spacing w:after="0"/>
        <w:textAlignment w:val="baseline"/>
        <w:rPr>
          <w:rFonts w:ascii="Times New Roman" w:eastAsia="Times New Roman" w:hAnsi="Times New Roman" w:cs="Segoe UI"/>
          <w:color w:val="585756"/>
          <w:lang w:eastAsia="fr-BE"/>
        </w:rPr>
      </w:pPr>
    </w:p>
    <w:p w14:paraId="3ED868F1" w14:textId="77777777" w:rsidR="004A4445" w:rsidRPr="006E5632" w:rsidRDefault="008541CF" w:rsidP="004A4445">
      <w:pPr>
        <w:spacing w:after="160"/>
        <w:jc w:val="left"/>
        <w:rPr>
          <w:rFonts w:ascii="Georgia" w:eastAsia="Aptos" w:hAnsi="Georgia" w:cs="Times New Roman"/>
          <w:i/>
          <w:iCs/>
          <w:color w:val="585756"/>
          <w:lang w:val="en-US"/>
        </w:rPr>
      </w:pPr>
      <w:r w:rsidRPr="006E5632">
        <w:rPr>
          <w:rFonts w:ascii="Georgia" w:eastAsia="Aptos" w:hAnsi="Georgia" w:cs="Times New Roman"/>
          <w:b/>
          <w:bCs/>
          <w:i/>
          <w:iCs/>
          <w:color w:val="585756"/>
          <w:lang w:val="en-US"/>
        </w:rPr>
        <w:t>*</w:t>
      </w:r>
      <w:r w:rsidRPr="006E5632">
        <w:rPr>
          <w:rFonts w:ascii="Segoe UI" w:eastAsia="Aptos" w:hAnsi="Segoe UI" w:cs="Segoe UI"/>
          <w:color w:val="585756"/>
          <w:spacing w:val="1"/>
          <w:lang w:val="en-US"/>
        </w:rPr>
        <w:t xml:space="preserve"> </w:t>
      </w:r>
      <w:r w:rsidRPr="006E5632">
        <w:rPr>
          <w:rFonts w:ascii="Georgia" w:eastAsia="Aptos" w:hAnsi="Georgia" w:cs="Times New Roman"/>
          <w:i/>
          <w:iCs/>
          <w:color w:val="585756"/>
          <w:lang w:val="en-US"/>
        </w:rPr>
        <w:t>Please tick the boxes to confirm each situation</w:t>
      </w:r>
    </w:p>
    <w:p w14:paraId="0F3EC2FD" w14:textId="77777777" w:rsidR="004A4445" w:rsidRPr="006E5632" w:rsidRDefault="004A4445" w:rsidP="004A4445">
      <w:pPr>
        <w:spacing w:after="160"/>
        <w:jc w:val="left"/>
        <w:rPr>
          <w:rFonts w:ascii="Georgia" w:eastAsia="Aptos" w:hAnsi="Georgia" w:cs="Times New Roman"/>
          <w:i/>
          <w:iCs/>
          <w:color w:val="585756"/>
          <w:lang w:val="en-US"/>
        </w:rPr>
      </w:pPr>
    </w:p>
    <w:p w14:paraId="75CB2ACA" w14:textId="77777777" w:rsidR="004A4445" w:rsidRPr="006E5632" w:rsidRDefault="008541CF" w:rsidP="004A4445">
      <w:pPr>
        <w:numPr>
          <w:ilvl w:val="0"/>
          <w:numId w:val="34"/>
        </w:numPr>
        <w:spacing w:after="160" w:line="276" w:lineRule="auto"/>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The counterparty or one of its directors has not been convicted by a final judicial decision of any of the following offenses:</w:t>
      </w:r>
    </w:p>
    <w:p w14:paraId="0E358125" w14:textId="77777777" w:rsidR="004A4445" w:rsidRPr="006E5632" w:rsidRDefault="004A4445" w:rsidP="004A4445">
      <w:pPr>
        <w:spacing w:after="160"/>
        <w:ind w:left="720"/>
        <w:contextualSpacing/>
        <w:jc w:val="left"/>
        <w:rPr>
          <w:rFonts w:ascii="Georgia" w:eastAsia="Aptos" w:hAnsi="Georgia" w:cs="Times New Roman"/>
          <w:color w:val="585756"/>
          <w:lang w:val="en-US"/>
        </w:rPr>
      </w:pPr>
    </w:p>
    <w:p w14:paraId="35A8225D"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a. Participation in a criminal organization;</w:t>
      </w:r>
    </w:p>
    <w:p w14:paraId="0E3B0CED"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b. Corruption;</w:t>
      </w:r>
    </w:p>
    <w:p w14:paraId="0A6B89FC"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c. Fraud;</w:t>
      </w:r>
    </w:p>
    <w:p w14:paraId="5A9950A0"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d. Terrorist offenses, offenses linked to terrorist activities or incitement to commit such offenses, complicity, or attempt;</w:t>
      </w:r>
    </w:p>
    <w:p w14:paraId="46B70049"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e. Money laundering or terrorism financing;</w:t>
      </w:r>
    </w:p>
    <w:p w14:paraId="7592DB84"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 xml:space="preserve">f. Child </w:t>
      </w:r>
      <w:proofErr w:type="spellStart"/>
      <w:r w:rsidRPr="000E546B">
        <w:rPr>
          <w:rFonts w:ascii="Georgia" w:eastAsia="Aptos" w:hAnsi="Georgia" w:cs="Times New Roman"/>
          <w:color w:val="585756"/>
        </w:rPr>
        <w:t>labor</w:t>
      </w:r>
      <w:proofErr w:type="spellEnd"/>
      <w:r w:rsidRPr="000E546B">
        <w:rPr>
          <w:rFonts w:ascii="Georgia" w:eastAsia="Aptos" w:hAnsi="Georgia" w:cs="Times New Roman"/>
          <w:color w:val="585756"/>
        </w:rPr>
        <w:t xml:space="preserve"> and other forms of trafficking in human beings;</w:t>
      </w:r>
    </w:p>
    <w:p w14:paraId="1DFC3F7B"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g. Employment of third-country nationals in illegal residence;</w:t>
      </w:r>
    </w:p>
    <w:p w14:paraId="711C1424" w14:textId="77777777" w:rsidR="004A4445" w:rsidRPr="000E546B" w:rsidRDefault="008541CF" w:rsidP="0E7560D7">
      <w:pPr>
        <w:spacing w:after="160"/>
        <w:ind w:left="720"/>
        <w:jc w:val="left"/>
        <w:rPr>
          <w:rFonts w:ascii="Georgia" w:eastAsia="Aptos" w:hAnsi="Georgia" w:cs="Times New Roman"/>
          <w:color w:val="585756"/>
        </w:rPr>
      </w:pPr>
      <w:r w:rsidRPr="000E546B">
        <w:rPr>
          <w:rFonts w:ascii="Georgia" w:eastAsia="Aptos" w:hAnsi="Georgia" w:cs="Times New Roman"/>
          <w:color w:val="585756"/>
        </w:rPr>
        <w:t>h. Creation of offshore companies.</w:t>
      </w:r>
    </w:p>
    <w:p w14:paraId="5D3DADB3" w14:textId="77777777" w:rsidR="004A4445" w:rsidRPr="006E5632" w:rsidRDefault="004A4445" w:rsidP="004A4445">
      <w:pPr>
        <w:spacing w:after="160"/>
        <w:jc w:val="left"/>
        <w:rPr>
          <w:rFonts w:ascii="Georgia" w:eastAsia="Aptos" w:hAnsi="Georgia" w:cs="Times New Roman"/>
          <w:color w:val="585756"/>
          <w:lang w:val=""/>
        </w:rPr>
      </w:pPr>
    </w:p>
    <w:p w14:paraId="223D995A" w14:textId="77777777" w:rsidR="004A4445" w:rsidRPr="006E5632" w:rsidRDefault="008541CF" w:rsidP="004A4445">
      <w:pPr>
        <w:numPr>
          <w:ilvl w:val="0"/>
          <w:numId w:val="34"/>
        </w:numPr>
        <w:spacing w:after="160" w:line="276" w:lineRule="auto"/>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The counterparty fulfills its obligations related to the payment of taxes, duties, and social security contributions for an amount exceeding €3,000, unless it can demonstrate that it holds one or more certain, due, and unencumbered claims against a contracting authority for at least the amount corresponding to the overdue tax or social debt.</w:t>
      </w:r>
      <w:r w:rsidRPr="006E5632">
        <w:rPr>
          <w:rFonts w:ascii="Georgia" w:eastAsia="Aptos" w:hAnsi="Georgia" w:cs="Times New Roman"/>
          <w:b/>
          <w:bCs/>
          <w:color w:val="585756"/>
          <w:lang w:val="en-US"/>
        </w:rPr>
        <w:tab/>
      </w:r>
    </w:p>
    <w:p w14:paraId="3030C5B2" w14:textId="77777777" w:rsidR="004A4445" w:rsidRPr="006E5632" w:rsidRDefault="004A4445" w:rsidP="004A4445">
      <w:pPr>
        <w:spacing w:after="160"/>
        <w:ind w:left="360"/>
        <w:contextualSpacing/>
        <w:rPr>
          <w:rFonts w:ascii="Georgia" w:eastAsia="Aptos" w:hAnsi="Georgia" w:cs="Times New Roman"/>
          <w:color w:val="585756"/>
          <w:lang w:val="en-US"/>
        </w:rPr>
      </w:pPr>
    </w:p>
    <w:p w14:paraId="5A1D19C0" w14:textId="77777777" w:rsidR="004A4445" w:rsidRPr="006E5632" w:rsidRDefault="008541CF" w:rsidP="004A4445">
      <w:pPr>
        <w:numPr>
          <w:ilvl w:val="0"/>
          <w:numId w:val="34"/>
        </w:numPr>
        <w:spacing w:after="160" w:line="276" w:lineRule="auto"/>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The counterparty is not in a state of bankruptcy, liquidation, cessation of activities, judicial reorganization, has not admitted bankruptcy, is not the subject of liquidation or judicial reorganization, or any analogous situation derived from similar procedures in other national regulations.</w:t>
      </w:r>
    </w:p>
    <w:p w14:paraId="2971BDA8" w14:textId="77777777" w:rsidR="004A4445" w:rsidRPr="006E5632" w:rsidRDefault="004A4445" w:rsidP="004A4445">
      <w:pPr>
        <w:spacing w:after="160"/>
        <w:ind w:left="720"/>
        <w:contextualSpacing/>
        <w:jc w:val="left"/>
        <w:rPr>
          <w:rFonts w:ascii="Georgia" w:eastAsia="Aptos" w:hAnsi="Georgia" w:cs="Times New Roman"/>
          <w:color w:val="585756"/>
          <w:lang w:val="en-US"/>
        </w:rPr>
      </w:pPr>
    </w:p>
    <w:p w14:paraId="0B85A6E2" w14:textId="77777777" w:rsidR="004A4445" w:rsidRPr="006E5632" w:rsidRDefault="004A4445" w:rsidP="004A4445">
      <w:pPr>
        <w:spacing w:after="160"/>
        <w:ind w:left="360"/>
        <w:contextualSpacing/>
        <w:jc w:val="left"/>
        <w:rPr>
          <w:rFonts w:ascii="Georgia" w:eastAsia="Aptos" w:hAnsi="Georgia" w:cs="Times New Roman"/>
          <w:color w:val="585756"/>
          <w:lang w:val="en-US"/>
        </w:rPr>
      </w:pPr>
    </w:p>
    <w:p w14:paraId="215FDF34" w14:textId="77777777" w:rsidR="004A4445" w:rsidRPr="006E5632" w:rsidRDefault="008541CF" w:rsidP="004A4445">
      <w:pPr>
        <w:numPr>
          <w:ilvl w:val="0"/>
          <w:numId w:val="34"/>
        </w:numPr>
        <w:spacing w:after="160" w:line="276" w:lineRule="auto"/>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 xml:space="preserve">The counterparty has not committed any serious professional misconduct that questions its integrity. Serious professional misconduct particularly includes:  </w:t>
      </w:r>
    </w:p>
    <w:p w14:paraId="7602A315" w14:textId="77777777" w:rsidR="004A4445" w:rsidRPr="006E5632" w:rsidRDefault="008541CF" w:rsidP="004A4445">
      <w:pPr>
        <w:spacing w:after="160"/>
        <w:ind w:left="720"/>
        <w:rPr>
          <w:rFonts w:ascii="Georgia" w:eastAsia="Aptos" w:hAnsi="Georgia" w:cs="Times New Roman"/>
          <w:color w:val="585756"/>
          <w:lang w:val="en-US"/>
        </w:rPr>
      </w:pPr>
      <w:r w:rsidRPr="006E5632">
        <w:rPr>
          <w:rFonts w:ascii="Georgia" w:eastAsia="Aptos" w:hAnsi="Georgia" w:cs="Times New Roman"/>
          <w:color w:val="585756"/>
          <w:lang w:val="en-US"/>
        </w:rPr>
        <w:t xml:space="preserve">a. Breach of </w:t>
      </w:r>
      <w:proofErr w:type="spellStart"/>
      <w:r w:rsidRPr="006E5632">
        <w:rPr>
          <w:rFonts w:ascii="Georgia" w:eastAsia="Aptos" w:hAnsi="Georgia" w:cs="Times New Roman"/>
          <w:color w:val="585756"/>
          <w:lang w:val="en-US"/>
        </w:rPr>
        <w:t>Enabel's</w:t>
      </w:r>
      <w:proofErr w:type="spellEnd"/>
      <w:r w:rsidRPr="006E5632">
        <w:rPr>
          <w:rFonts w:ascii="Georgia" w:eastAsia="Aptos" w:hAnsi="Georgia" w:cs="Times New Roman"/>
          <w:color w:val="585756"/>
          <w:lang w:val="en-US"/>
        </w:rPr>
        <w:t xml:space="preserve"> policy on sexual exploitation and abuse;</w:t>
      </w:r>
    </w:p>
    <w:p w14:paraId="5E374A9F" w14:textId="77777777" w:rsidR="004A4445" w:rsidRPr="006E5632" w:rsidRDefault="008541CF" w:rsidP="004A4445">
      <w:pPr>
        <w:spacing w:after="160"/>
        <w:ind w:left="720"/>
        <w:rPr>
          <w:rFonts w:ascii="Georgia" w:eastAsia="Aptos" w:hAnsi="Georgia" w:cs="Times New Roman"/>
          <w:color w:val="585756"/>
          <w:lang w:val="en-US"/>
        </w:rPr>
      </w:pPr>
      <w:r w:rsidRPr="006E5632">
        <w:rPr>
          <w:rFonts w:ascii="Georgia" w:eastAsia="Aptos" w:hAnsi="Georgia" w:cs="Times New Roman"/>
          <w:color w:val="585756"/>
          <w:lang w:val="en-US"/>
        </w:rPr>
        <w:t xml:space="preserve">b. Breach of </w:t>
      </w:r>
      <w:proofErr w:type="spellStart"/>
      <w:r w:rsidRPr="006E5632">
        <w:rPr>
          <w:rFonts w:ascii="Georgia" w:eastAsia="Aptos" w:hAnsi="Georgia" w:cs="Times New Roman"/>
          <w:color w:val="585756"/>
          <w:lang w:val="en-US"/>
        </w:rPr>
        <w:t>Enabel's</w:t>
      </w:r>
      <w:proofErr w:type="spellEnd"/>
      <w:r w:rsidRPr="006E5632">
        <w:rPr>
          <w:rFonts w:ascii="Georgia" w:eastAsia="Aptos" w:hAnsi="Georgia" w:cs="Times New Roman"/>
          <w:color w:val="585756"/>
          <w:lang w:val="en-US"/>
        </w:rPr>
        <w:t xml:space="preserve"> policy on fraud and corruption risk management;</w:t>
      </w:r>
    </w:p>
    <w:p w14:paraId="0A36A87B" w14:textId="77777777" w:rsidR="004A4445" w:rsidRPr="006E5632" w:rsidRDefault="008541CF" w:rsidP="004A4445">
      <w:pPr>
        <w:spacing w:after="160"/>
        <w:ind w:left="720"/>
        <w:rPr>
          <w:rFonts w:ascii="Georgia" w:eastAsia="Aptos" w:hAnsi="Georgia" w:cs="Times New Roman"/>
          <w:color w:val="585756"/>
          <w:lang w:val="en-US"/>
        </w:rPr>
      </w:pPr>
      <w:r w:rsidRPr="006E5632">
        <w:rPr>
          <w:rFonts w:ascii="Georgia" w:eastAsia="Aptos" w:hAnsi="Georgia" w:cs="Times New Roman"/>
          <w:color w:val="585756"/>
          <w:lang w:val="en-US"/>
        </w:rPr>
        <w:t>c. Violation of local legislation concerning sexual harassment at work;</w:t>
      </w:r>
    </w:p>
    <w:p w14:paraId="6DEA2DAE" w14:textId="77777777" w:rsidR="004A4445" w:rsidRPr="006E5632" w:rsidRDefault="008541CF" w:rsidP="004A4445">
      <w:pPr>
        <w:spacing w:after="160"/>
        <w:ind w:left="720"/>
        <w:rPr>
          <w:rFonts w:ascii="Georgia" w:eastAsia="Aptos" w:hAnsi="Georgia" w:cs="Times New Roman"/>
          <w:color w:val="585756"/>
          <w:lang w:val="en-US"/>
        </w:rPr>
      </w:pPr>
      <w:r w:rsidRPr="006E5632">
        <w:rPr>
          <w:rFonts w:ascii="Georgia" w:eastAsia="Aptos" w:hAnsi="Georgia" w:cs="Times New Roman"/>
          <w:color w:val="585756"/>
          <w:lang w:val="en-US"/>
        </w:rPr>
        <w:t>d. Serious false statements or use of false documents in providing information required for exclusion checks or selection criteria, or concealing information;</w:t>
      </w:r>
    </w:p>
    <w:p w14:paraId="4BE7527D" w14:textId="77777777" w:rsidR="004A4445" w:rsidRPr="006E5632" w:rsidRDefault="008541CF" w:rsidP="004A4445">
      <w:pPr>
        <w:spacing w:after="160"/>
        <w:ind w:left="720"/>
        <w:rPr>
          <w:rFonts w:ascii="Georgia" w:eastAsia="Aptos" w:hAnsi="Georgia" w:cs="Times New Roman"/>
          <w:color w:val="585756"/>
          <w:lang w:val="en-US"/>
        </w:rPr>
      </w:pPr>
      <w:r w:rsidRPr="006E5632">
        <w:rPr>
          <w:rFonts w:ascii="Georgia" w:eastAsia="Aptos" w:hAnsi="Georgia" w:cs="Times New Roman"/>
          <w:color w:val="585756"/>
          <w:lang w:val="en-US"/>
        </w:rPr>
        <w:t>e. Evidence sufficient to conclude anti-competitive acts, agreements, or arrangements;</w:t>
      </w:r>
    </w:p>
    <w:p w14:paraId="04545D01" w14:textId="49658697" w:rsidR="00706C49" w:rsidRPr="006E5632" w:rsidRDefault="008541CF">
      <w:pPr>
        <w:spacing w:after="160" w:line="259" w:lineRule="auto"/>
        <w:jc w:val="left"/>
        <w:rPr>
          <w:rFonts w:ascii="Georgia" w:eastAsia="Aptos" w:hAnsi="Georgia" w:cs="Times New Roman"/>
          <w:color w:val="585756"/>
          <w:lang w:val="en-US"/>
        </w:rPr>
      </w:pPr>
      <w:r w:rsidRPr="006E5632">
        <w:rPr>
          <w:rFonts w:ascii="Georgia" w:eastAsia="Aptos" w:hAnsi="Georgia" w:cs="Times New Roman"/>
          <w:color w:val="585756"/>
          <w:lang w:val="en-US"/>
        </w:rPr>
        <w:br w:type="page"/>
      </w:r>
    </w:p>
    <w:p w14:paraId="56E92000" w14:textId="77777777" w:rsidR="004A4445" w:rsidRPr="006E5632" w:rsidRDefault="004A4445" w:rsidP="004A4445">
      <w:pPr>
        <w:spacing w:after="160"/>
        <w:ind w:left="720"/>
        <w:rPr>
          <w:rFonts w:ascii="Georgia" w:eastAsia="Aptos" w:hAnsi="Georgia" w:cs="Times New Roman"/>
          <w:color w:val="585756"/>
          <w:lang w:val="en-US"/>
        </w:rPr>
      </w:pPr>
    </w:p>
    <w:p w14:paraId="5CAF9507" w14:textId="77777777" w:rsidR="004A4445" w:rsidRPr="006E5632" w:rsidRDefault="008541CF" w:rsidP="004A4445">
      <w:pPr>
        <w:spacing w:after="160"/>
        <w:ind w:left="360"/>
        <w:contextualSpacing/>
        <w:rPr>
          <w:rFonts w:ascii="Georgia" w:eastAsia="Aptos" w:hAnsi="Georgia" w:cs="Times New Roman"/>
          <w:b/>
          <w:bCs/>
          <w:color w:val="585756"/>
          <w:lang w:val="en-US"/>
        </w:rPr>
      </w:pPr>
      <w:r w:rsidRPr="006E5632">
        <w:rPr>
          <w:rFonts w:ascii="Georgia" w:eastAsia="Aptos" w:hAnsi="Georgia" w:cs="Times New Roman"/>
          <w:b/>
          <w:bCs/>
          <w:color w:val="585756"/>
          <w:lang w:val="en-US"/>
        </w:rPr>
        <w:t>Regarding conflict of interest:</w:t>
      </w:r>
    </w:p>
    <w:p w14:paraId="56F50BE0" w14:textId="77777777" w:rsidR="004A4445" w:rsidRPr="006E5632" w:rsidRDefault="008541CF" w:rsidP="004A4445">
      <w:pPr>
        <w:spacing w:after="160"/>
        <w:ind w:left="360"/>
        <w:contextualSpacing/>
        <w:rPr>
          <w:rFonts w:ascii="Georgia" w:eastAsia="Aptos" w:hAnsi="Georgia" w:cs="Times New Roman"/>
          <w:i/>
          <w:iCs/>
          <w:color w:val="585756"/>
          <w:lang w:val="en-US"/>
        </w:rPr>
      </w:pPr>
      <w:r w:rsidRPr="006E5632">
        <w:rPr>
          <w:rFonts w:ascii="Georgia" w:eastAsia="Aptos" w:hAnsi="Georgia" w:cs="Times New Roman"/>
          <w:b/>
          <w:bCs/>
          <w:color w:val="585756"/>
          <w:lang w:val="en-US"/>
        </w:rPr>
        <w:br/>
      </w:r>
      <w:r w:rsidRPr="006E5632">
        <w:rPr>
          <w:rFonts w:ascii="Georgia" w:eastAsia="Aptos" w:hAnsi="Georgia" w:cs="Times New Roman"/>
          <w:i/>
          <w:iCs/>
          <w:color w:val="585756"/>
          <w:lang w:val="en-US"/>
        </w:rPr>
        <w:t>Please tick the applicable box</w:t>
      </w:r>
    </w:p>
    <w:p w14:paraId="11D58484" w14:textId="77777777" w:rsidR="004A4445" w:rsidRPr="006E5632" w:rsidRDefault="004A4445" w:rsidP="004A4445">
      <w:pPr>
        <w:spacing w:after="160"/>
        <w:ind w:left="360"/>
        <w:contextualSpacing/>
        <w:rPr>
          <w:rFonts w:ascii="Georgia" w:eastAsia="Aptos" w:hAnsi="Georgia" w:cs="Times New Roman"/>
          <w:i/>
          <w:iCs/>
          <w:color w:val="585756"/>
          <w:lang w:val="en-US"/>
        </w:rPr>
      </w:pPr>
    </w:p>
    <w:p w14:paraId="47498442" w14:textId="77777777" w:rsidR="004A4445" w:rsidRPr="006E5632" w:rsidRDefault="008541CF" w:rsidP="004A4445">
      <w:pPr>
        <w:numPr>
          <w:ilvl w:val="0"/>
          <w:numId w:val="35"/>
        </w:numPr>
        <w:spacing w:after="160" w:line="276" w:lineRule="auto"/>
        <w:ind w:left="1068"/>
        <w:contextualSpacing/>
        <w:jc w:val="left"/>
        <w:rPr>
          <w:rFonts w:ascii="Georgia" w:eastAsia="Aptos" w:hAnsi="Georgia" w:cs="Times New Roman"/>
          <w:color w:val="585756"/>
          <w:lang w:val="en-US"/>
        </w:rPr>
      </w:pPr>
      <w:r w:rsidRPr="006E5632">
        <w:rPr>
          <w:rFonts w:ascii="Georgia" w:eastAsia="Aptos" w:hAnsi="Georgia" w:cs="Times New Roman"/>
          <w:color w:val="585756"/>
          <w:lang w:val="en-US"/>
        </w:rPr>
        <w:t xml:space="preserve">The counterparty or its directors have no actual or potential conflict of interest, no real or potential business or family relationship, nor appear to have such, with any member of </w:t>
      </w:r>
      <w:proofErr w:type="spellStart"/>
      <w:r w:rsidRPr="006E5632">
        <w:rPr>
          <w:rFonts w:ascii="Georgia" w:eastAsia="Aptos" w:hAnsi="Georgia" w:cs="Times New Roman"/>
          <w:color w:val="585756"/>
          <w:lang w:val="en-US"/>
        </w:rPr>
        <w:t>Enabel's</w:t>
      </w:r>
      <w:proofErr w:type="spellEnd"/>
      <w:r w:rsidRPr="006E5632">
        <w:rPr>
          <w:rFonts w:ascii="Georgia" w:eastAsia="Aptos" w:hAnsi="Georgia" w:cs="Times New Roman"/>
          <w:color w:val="585756"/>
          <w:lang w:val="en-US"/>
        </w:rPr>
        <w:t xml:space="preserve"> Board, personnel, or others involved in tender preparation, selection, or contract execution.</w:t>
      </w:r>
    </w:p>
    <w:p w14:paraId="6A63BCAE" w14:textId="77777777" w:rsidR="004A4445" w:rsidRPr="006E5632" w:rsidRDefault="008541CF" w:rsidP="004A4445">
      <w:pPr>
        <w:spacing w:after="160"/>
        <w:rPr>
          <w:rFonts w:ascii="Georgia" w:eastAsia="Aptos" w:hAnsi="Georgia" w:cs="Times New Roman"/>
          <w:b/>
          <w:bCs/>
          <w:color w:val="auto"/>
          <w:lang w:val="fr-FR"/>
        </w:rPr>
      </w:pPr>
      <w:proofErr w:type="gramStart"/>
      <w:r w:rsidRPr="006E5632">
        <w:rPr>
          <w:rFonts w:ascii="Georgia" w:eastAsia="Aptos" w:hAnsi="Georgia" w:cs="Times New Roman"/>
          <w:b/>
          <w:bCs/>
          <w:color w:val="auto"/>
          <w:lang w:val="fr-FR"/>
        </w:rPr>
        <w:t>or</w:t>
      </w:r>
      <w:proofErr w:type="gramEnd"/>
    </w:p>
    <w:p w14:paraId="0F4A3DD9" w14:textId="77777777" w:rsidR="004A4445" w:rsidRPr="006E5632" w:rsidRDefault="008541CF" w:rsidP="004A4445">
      <w:pPr>
        <w:numPr>
          <w:ilvl w:val="0"/>
          <w:numId w:val="36"/>
        </w:numPr>
        <w:spacing w:after="160" w:line="276" w:lineRule="auto"/>
        <w:ind w:left="1068"/>
        <w:contextualSpacing/>
        <w:jc w:val="left"/>
        <w:rPr>
          <w:rFonts w:ascii="Georgia" w:eastAsia="Aptos" w:hAnsi="Georgia" w:cs="Times New Roman"/>
          <w:color w:val="585756"/>
          <w:lang w:val="en-US"/>
        </w:rPr>
      </w:pPr>
      <w:r w:rsidRPr="006E5632">
        <w:rPr>
          <w:rFonts w:ascii="Georgia" w:eastAsia="Aptos" w:hAnsi="Georgia" w:cs="Times New Roman"/>
          <w:color w:val="585756"/>
          <w:lang w:val="en-US"/>
        </w:rPr>
        <w:t xml:space="preserve">The counterparty informs </w:t>
      </w:r>
      <w:proofErr w:type="spellStart"/>
      <w:r w:rsidRPr="006E5632">
        <w:rPr>
          <w:rFonts w:ascii="Georgia" w:eastAsia="Aptos" w:hAnsi="Georgia" w:cs="Times New Roman"/>
          <w:color w:val="585756"/>
          <w:lang w:val="en-US"/>
        </w:rPr>
        <w:t>Enabel</w:t>
      </w:r>
      <w:proofErr w:type="spellEnd"/>
      <w:r w:rsidRPr="006E5632">
        <w:rPr>
          <w:rFonts w:ascii="Georgia" w:eastAsia="Aptos" w:hAnsi="Georgia" w:cs="Times New Roman"/>
          <w:color w:val="585756"/>
          <w:lang w:val="en-US"/>
        </w:rPr>
        <w:t xml:space="preserve"> of any actual, potential, or reasonably perceived conflict of interest that may affect or appear to affect impartiality in the procurement, granting, selection, or contract execution process.</w:t>
      </w:r>
    </w:p>
    <w:p w14:paraId="2E33711E" w14:textId="77777777" w:rsidR="004A4445" w:rsidRPr="006E5632" w:rsidRDefault="004A4445" w:rsidP="004A4445">
      <w:pPr>
        <w:spacing w:after="160"/>
        <w:ind w:left="1068"/>
        <w:contextualSpacing/>
        <w:rPr>
          <w:rFonts w:ascii="Georgia" w:eastAsia="Aptos" w:hAnsi="Georgia" w:cs="Times New Roman"/>
          <w:color w:val="585756"/>
          <w:lang w:val="en-US"/>
        </w:rPr>
      </w:pPr>
    </w:p>
    <w:p w14:paraId="06876A16" w14:textId="77777777" w:rsidR="004A4445" w:rsidRPr="006E5632" w:rsidRDefault="008541CF" w:rsidP="004A4445">
      <w:pPr>
        <w:numPr>
          <w:ilvl w:val="0"/>
          <w:numId w:val="37"/>
        </w:numPr>
        <w:spacing w:after="160" w:line="276" w:lineRule="auto"/>
        <w:ind w:left="1428"/>
        <w:contextualSpacing/>
        <w:jc w:val="left"/>
        <w:rPr>
          <w:rFonts w:ascii="Georgia" w:eastAsia="Aptos" w:hAnsi="Georgia" w:cs="Times New Roman"/>
          <w:i/>
          <w:iCs/>
          <w:color w:val="585756"/>
          <w:lang w:val="en-US"/>
        </w:rPr>
      </w:pPr>
      <w:r w:rsidRPr="006E5632">
        <w:rPr>
          <w:rFonts w:ascii="Georgia" w:eastAsia="Aptos" w:hAnsi="Georgia" w:cs="Times New Roman"/>
          <w:i/>
          <w:iCs/>
          <w:color w:val="585756"/>
          <w:lang w:val="en-US"/>
        </w:rPr>
        <w:t xml:space="preserve">A detailed description of any such conflicts, including nature and </w:t>
      </w:r>
      <w:proofErr w:type="gramStart"/>
      <w:r w:rsidRPr="006E5632">
        <w:rPr>
          <w:rFonts w:ascii="Georgia" w:eastAsia="Aptos" w:hAnsi="Georgia" w:cs="Times New Roman"/>
          <w:i/>
          <w:iCs/>
          <w:color w:val="585756"/>
          <w:lang w:val="en-US"/>
        </w:rPr>
        <w:t>persons</w:t>
      </w:r>
      <w:proofErr w:type="gramEnd"/>
      <w:r w:rsidRPr="006E5632">
        <w:rPr>
          <w:rFonts w:ascii="Georgia" w:eastAsia="Aptos" w:hAnsi="Georgia" w:cs="Times New Roman"/>
          <w:i/>
          <w:iCs/>
          <w:color w:val="585756"/>
          <w:lang w:val="en-US"/>
        </w:rPr>
        <w:t xml:space="preserve"> involved, will be annexed to this declaration.</w:t>
      </w:r>
    </w:p>
    <w:p w14:paraId="13FD8DD6" w14:textId="77777777" w:rsidR="004A4445" w:rsidRPr="006E5632" w:rsidRDefault="008541CF" w:rsidP="004A4445">
      <w:pPr>
        <w:spacing w:after="160"/>
        <w:jc w:val="left"/>
        <w:rPr>
          <w:rFonts w:ascii="Georgia" w:eastAsia="Aptos" w:hAnsi="Georgia" w:cs="Times New Roman"/>
          <w:color w:val="585756"/>
          <w:lang w:val="en-US"/>
        </w:rPr>
      </w:pPr>
      <w:r w:rsidRPr="006E5632">
        <w:rPr>
          <w:rFonts w:ascii="Georgia" w:eastAsia="Aptos" w:hAnsi="Georgia" w:cs="Times New Roman"/>
          <w:color w:val="585756"/>
          <w:lang w:val="en-US"/>
        </w:rPr>
        <w:tab/>
      </w:r>
    </w:p>
    <w:p w14:paraId="0136F4EE" w14:textId="77777777" w:rsidR="004A4445" w:rsidRPr="006E5632" w:rsidRDefault="008541CF" w:rsidP="004A4445">
      <w:pPr>
        <w:numPr>
          <w:ilvl w:val="0"/>
          <w:numId w:val="35"/>
        </w:numPr>
        <w:spacing w:after="160" w:line="276" w:lineRule="auto"/>
        <w:ind w:left="360"/>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The counterparty has not committed any serious or persistent failures during the execution of a prior essential contractual obligation with another contracting authority resulting in measures, damages, or comparable sanctions.</w:t>
      </w:r>
    </w:p>
    <w:p w14:paraId="345F0C0E" w14:textId="77777777" w:rsidR="004A4445" w:rsidRPr="006E5632" w:rsidRDefault="004A4445" w:rsidP="004A4445">
      <w:pPr>
        <w:spacing w:after="160"/>
        <w:jc w:val="left"/>
        <w:rPr>
          <w:rFonts w:ascii="Georgia" w:eastAsia="Aptos" w:hAnsi="Georgia" w:cs="Times New Roman"/>
          <w:color w:val="585756"/>
          <w:lang w:val="en-US"/>
        </w:rPr>
      </w:pPr>
    </w:p>
    <w:p w14:paraId="3D5E3467" w14:textId="77777777" w:rsidR="004A4445" w:rsidRPr="006E5632" w:rsidRDefault="008541CF" w:rsidP="004A4445">
      <w:pPr>
        <w:numPr>
          <w:ilvl w:val="0"/>
          <w:numId w:val="35"/>
        </w:numPr>
        <w:spacing w:after="160" w:line="276" w:lineRule="auto"/>
        <w:ind w:left="360"/>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The counterparty attests that no restrictive measures have been taken against it related to international peace and security violations such as terrorism, human rights violations, destabilization of sovereign states, or proliferation of WMD.</w:t>
      </w:r>
    </w:p>
    <w:p w14:paraId="620D250D" w14:textId="77777777" w:rsidR="004A4445" w:rsidRPr="006E5632" w:rsidRDefault="004A4445" w:rsidP="004A4445">
      <w:pPr>
        <w:spacing w:after="160"/>
        <w:ind w:left="360"/>
        <w:contextualSpacing/>
        <w:rPr>
          <w:rFonts w:ascii="Georgia" w:eastAsia="Aptos" w:hAnsi="Georgia" w:cs="Times New Roman"/>
          <w:color w:val="585756"/>
          <w:lang w:val="en-US"/>
        </w:rPr>
      </w:pPr>
    </w:p>
    <w:p w14:paraId="2D534CC6" w14:textId="251E4D26" w:rsidR="004A4445" w:rsidRPr="006E5632" w:rsidRDefault="008541CF" w:rsidP="004A4445">
      <w:pPr>
        <w:numPr>
          <w:ilvl w:val="0"/>
          <w:numId w:val="35"/>
        </w:numPr>
        <w:spacing w:after="160" w:line="276" w:lineRule="auto"/>
        <w:ind w:left="360"/>
        <w:contextualSpacing/>
        <w:jc w:val="left"/>
        <w:rPr>
          <w:rFonts w:ascii="Georgia" w:eastAsia="Aptos" w:hAnsi="Georgia" w:cs="Times New Roman"/>
          <w:b/>
          <w:bCs/>
          <w:color w:val="585756"/>
          <w:lang w:val="en-US"/>
        </w:rPr>
      </w:pPr>
      <w:r w:rsidRPr="006E5632">
        <w:rPr>
          <w:rFonts w:ascii="Georgia" w:eastAsia="Aptos" w:hAnsi="Georgia" w:cs="Times New Roman"/>
          <w:b/>
          <w:bCs/>
          <w:color w:val="585756"/>
          <w:lang w:val="en-US"/>
        </w:rPr>
        <w:t xml:space="preserve">The counterparty does not appear on any sanction lists maintained by the United Nations, European Union and </w:t>
      </w:r>
      <w:proofErr w:type="gramStart"/>
      <w:r w:rsidRPr="006E5632">
        <w:rPr>
          <w:rFonts w:ascii="Georgia" w:eastAsia="Aptos" w:hAnsi="Georgia" w:cs="Times New Roman"/>
          <w:b/>
          <w:bCs/>
          <w:color w:val="585756"/>
          <w:lang w:val="en-US"/>
        </w:rPr>
        <w:t>Belgium</w:t>
      </w:r>
      <w:r w:rsidR="00FB210E" w:rsidRPr="00FB210E">
        <w:rPr>
          <w:rFonts w:ascii="Georgia" w:eastAsia="Calibri" w:hAnsi="Georgia" w:cs="Times New Roman"/>
          <w:color w:val="585756"/>
          <w:sz w:val="21"/>
          <w:szCs w:val="22"/>
        </w:rPr>
        <w:t xml:space="preserve"> </w:t>
      </w:r>
      <w:r w:rsidRPr="006E5632">
        <w:rPr>
          <w:rFonts w:ascii="Georgia" w:eastAsia="Aptos" w:hAnsi="Georgia" w:cs="Times New Roman"/>
          <w:b/>
          <w:bCs/>
          <w:color w:val="585756"/>
          <w:lang w:val="en-US"/>
        </w:rPr>
        <w:t>.</w:t>
      </w:r>
      <w:proofErr w:type="gramEnd"/>
    </w:p>
    <w:p w14:paraId="6FB514BB" w14:textId="77777777" w:rsidR="004A4445" w:rsidRPr="006E5632" w:rsidRDefault="004A4445" w:rsidP="004A4445">
      <w:pPr>
        <w:spacing w:after="160"/>
        <w:rPr>
          <w:rFonts w:ascii="Georgia" w:eastAsia="Aptos" w:hAnsi="Georgia" w:cs="Times New Roman"/>
          <w:b/>
          <w:bCs/>
          <w:color w:val="585756"/>
          <w:lang w:val="en-US"/>
        </w:rPr>
      </w:pPr>
    </w:p>
    <w:p w14:paraId="10E92ABF" w14:textId="77777777" w:rsidR="004A4445" w:rsidRPr="006E5632" w:rsidRDefault="008541CF" w:rsidP="004A4445">
      <w:pPr>
        <w:spacing w:after="160"/>
        <w:rPr>
          <w:rFonts w:ascii="Georgia" w:eastAsia="Aptos" w:hAnsi="Georgia" w:cs="Times New Roman"/>
          <w:color w:val="585756"/>
          <w:lang w:val="en-US"/>
        </w:rPr>
      </w:pPr>
      <w:r w:rsidRPr="006E5632">
        <w:rPr>
          <w:rFonts w:ascii="Georgia" w:eastAsia="Aptos" w:hAnsi="Georgia"/>
          <w:b/>
          <w:bCs/>
          <w:color w:val="585756"/>
          <w:lang w:val="en-US"/>
        </w:rPr>
        <w:t>I/we commit to promptly inform Enabel of any change in the above points, including sanctions or embargo measure adopted by the United Nations, the European Union and/or Belgium occurring after our signature of this Declaration.</w:t>
      </w:r>
    </w:p>
    <w:p w14:paraId="5C198893" w14:textId="77777777" w:rsidR="004A4445" w:rsidRPr="006E5632" w:rsidRDefault="004A4445" w:rsidP="004A4445">
      <w:pPr>
        <w:spacing w:after="0"/>
        <w:textAlignment w:val="baseline"/>
        <w:rPr>
          <w:rFonts w:ascii="Times New Roman" w:eastAsia="Times New Roman" w:hAnsi="Times New Roman" w:cs="Segoe UI"/>
          <w:color w:val="585756"/>
          <w:lang w:val="en-US" w:eastAsia="fr-BE"/>
        </w:rPr>
      </w:pPr>
    </w:p>
    <w:p w14:paraId="5A99492A" w14:textId="77777777" w:rsidR="004A4445" w:rsidRPr="006E5632" w:rsidRDefault="004A4445" w:rsidP="004A4445">
      <w:pPr>
        <w:spacing w:after="0"/>
        <w:textAlignment w:val="baseline"/>
        <w:rPr>
          <w:rFonts w:ascii="Times New Roman" w:eastAsia="Times New Roman" w:hAnsi="Times New Roman" w:cs="Segoe UI"/>
          <w:color w:val="585756"/>
          <w:lang w:eastAsia="fr-BE"/>
        </w:rPr>
      </w:pPr>
    </w:p>
    <w:tbl>
      <w:tblPr>
        <w:tblStyle w:val="GridTable1Light0"/>
        <w:tblW w:w="0" w:type="auto"/>
        <w:tblLook w:val="04A0" w:firstRow="1" w:lastRow="0" w:firstColumn="1" w:lastColumn="0" w:noHBand="0" w:noVBand="1"/>
      </w:tblPr>
      <w:tblGrid>
        <w:gridCol w:w="1753"/>
        <w:gridCol w:w="2328"/>
        <w:gridCol w:w="2008"/>
        <w:gridCol w:w="2619"/>
      </w:tblGrid>
      <w:tr w:rsidR="00A13C13" w14:paraId="0CCC0880" w14:textId="77777777" w:rsidTr="00A13C13">
        <w:trPr>
          <w:cnfStyle w:val="100000000000" w:firstRow="1" w:lastRow="0" w:firstColumn="0" w:lastColumn="0" w:oddVBand="0" w:evenVBand="0" w:oddHBand="0" w:evenHBand="0" w:firstRowFirstColumn="0" w:firstRowLastColumn="0" w:lastRowFirstColumn="0" w:lastRowLastColumn="0"/>
          <w:trHeight w:val="549"/>
        </w:trPr>
        <w:tc>
          <w:tcPr>
            <w:cnfStyle w:val="001000000000" w:firstRow="0" w:lastRow="0" w:firstColumn="1" w:lastColumn="0" w:oddVBand="0" w:evenVBand="0" w:oddHBand="0" w:evenHBand="0" w:firstRowFirstColumn="0" w:firstRowLastColumn="0" w:lastRowFirstColumn="0" w:lastRowLastColumn="0"/>
            <w:tcW w:w="1753" w:type="dxa"/>
            <w:vAlign w:val="center"/>
          </w:tcPr>
          <w:p w14:paraId="4598C153" w14:textId="77777777" w:rsidR="004A4445" w:rsidRPr="006E5632" w:rsidRDefault="008541CF" w:rsidP="009F25FD">
            <w:pPr>
              <w:spacing w:after="120"/>
              <w:rPr>
                <w:rFonts w:ascii="Georgia" w:eastAsia="Calibri" w:hAnsi="Georgia" w:cs="Times New Roman"/>
                <w:b w:val="0"/>
                <w:color w:val="585756"/>
              </w:rPr>
            </w:pPr>
            <w:r w:rsidRPr="006E5632">
              <w:rPr>
                <w:rFonts w:ascii="Georgia" w:eastAsia="Calibri" w:hAnsi="Georgia" w:cs="Times New Roman"/>
                <w:color w:val="585756"/>
              </w:rPr>
              <w:t>Done at:</w:t>
            </w:r>
          </w:p>
        </w:tc>
        <w:tc>
          <w:tcPr>
            <w:tcW w:w="2328" w:type="dxa"/>
            <w:shd w:val="clear" w:color="auto" w:fill="C1E4F5"/>
            <w:vAlign w:val="center"/>
          </w:tcPr>
          <w:p w14:paraId="103D6AAB" w14:textId="77777777" w:rsidR="004A4445" w:rsidRPr="006E5632" w:rsidRDefault="004A4445" w:rsidP="009F25FD">
            <w:pPr>
              <w:spacing w:after="120"/>
              <w:cnfStyle w:val="100000000000" w:firstRow="1" w:lastRow="0" w:firstColumn="0" w:lastColumn="0" w:oddVBand="0" w:evenVBand="0" w:oddHBand="0" w:evenHBand="0" w:firstRowFirstColumn="0" w:firstRowLastColumn="0" w:lastRowFirstColumn="0" w:lastRowLastColumn="0"/>
              <w:rPr>
                <w:rFonts w:ascii="Georgia" w:eastAsia="Calibri" w:hAnsi="Georgia" w:cs="Times New Roman"/>
                <w:b w:val="0"/>
                <w:color w:val="585756"/>
              </w:rPr>
            </w:pPr>
          </w:p>
        </w:tc>
        <w:tc>
          <w:tcPr>
            <w:tcW w:w="2008" w:type="dxa"/>
            <w:vAlign w:val="center"/>
          </w:tcPr>
          <w:p w14:paraId="1F31C99C" w14:textId="77777777" w:rsidR="004A4445" w:rsidRPr="006E5632" w:rsidRDefault="008541CF" w:rsidP="009F25FD">
            <w:pPr>
              <w:spacing w:after="120"/>
              <w:cnfStyle w:val="100000000000" w:firstRow="1" w:lastRow="0" w:firstColumn="0" w:lastColumn="0" w:oddVBand="0" w:evenVBand="0" w:oddHBand="0" w:evenHBand="0" w:firstRowFirstColumn="0" w:firstRowLastColumn="0" w:lastRowFirstColumn="0" w:lastRowLastColumn="0"/>
              <w:rPr>
                <w:rFonts w:ascii="Georgia" w:eastAsia="Calibri" w:hAnsi="Georgia" w:cs="Times New Roman"/>
                <w:b w:val="0"/>
                <w:color w:val="585756"/>
              </w:rPr>
            </w:pPr>
            <w:r w:rsidRPr="006E5632">
              <w:rPr>
                <w:rFonts w:ascii="Georgia" w:eastAsia="Calibri" w:hAnsi="Georgia" w:cs="Times New Roman"/>
                <w:color w:val="585756"/>
              </w:rPr>
              <w:t>Date:</w:t>
            </w:r>
          </w:p>
        </w:tc>
        <w:tc>
          <w:tcPr>
            <w:tcW w:w="2619" w:type="dxa"/>
            <w:shd w:val="clear" w:color="auto" w:fill="C1E4F5"/>
            <w:vAlign w:val="center"/>
          </w:tcPr>
          <w:p w14:paraId="541034F2" w14:textId="77777777" w:rsidR="004A4445" w:rsidRPr="006E5632" w:rsidRDefault="004A4445" w:rsidP="009F25FD">
            <w:pPr>
              <w:spacing w:after="0" w:line="480" w:lineRule="auto"/>
              <w:cnfStyle w:val="100000000000" w:firstRow="1" w:lastRow="0" w:firstColumn="0" w:lastColumn="0" w:oddVBand="0" w:evenVBand="0" w:oddHBand="0" w:evenHBand="0" w:firstRowFirstColumn="0" w:firstRowLastColumn="0" w:lastRowFirstColumn="0" w:lastRowLastColumn="0"/>
              <w:rPr>
                <w:rFonts w:ascii="Georgia" w:eastAsia="Calibri" w:hAnsi="Georgia" w:cs="Times New Roman"/>
                <w:b w:val="0"/>
                <w:color w:val="585756"/>
              </w:rPr>
            </w:pPr>
          </w:p>
        </w:tc>
      </w:tr>
      <w:tr w:rsidR="00A13C13" w14:paraId="2DA4D643" w14:textId="77777777" w:rsidTr="00A13C13">
        <w:tc>
          <w:tcPr>
            <w:cnfStyle w:val="001000000000" w:firstRow="0" w:lastRow="0" w:firstColumn="1" w:lastColumn="0" w:oddVBand="0" w:evenVBand="0" w:oddHBand="0" w:evenHBand="0" w:firstRowFirstColumn="0" w:firstRowLastColumn="0" w:lastRowFirstColumn="0" w:lastRowLastColumn="0"/>
            <w:tcW w:w="1753" w:type="dxa"/>
            <w:vAlign w:val="center"/>
          </w:tcPr>
          <w:p w14:paraId="0A6ECF26" w14:textId="77777777" w:rsidR="004A4445" w:rsidRPr="006E5632" w:rsidRDefault="008541CF" w:rsidP="009F25FD">
            <w:pPr>
              <w:spacing w:after="120"/>
              <w:rPr>
                <w:rFonts w:ascii="Georgia" w:eastAsia="Calibri" w:hAnsi="Georgia" w:cs="Times New Roman"/>
                <w:b w:val="0"/>
                <w:color w:val="585756"/>
              </w:rPr>
            </w:pPr>
            <w:r w:rsidRPr="006E5632">
              <w:rPr>
                <w:rFonts w:ascii="Georgia" w:eastAsia="Calibri" w:hAnsi="Georgia" w:cs="Times New Roman"/>
                <w:color w:val="585756"/>
              </w:rPr>
              <w:t>By (Name of entity):</w:t>
            </w:r>
          </w:p>
        </w:tc>
        <w:tc>
          <w:tcPr>
            <w:tcW w:w="2328" w:type="dxa"/>
            <w:shd w:val="clear" w:color="auto" w:fill="C1E4F5"/>
            <w:vAlign w:val="center"/>
          </w:tcPr>
          <w:p w14:paraId="580DA491" w14:textId="77777777" w:rsidR="004A4445" w:rsidRPr="006E5632" w:rsidRDefault="004A4445" w:rsidP="009F25FD">
            <w:pPr>
              <w:spacing w:after="120"/>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c>
          <w:tcPr>
            <w:tcW w:w="2008" w:type="dxa"/>
            <w:vAlign w:val="center"/>
          </w:tcPr>
          <w:p w14:paraId="1E6F3E9F" w14:textId="77777777" w:rsidR="004A4445" w:rsidRPr="006E5632" w:rsidRDefault="008541CF" w:rsidP="009F25FD">
            <w:pPr>
              <w:spacing w:after="120"/>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r w:rsidRPr="006E5632">
              <w:rPr>
                <w:rFonts w:ascii="Georgia" w:eastAsia="Calibri" w:hAnsi="Georgia" w:cs="Times New Roman"/>
                <w:color w:val="585756"/>
              </w:rPr>
              <w:t>Represented by (Full name)</w:t>
            </w:r>
          </w:p>
        </w:tc>
        <w:tc>
          <w:tcPr>
            <w:tcW w:w="2619" w:type="dxa"/>
            <w:shd w:val="clear" w:color="auto" w:fill="C1E4F5"/>
            <w:vAlign w:val="center"/>
          </w:tcPr>
          <w:p w14:paraId="2CC21B7A" w14:textId="77777777" w:rsidR="004A4445" w:rsidRPr="006E5632" w:rsidRDefault="004A4445" w:rsidP="009F25FD">
            <w:pPr>
              <w:spacing w:after="0" w:line="480" w:lineRule="auto"/>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r w:rsidR="00A13C13" w14:paraId="2794809C" w14:textId="77777777" w:rsidTr="00A13C13">
        <w:trPr>
          <w:trHeight w:val="1106"/>
        </w:trPr>
        <w:tc>
          <w:tcPr>
            <w:cnfStyle w:val="001000000000" w:firstRow="0" w:lastRow="0" w:firstColumn="1" w:lastColumn="0" w:oddVBand="0" w:evenVBand="0" w:oddHBand="0" w:evenHBand="0" w:firstRowFirstColumn="0" w:firstRowLastColumn="0" w:lastRowFirstColumn="0" w:lastRowLastColumn="0"/>
            <w:tcW w:w="4081" w:type="dxa"/>
            <w:gridSpan w:val="2"/>
            <w:vAlign w:val="center"/>
          </w:tcPr>
          <w:p w14:paraId="27BC91FF" w14:textId="77777777" w:rsidR="004A4445" w:rsidRPr="006E5632" w:rsidRDefault="008541CF" w:rsidP="009F25FD">
            <w:pPr>
              <w:spacing w:after="120"/>
              <w:rPr>
                <w:rFonts w:ascii="Georgia" w:eastAsia="Calibri" w:hAnsi="Georgia" w:cs="Times New Roman"/>
                <w:b w:val="0"/>
                <w:color w:val="585756"/>
              </w:rPr>
            </w:pPr>
            <w:r w:rsidRPr="006E5632">
              <w:rPr>
                <w:rFonts w:ascii="Georgia" w:eastAsia="Calibri" w:hAnsi="Georgia" w:cs="Times New Roman"/>
                <w:color w:val="585756"/>
              </w:rPr>
              <w:t>Signature of authorised representative:</w:t>
            </w:r>
          </w:p>
        </w:tc>
        <w:tc>
          <w:tcPr>
            <w:tcW w:w="4627" w:type="dxa"/>
            <w:gridSpan w:val="2"/>
            <w:shd w:val="clear" w:color="auto" w:fill="C1E4F5"/>
            <w:vAlign w:val="center"/>
          </w:tcPr>
          <w:p w14:paraId="0839AC52" w14:textId="77777777" w:rsidR="004A4445" w:rsidRPr="006E5632" w:rsidRDefault="004A4445" w:rsidP="009F25FD">
            <w:pPr>
              <w:spacing w:after="0" w:line="480" w:lineRule="auto"/>
              <w:cnfStyle w:val="000000000000" w:firstRow="0" w:lastRow="0" w:firstColumn="0" w:lastColumn="0" w:oddVBand="0" w:evenVBand="0" w:oddHBand="0" w:evenHBand="0" w:firstRowFirstColumn="0" w:firstRowLastColumn="0" w:lastRowFirstColumn="0" w:lastRowLastColumn="0"/>
              <w:rPr>
                <w:rFonts w:ascii="Georgia" w:eastAsia="Calibri" w:hAnsi="Georgia" w:cs="Times New Roman"/>
                <w:color w:val="585756"/>
              </w:rPr>
            </w:pPr>
          </w:p>
        </w:tc>
      </w:tr>
    </w:tbl>
    <w:p w14:paraId="233F41CF" w14:textId="77777777" w:rsidR="00484E1C" w:rsidRDefault="00484E1C">
      <w:pPr>
        <w:spacing w:after="120"/>
        <w:rPr>
          <w:rFonts w:ascii="Georgia" w:eastAsia="Calibri" w:hAnsi="Georgia" w:cs="Times New Roman"/>
          <w:color w:val="585756"/>
        </w:rPr>
      </w:pPr>
    </w:p>
    <w:p w14:paraId="5381C5DA" w14:textId="2F51C638" w:rsidR="009A37E5" w:rsidRDefault="009A37E5">
      <w:pPr>
        <w:spacing w:after="120"/>
        <w:rPr>
          <w:rFonts w:ascii="Georgia" w:eastAsia="Calibri" w:hAnsi="Georgia" w:cs="Times New Roman"/>
          <w:color w:val="585756"/>
        </w:rPr>
      </w:pPr>
    </w:p>
    <w:p w14:paraId="5947F9E9" w14:textId="77777777" w:rsidR="009A37E5" w:rsidRDefault="009A37E5">
      <w:pPr>
        <w:spacing w:after="120"/>
        <w:rPr>
          <w:rFonts w:ascii="Georgia" w:eastAsia="Calibri" w:hAnsi="Georgia" w:cs="Times New Roman"/>
          <w:color w:val="585756"/>
        </w:rPr>
      </w:pPr>
    </w:p>
    <w:p w14:paraId="15A9DE91" w14:textId="77777777" w:rsidR="009A37E5" w:rsidRDefault="009A37E5">
      <w:pPr>
        <w:spacing w:after="120"/>
        <w:rPr>
          <w:rFonts w:ascii="Georgia" w:eastAsia="Calibri" w:hAnsi="Georgia" w:cs="Times New Roman"/>
          <w:color w:val="585756"/>
        </w:rPr>
      </w:pPr>
    </w:p>
    <w:p w14:paraId="22335690" w14:textId="77777777" w:rsidR="009A37E5" w:rsidRDefault="009A37E5">
      <w:pPr>
        <w:spacing w:after="120"/>
        <w:rPr>
          <w:rFonts w:ascii="Georgia" w:eastAsia="Calibri" w:hAnsi="Georgia" w:cs="Times New Roman"/>
          <w:color w:val="585756"/>
        </w:rPr>
      </w:pPr>
    </w:p>
    <w:p w14:paraId="7BB57CDB" w14:textId="77777777" w:rsidR="009A37E5" w:rsidRDefault="009A37E5">
      <w:pPr>
        <w:spacing w:after="120"/>
        <w:rPr>
          <w:rFonts w:ascii="Georgia" w:eastAsia="Calibri" w:hAnsi="Georgia" w:cs="Times New Roman"/>
          <w:color w:val="585756"/>
        </w:rPr>
      </w:pPr>
    </w:p>
    <w:p w14:paraId="6A804C58" w14:textId="77777777" w:rsidR="009A37E5" w:rsidRDefault="009A37E5">
      <w:pPr>
        <w:spacing w:after="120"/>
        <w:rPr>
          <w:rFonts w:ascii="Georgia" w:eastAsia="Calibri" w:hAnsi="Georgia" w:cs="Times New Roman"/>
          <w:color w:val="585756"/>
        </w:rPr>
      </w:pPr>
    </w:p>
    <w:p w14:paraId="5CB4BD86" w14:textId="77777777" w:rsidR="009A37E5" w:rsidRDefault="009A37E5">
      <w:pPr>
        <w:spacing w:after="120"/>
        <w:rPr>
          <w:rFonts w:ascii="Georgia" w:eastAsia="Calibri" w:hAnsi="Georgia" w:cs="Times New Roman"/>
          <w:color w:val="585756"/>
        </w:rPr>
      </w:pPr>
    </w:p>
    <w:p w14:paraId="182140DE" w14:textId="77777777" w:rsidR="009A37E5" w:rsidRDefault="009A37E5">
      <w:pPr>
        <w:spacing w:after="120"/>
        <w:rPr>
          <w:rFonts w:ascii="Georgia" w:eastAsia="Calibri" w:hAnsi="Georgia" w:cs="Times New Roman"/>
          <w:color w:val="585756"/>
        </w:rPr>
      </w:pPr>
    </w:p>
    <w:p w14:paraId="18315AB3" w14:textId="37B44661" w:rsidR="001844F1" w:rsidRDefault="001844F1" w:rsidP="00C11882">
      <w:pPr>
        <w:pStyle w:val="Heading1title"/>
        <w:pageBreakBefore/>
        <w:numPr>
          <w:ilvl w:val="0"/>
          <w:numId w:val="31"/>
        </w:numPr>
      </w:pPr>
      <w:bookmarkStart w:id="104" w:name="_Toc235438171"/>
      <w:bookmarkStart w:id="105" w:name="_Toc243639840"/>
      <w:r>
        <w:lastRenderedPageBreak/>
        <w:t>FINANCIAL IDENTIFICATION FORM</w:t>
      </w:r>
      <w:bookmarkEnd w:id="104"/>
      <w:bookmarkEnd w:id="105"/>
    </w:p>
    <w:p w14:paraId="38713EA6" w14:textId="77777777" w:rsidR="001844F1" w:rsidRDefault="001844F1" w:rsidP="001844F1">
      <w:pPr>
        <w:keepNext/>
        <w:keepLines/>
        <w:spacing w:after="120"/>
        <w:outlineLvl w:val="1"/>
        <w:rPr>
          <w:rFonts w:ascii="Georgia" w:eastAsiaTheme="majorEastAsia" w:hAnsi="Georgia" w:cstheme="majorBidi"/>
          <w:b/>
          <w:color w:val="D81A1A"/>
          <w:sz w:val="28"/>
          <w:szCs w:val="26"/>
        </w:rPr>
      </w:pPr>
      <w:r>
        <w:rPr>
          <w:noProof/>
        </w:rPr>
        <w:drawing>
          <wp:anchor distT="0" distB="0" distL="114300" distR="114300" simplePos="0" relativeHeight="251658246" behindDoc="0" locked="0" layoutInCell="1" allowOverlap="1" wp14:anchorId="190C2C57" wp14:editId="030DB99C">
            <wp:simplePos x="0" y="0"/>
            <wp:positionH relativeFrom="margin">
              <wp:posOffset>0</wp:posOffset>
            </wp:positionH>
            <wp:positionV relativeFrom="paragraph">
              <wp:posOffset>0</wp:posOffset>
            </wp:positionV>
            <wp:extent cx="1638300" cy="562610"/>
            <wp:effectExtent l="0" t="0" r="0" b="8890"/>
            <wp:wrapNone/>
            <wp:docPr id="1292867609" name="Picture 1292867609" descr="A close 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4373285" name="Picture 1964373285" descr="A close up of a logo&#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1638300" cy="562610"/>
                    </a:xfrm>
                    <a:prstGeom prst="rect">
                      <a:avLst/>
                    </a:prstGeom>
                  </pic:spPr>
                </pic:pic>
              </a:graphicData>
            </a:graphic>
            <wp14:sizeRelH relativeFrom="page">
              <wp14:pctWidth>0</wp14:pctWidth>
            </wp14:sizeRelH>
            <wp14:sizeRelV relativeFrom="page">
              <wp14:pctHeight>0</wp14:pctHeight>
            </wp14:sizeRelV>
          </wp:anchor>
        </w:drawing>
      </w:r>
    </w:p>
    <w:p w14:paraId="6B7D33EE" w14:textId="77777777" w:rsidR="001844F1" w:rsidRDefault="001844F1" w:rsidP="001844F1">
      <w:pPr>
        <w:keepNext/>
        <w:keepLines/>
        <w:spacing w:before="120" w:after="120"/>
        <w:outlineLvl w:val="1"/>
        <w:rPr>
          <w:rFonts w:ascii="Georgia" w:eastAsiaTheme="majorEastAsia" w:hAnsi="Georgia" w:cstheme="majorBidi"/>
          <w:b/>
          <w:color w:val="D81A1A"/>
          <w:sz w:val="28"/>
          <w:szCs w:val="26"/>
        </w:rPr>
      </w:pPr>
    </w:p>
    <w:p w14:paraId="3D3E1232" w14:textId="77777777" w:rsidR="001844F1" w:rsidRPr="00A43F44" w:rsidRDefault="001844F1" w:rsidP="001844F1">
      <w:pPr>
        <w:keepNext/>
        <w:keepLines/>
        <w:spacing w:before="120" w:after="120"/>
        <w:ind w:left="1285"/>
        <w:jc w:val="center"/>
        <w:outlineLvl w:val="1"/>
        <w:rPr>
          <w:rFonts w:ascii="Georgia" w:eastAsiaTheme="majorEastAsia" w:hAnsi="Georgia" w:cstheme="minorBidi"/>
          <w:b/>
          <w:color w:val="D81A1A"/>
          <w:sz w:val="28"/>
          <w:szCs w:val="26"/>
        </w:rPr>
      </w:pPr>
      <w:r>
        <w:rPr>
          <w:rFonts w:ascii="Georgia" w:eastAsiaTheme="majorEastAsia" w:hAnsi="Georgia" w:cstheme="majorBidi"/>
          <w:b/>
          <w:color w:val="D81A1A"/>
          <w:sz w:val="28"/>
          <w:szCs w:val="26"/>
        </w:rPr>
        <w:t>Financial Identification Form</w:t>
      </w:r>
    </w:p>
    <w:tbl>
      <w:tblPr>
        <w:tblStyle w:val="TableGrid"/>
        <w:tblW w:w="0" w:type="auto"/>
        <w:tblLook w:val="04A0" w:firstRow="1" w:lastRow="0" w:firstColumn="1" w:lastColumn="0" w:noHBand="0" w:noVBand="1"/>
      </w:tblPr>
      <w:tblGrid>
        <w:gridCol w:w="3539"/>
        <w:gridCol w:w="4955"/>
      </w:tblGrid>
      <w:tr w:rsidR="001844F1" w14:paraId="4AA73324" w14:textId="77777777" w:rsidTr="008541CF">
        <w:trPr>
          <w:trHeight w:val="545"/>
        </w:trPr>
        <w:tc>
          <w:tcPr>
            <w:tcW w:w="8494" w:type="dxa"/>
            <w:gridSpan w:val="2"/>
            <w:vAlign w:val="center"/>
          </w:tcPr>
          <w:p w14:paraId="114CCED3" w14:textId="77777777" w:rsidR="001844F1" w:rsidRPr="00CE76CC" w:rsidRDefault="001844F1" w:rsidP="008541CF">
            <w:pPr>
              <w:pStyle w:val="Default"/>
              <w:jc w:val="center"/>
              <w:rPr>
                <w:color w:val="767070"/>
              </w:rPr>
            </w:pPr>
            <w:r w:rsidRPr="00CE76CC">
              <w:rPr>
                <w:rFonts w:ascii="Georgia" w:eastAsia="Times New Roman" w:hAnsi="Georgia" w:cstheme="minorBidi"/>
                <w:color w:val="585756"/>
                <w:sz w:val="22"/>
                <w:szCs w:val="22"/>
                <w:lang w:val="en-US"/>
              </w:rPr>
              <w:t>BANKING DETAILS</w:t>
            </w:r>
          </w:p>
        </w:tc>
      </w:tr>
      <w:tr w:rsidR="001844F1" w14:paraId="4EED03E2" w14:textId="77777777" w:rsidTr="008541CF">
        <w:tc>
          <w:tcPr>
            <w:tcW w:w="3539" w:type="dxa"/>
          </w:tcPr>
          <w:p w14:paraId="0B61D8A7" w14:textId="77777777" w:rsidR="001844F1" w:rsidRPr="00CE76CC" w:rsidRDefault="001844F1" w:rsidP="008541CF">
            <w:pPr>
              <w:spacing w:after="0"/>
              <w:jc w:val="left"/>
              <w:rPr>
                <w:rFonts w:ascii="Georgia" w:eastAsiaTheme="minorHAnsi" w:hAnsi="Georgia" w:cstheme="minorBidi"/>
                <w:color w:val="585756"/>
              </w:rPr>
            </w:pPr>
          </w:p>
          <w:p w14:paraId="43C139B6" w14:textId="77777777" w:rsidR="001844F1" w:rsidRPr="00664D96" w:rsidRDefault="001844F1" w:rsidP="008541CF">
            <w:pPr>
              <w:pStyle w:val="Default"/>
              <w:rPr>
                <w:rFonts w:ascii="Georgia" w:hAnsi="Georgia" w:cstheme="minorBidi"/>
                <w:color w:val="585756"/>
              </w:rPr>
            </w:pPr>
            <w:r w:rsidRPr="00CE76CC">
              <w:rPr>
                <w:rFonts w:ascii="Georgia" w:eastAsia="Times New Roman" w:hAnsi="Georgia" w:cstheme="minorBidi"/>
                <w:color w:val="585756"/>
                <w:sz w:val="22"/>
                <w:szCs w:val="22"/>
                <w:lang w:val="en-US"/>
              </w:rPr>
              <w:t xml:space="preserve">ACCOUNT NAME 2 </w:t>
            </w:r>
          </w:p>
        </w:tc>
        <w:tc>
          <w:tcPr>
            <w:tcW w:w="4955" w:type="dxa"/>
          </w:tcPr>
          <w:p w14:paraId="66CFDA0D" w14:textId="77777777" w:rsidR="001844F1" w:rsidRPr="00A43F44" w:rsidRDefault="001844F1" w:rsidP="008541CF">
            <w:pPr>
              <w:spacing w:after="0"/>
              <w:jc w:val="left"/>
              <w:rPr>
                <w:rFonts w:ascii="Georgia" w:eastAsiaTheme="minorHAnsi" w:hAnsi="Georgia" w:cstheme="minorBidi"/>
                <w:color w:val="585756"/>
              </w:rPr>
            </w:pPr>
          </w:p>
        </w:tc>
      </w:tr>
      <w:tr w:rsidR="001844F1" w14:paraId="5AD7CD75" w14:textId="77777777" w:rsidTr="008541CF">
        <w:tc>
          <w:tcPr>
            <w:tcW w:w="3539" w:type="dxa"/>
          </w:tcPr>
          <w:p w14:paraId="75BAC2CD" w14:textId="77777777" w:rsidR="001844F1" w:rsidRPr="00CE76CC" w:rsidRDefault="001844F1" w:rsidP="008541CF">
            <w:pPr>
              <w:pStyle w:val="Default"/>
              <w:rPr>
                <w:rFonts w:ascii="Georgia" w:hAnsi="Georgia" w:cstheme="minorBidi"/>
                <w:color w:val="585756"/>
                <w:sz w:val="22"/>
                <w:szCs w:val="22"/>
              </w:rPr>
            </w:pPr>
            <w:r w:rsidRPr="00CE76CC">
              <w:rPr>
                <w:rFonts w:ascii="Georgia" w:hAnsi="Georgia" w:cstheme="minorBidi"/>
                <w:color w:val="585756"/>
                <w:sz w:val="22"/>
                <w:szCs w:val="22"/>
              </w:rPr>
              <w:t xml:space="preserve">IBAN/ACCOUNT NUMBER3 </w:t>
            </w:r>
          </w:p>
          <w:p w14:paraId="18D01A2D" w14:textId="77777777" w:rsidR="001844F1" w:rsidRPr="00664D96" w:rsidRDefault="001844F1" w:rsidP="008541CF">
            <w:pPr>
              <w:pStyle w:val="Default"/>
              <w:rPr>
                <w:rFonts w:ascii="Georgia" w:hAnsi="Georgia" w:cstheme="minorBidi"/>
                <w:color w:val="585756"/>
              </w:rPr>
            </w:pPr>
            <w:r w:rsidRPr="00CE76CC">
              <w:rPr>
                <w:rFonts w:ascii="Georgia" w:eastAsia="Times New Roman" w:hAnsi="Georgia" w:cstheme="minorBidi"/>
                <w:color w:val="585756"/>
                <w:sz w:val="22"/>
                <w:szCs w:val="22"/>
                <w:lang w:val="en-US"/>
              </w:rPr>
              <w:t xml:space="preserve">NIB </w:t>
            </w:r>
          </w:p>
        </w:tc>
        <w:tc>
          <w:tcPr>
            <w:tcW w:w="4955" w:type="dxa"/>
          </w:tcPr>
          <w:p w14:paraId="0288F2D0" w14:textId="77777777" w:rsidR="001844F1" w:rsidRPr="00A43F44" w:rsidRDefault="001844F1" w:rsidP="008541CF">
            <w:pPr>
              <w:spacing w:after="0"/>
              <w:jc w:val="left"/>
              <w:rPr>
                <w:rFonts w:ascii="Georgia" w:eastAsiaTheme="minorHAnsi" w:hAnsi="Georgia" w:cstheme="minorBidi"/>
                <w:color w:val="585756"/>
              </w:rPr>
            </w:pPr>
          </w:p>
        </w:tc>
      </w:tr>
      <w:tr w:rsidR="001844F1" w14:paraId="22BAED0F" w14:textId="77777777" w:rsidTr="008541CF">
        <w:trPr>
          <w:trHeight w:val="70"/>
        </w:trPr>
        <w:tc>
          <w:tcPr>
            <w:tcW w:w="3539" w:type="dxa"/>
          </w:tcPr>
          <w:p w14:paraId="23F1EEAE" w14:textId="77777777" w:rsidR="001844F1" w:rsidRPr="00664D96" w:rsidRDefault="001844F1" w:rsidP="008541CF">
            <w:pPr>
              <w:pStyle w:val="Default"/>
              <w:rPr>
                <w:rFonts w:ascii="Georgia" w:hAnsi="Georgia" w:cstheme="minorBidi"/>
                <w:color w:val="585756"/>
              </w:rPr>
            </w:pPr>
            <w:r w:rsidRPr="00CE76CC">
              <w:rPr>
                <w:rFonts w:ascii="Georgia" w:eastAsia="Times New Roman" w:hAnsi="Georgia" w:cstheme="minorBidi"/>
                <w:color w:val="585756"/>
                <w:sz w:val="22"/>
                <w:szCs w:val="22"/>
                <w:lang w:val="en-US"/>
              </w:rPr>
              <w:t xml:space="preserve">CURRENCY </w:t>
            </w:r>
          </w:p>
        </w:tc>
        <w:tc>
          <w:tcPr>
            <w:tcW w:w="4955" w:type="dxa"/>
          </w:tcPr>
          <w:p w14:paraId="135E4648" w14:textId="77777777" w:rsidR="001844F1" w:rsidRPr="00A43F44" w:rsidRDefault="001844F1" w:rsidP="008541CF">
            <w:pPr>
              <w:spacing w:after="0"/>
              <w:jc w:val="left"/>
              <w:rPr>
                <w:rFonts w:ascii="Georgia" w:eastAsiaTheme="minorHAnsi" w:hAnsi="Georgia" w:cstheme="minorBidi"/>
                <w:color w:val="585756"/>
              </w:rPr>
            </w:pPr>
          </w:p>
        </w:tc>
      </w:tr>
      <w:tr w:rsidR="001844F1" w14:paraId="191A599F" w14:textId="77777777" w:rsidTr="008541CF">
        <w:tc>
          <w:tcPr>
            <w:tcW w:w="3539" w:type="dxa"/>
          </w:tcPr>
          <w:p w14:paraId="78251510" w14:textId="77777777" w:rsidR="001844F1" w:rsidRPr="00664D96" w:rsidRDefault="001844F1" w:rsidP="008541CF">
            <w:pPr>
              <w:pStyle w:val="Default"/>
              <w:rPr>
                <w:rFonts w:ascii="Georgia" w:hAnsi="Georgia" w:cstheme="minorBidi"/>
                <w:color w:val="585756"/>
              </w:rPr>
            </w:pPr>
            <w:r w:rsidRPr="00CE76CC">
              <w:rPr>
                <w:rFonts w:ascii="Georgia" w:eastAsia="Times New Roman" w:hAnsi="Georgia" w:cstheme="minorBidi"/>
                <w:color w:val="585756"/>
                <w:sz w:val="22"/>
                <w:szCs w:val="22"/>
                <w:lang w:val="en-US"/>
              </w:rPr>
              <w:t xml:space="preserve">BIC/SWIFT CODE </w:t>
            </w:r>
          </w:p>
        </w:tc>
        <w:tc>
          <w:tcPr>
            <w:tcW w:w="4955" w:type="dxa"/>
          </w:tcPr>
          <w:p w14:paraId="41A604FE" w14:textId="77777777" w:rsidR="001844F1" w:rsidRPr="007A5812" w:rsidRDefault="001844F1" w:rsidP="008541CF">
            <w:pPr>
              <w:spacing w:after="0"/>
              <w:jc w:val="left"/>
              <w:rPr>
                <w:rFonts w:ascii="Georgia" w:eastAsiaTheme="minorHAnsi" w:hAnsi="Georgia" w:cstheme="minorBidi"/>
                <w:color w:val="585756"/>
              </w:rPr>
            </w:pPr>
          </w:p>
        </w:tc>
      </w:tr>
      <w:tr w:rsidR="001844F1" w14:paraId="153BEE01" w14:textId="77777777" w:rsidTr="008541CF">
        <w:tc>
          <w:tcPr>
            <w:tcW w:w="3539" w:type="dxa"/>
          </w:tcPr>
          <w:p w14:paraId="22ECD7F8" w14:textId="77777777" w:rsidR="001844F1" w:rsidRPr="00CE76CC" w:rsidRDefault="001844F1" w:rsidP="008541CF">
            <w:pPr>
              <w:pStyle w:val="Default"/>
              <w:rPr>
                <w:rFonts w:ascii="Georgia" w:hAnsi="Georgia" w:cstheme="minorBidi"/>
                <w:color w:val="585756"/>
              </w:rPr>
            </w:pPr>
            <w:r w:rsidRPr="00CE76CC">
              <w:rPr>
                <w:rFonts w:ascii="Georgia" w:eastAsia="Times New Roman" w:hAnsi="Georgia" w:cstheme="minorBidi"/>
                <w:color w:val="585756"/>
                <w:sz w:val="22"/>
                <w:szCs w:val="22"/>
                <w:lang w:val="en-US"/>
              </w:rPr>
              <w:t xml:space="preserve">BANK NAME </w:t>
            </w:r>
          </w:p>
        </w:tc>
        <w:tc>
          <w:tcPr>
            <w:tcW w:w="4955" w:type="dxa"/>
          </w:tcPr>
          <w:p w14:paraId="73260933" w14:textId="77777777" w:rsidR="001844F1" w:rsidRPr="00A43F44" w:rsidRDefault="001844F1" w:rsidP="008541CF">
            <w:pPr>
              <w:spacing w:after="0"/>
              <w:jc w:val="left"/>
              <w:rPr>
                <w:rFonts w:ascii="Georgia" w:eastAsiaTheme="minorHAnsi" w:hAnsi="Georgia" w:cstheme="minorBidi"/>
                <w:color w:val="585756"/>
              </w:rPr>
            </w:pPr>
          </w:p>
        </w:tc>
      </w:tr>
    </w:tbl>
    <w:p w14:paraId="3726553C" w14:textId="77777777" w:rsidR="001844F1" w:rsidRDefault="001844F1" w:rsidP="001844F1">
      <w:pPr>
        <w:keepNext/>
        <w:keepLines/>
        <w:spacing w:before="120" w:after="120"/>
        <w:jc w:val="left"/>
        <w:outlineLvl w:val="1"/>
        <w:rPr>
          <w:rFonts w:ascii="Calibri" w:eastAsiaTheme="majorEastAsia" w:hAnsi="Calibri" w:cstheme="majorBidi"/>
          <w:b/>
          <w:color w:val="D81A1A"/>
          <w:sz w:val="28"/>
          <w:szCs w:val="26"/>
        </w:rPr>
      </w:pPr>
    </w:p>
    <w:tbl>
      <w:tblPr>
        <w:tblStyle w:val="TableGrid"/>
        <w:tblW w:w="0" w:type="auto"/>
        <w:tblLook w:val="04A0" w:firstRow="1" w:lastRow="0" w:firstColumn="1" w:lastColumn="0" w:noHBand="0" w:noVBand="1"/>
      </w:tblPr>
      <w:tblGrid>
        <w:gridCol w:w="2831"/>
        <w:gridCol w:w="708"/>
        <w:gridCol w:w="2123"/>
        <w:gridCol w:w="2832"/>
      </w:tblGrid>
      <w:tr w:rsidR="001844F1" w14:paraId="3411BFD0" w14:textId="77777777" w:rsidTr="008541CF">
        <w:trPr>
          <w:trHeight w:val="545"/>
        </w:trPr>
        <w:tc>
          <w:tcPr>
            <w:tcW w:w="8494" w:type="dxa"/>
            <w:gridSpan w:val="4"/>
            <w:vAlign w:val="center"/>
          </w:tcPr>
          <w:p w14:paraId="54A0B377" w14:textId="77777777" w:rsidR="001844F1" w:rsidRPr="00CE76CC" w:rsidRDefault="001844F1" w:rsidP="008541CF">
            <w:pPr>
              <w:pStyle w:val="Default"/>
              <w:jc w:val="center"/>
              <w:rPr>
                <w:b/>
                <w:bCs/>
                <w:color w:val="767070"/>
                <w:u w:val="single"/>
              </w:rPr>
            </w:pPr>
            <w:r w:rsidRPr="00CE76CC">
              <w:rPr>
                <w:rFonts w:ascii="Georgia" w:hAnsi="Georgia" w:cstheme="minorBidi"/>
                <w:b/>
                <w:bCs/>
                <w:color w:val="585756"/>
                <w:sz w:val="22"/>
                <w:szCs w:val="22"/>
                <w:u w:val="single"/>
              </w:rPr>
              <w:t>AD</w:t>
            </w:r>
            <w:r>
              <w:rPr>
                <w:rFonts w:ascii="Georgia" w:hAnsi="Georgia" w:cstheme="minorBidi"/>
                <w:b/>
                <w:bCs/>
                <w:color w:val="585756"/>
                <w:sz w:val="22"/>
                <w:szCs w:val="22"/>
                <w:u w:val="single"/>
              </w:rPr>
              <w:t>D</w:t>
            </w:r>
            <w:r w:rsidRPr="00CE76CC">
              <w:rPr>
                <w:rFonts w:ascii="Georgia" w:hAnsi="Georgia" w:cstheme="minorBidi"/>
                <w:b/>
                <w:bCs/>
                <w:color w:val="585756"/>
                <w:sz w:val="22"/>
                <w:szCs w:val="22"/>
                <w:u w:val="single"/>
              </w:rPr>
              <w:t>RESS OF BANK BRANCH</w:t>
            </w:r>
          </w:p>
        </w:tc>
      </w:tr>
      <w:tr w:rsidR="001844F1" w14:paraId="29A67540" w14:textId="77777777" w:rsidTr="008541CF">
        <w:tc>
          <w:tcPr>
            <w:tcW w:w="2831" w:type="dxa"/>
          </w:tcPr>
          <w:p w14:paraId="27F85166" w14:textId="77777777" w:rsidR="001844F1" w:rsidRDefault="001844F1" w:rsidP="008541CF">
            <w:pPr>
              <w:spacing w:after="0"/>
              <w:jc w:val="left"/>
              <w:rPr>
                <w:rFonts w:ascii="Georgia" w:hAnsi="Georgia" w:cstheme="minorBidi"/>
                <w:color w:val="585756"/>
              </w:rPr>
            </w:pPr>
            <w:r>
              <w:rPr>
                <w:rFonts w:ascii="Georgia" w:hAnsi="Georgia" w:cstheme="minorBidi"/>
                <w:color w:val="585756"/>
              </w:rPr>
              <w:t>STREET &amp; NUMBER</w:t>
            </w:r>
          </w:p>
          <w:p w14:paraId="7C5790CA" w14:textId="77777777" w:rsidR="001844F1" w:rsidRPr="00CE76CC" w:rsidRDefault="001844F1" w:rsidP="008541CF">
            <w:pPr>
              <w:spacing w:after="0"/>
              <w:jc w:val="left"/>
              <w:rPr>
                <w:rFonts w:ascii="Georgia" w:eastAsiaTheme="minorHAnsi" w:hAnsi="Georgia" w:cstheme="minorBidi"/>
                <w:color w:val="585756"/>
                <w:lang w:val="en-US"/>
              </w:rPr>
            </w:pPr>
          </w:p>
        </w:tc>
        <w:tc>
          <w:tcPr>
            <w:tcW w:w="2831" w:type="dxa"/>
            <w:gridSpan w:val="2"/>
          </w:tcPr>
          <w:p w14:paraId="465A9450" w14:textId="77777777" w:rsidR="001844F1" w:rsidRPr="00A43F44" w:rsidRDefault="001844F1" w:rsidP="008541CF">
            <w:pPr>
              <w:spacing w:after="0"/>
              <w:jc w:val="left"/>
              <w:rPr>
                <w:rFonts w:ascii="Georgia" w:eastAsiaTheme="minorHAnsi" w:hAnsi="Georgia" w:cstheme="minorBidi"/>
                <w:color w:val="585756"/>
              </w:rPr>
            </w:pPr>
          </w:p>
        </w:tc>
        <w:tc>
          <w:tcPr>
            <w:tcW w:w="2832" w:type="dxa"/>
          </w:tcPr>
          <w:p w14:paraId="1BF88F84" w14:textId="77777777" w:rsidR="001844F1" w:rsidRPr="00A43F44" w:rsidRDefault="001844F1" w:rsidP="008541CF">
            <w:pPr>
              <w:spacing w:after="0"/>
              <w:jc w:val="left"/>
              <w:rPr>
                <w:rFonts w:ascii="Georgia" w:eastAsiaTheme="minorHAnsi" w:hAnsi="Georgia" w:cstheme="minorBidi"/>
                <w:color w:val="585756"/>
              </w:rPr>
            </w:pPr>
          </w:p>
        </w:tc>
      </w:tr>
      <w:tr w:rsidR="001844F1" w14:paraId="478F4715" w14:textId="77777777" w:rsidTr="008541CF">
        <w:tc>
          <w:tcPr>
            <w:tcW w:w="3539" w:type="dxa"/>
            <w:gridSpan w:val="2"/>
          </w:tcPr>
          <w:p w14:paraId="71ECD7DD" w14:textId="77777777" w:rsidR="001844F1" w:rsidRDefault="001844F1" w:rsidP="008541CF">
            <w:pPr>
              <w:pStyle w:val="Default"/>
              <w:rPr>
                <w:rFonts w:ascii="Georgia" w:hAnsi="Georgia" w:cstheme="minorBidi"/>
                <w:color w:val="585756"/>
                <w:sz w:val="22"/>
                <w:szCs w:val="22"/>
              </w:rPr>
            </w:pPr>
            <w:r>
              <w:rPr>
                <w:rFonts w:ascii="Georgia" w:hAnsi="Georgia" w:cstheme="minorBidi"/>
                <w:color w:val="585756"/>
                <w:sz w:val="22"/>
                <w:szCs w:val="22"/>
              </w:rPr>
              <w:t>TOWN/CITY</w:t>
            </w:r>
          </w:p>
          <w:p w14:paraId="26221B4B" w14:textId="77777777" w:rsidR="001844F1" w:rsidRPr="00BE2637" w:rsidRDefault="001844F1" w:rsidP="008541CF">
            <w:pPr>
              <w:pStyle w:val="Default"/>
              <w:rPr>
                <w:rFonts w:ascii="Georgia" w:hAnsi="Georgia" w:cstheme="minorBidi"/>
                <w:color w:val="585756"/>
                <w:sz w:val="22"/>
                <w:szCs w:val="22"/>
              </w:rPr>
            </w:pPr>
          </w:p>
        </w:tc>
        <w:tc>
          <w:tcPr>
            <w:tcW w:w="4955" w:type="dxa"/>
            <w:gridSpan w:val="2"/>
          </w:tcPr>
          <w:p w14:paraId="057DD634" w14:textId="77777777" w:rsidR="001844F1" w:rsidRPr="00A43F44" w:rsidRDefault="001844F1" w:rsidP="008541CF">
            <w:pPr>
              <w:spacing w:after="0"/>
              <w:jc w:val="left"/>
              <w:rPr>
                <w:rFonts w:ascii="Georgia" w:eastAsiaTheme="minorHAnsi" w:hAnsi="Georgia" w:cstheme="minorBidi"/>
                <w:color w:val="585756"/>
              </w:rPr>
            </w:pPr>
            <w:r>
              <w:rPr>
                <w:rFonts w:ascii="Georgia" w:eastAsiaTheme="minorHAnsi" w:hAnsi="Georgia" w:cstheme="minorBidi"/>
                <w:color w:val="585756"/>
              </w:rPr>
              <w:t>POST CODE</w:t>
            </w:r>
          </w:p>
        </w:tc>
      </w:tr>
      <w:tr w:rsidR="001844F1" w14:paraId="6C26B734" w14:textId="77777777" w:rsidTr="008541CF">
        <w:trPr>
          <w:trHeight w:val="70"/>
        </w:trPr>
        <w:tc>
          <w:tcPr>
            <w:tcW w:w="3539" w:type="dxa"/>
            <w:gridSpan w:val="2"/>
          </w:tcPr>
          <w:p w14:paraId="5EA6C153" w14:textId="77777777" w:rsidR="001844F1" w:rsidRDefault="001844F1" w:rsidP="008541CF">
            <w:pPr>
              <w:pStyle w:val="Default"/>
              <w:rPr>
                <w:rFonts w:ascii="Georgia" w:hAnsi="Georgia" w:cstheme="minorBidi"/>
                <w:color w:val="585756"/>
                <w:sz w:val="22"/>
                <w:szCs w:val="22"/>
              </w:rPr>
            </w:pPr>
            <w:r w:rsidRPr="00BE2637">
              <w:rPr>
                <w:rFonts w:ascii="Georgia" w:hAnsi="Georgia" w:cstheme="minorBidi"/>
                <w:color w:val="585756"/>
                <w:sz w:val="22"/>
                <w:szCs w:val="22"/>
              </w:rPr>
              <w:t>C</w:t>
            </w:r>
            <w:r>
              <w:rPr>
                <w:rFonts w:ascii="Georgia" w:hAnsi="Georgia" w:cstheme="minorBidi"/>
                <w:color w:val="585756"/>
                <w:sz w:val="22"/>
                <w:szCs w:val="22"/>
              </w:rPr>
              <w:t>OUNTRY</w:t>
            </w:r>
          </w:p>
          <w:p w14:paraId="3E537F0B" w14:textId="77777777" w:rsidR="001844F1" w:rsidRPr="00BE2637" w:rsidRDefault="001844F1" w:rsidP="008541CF">
            <w:pPr>
              <w:pStyle w:val="Default"/>
              <w:rPr>
                <w:rFonts w:ascii="Georgia" w:hAnsi="Georgia" w:cstheme="minorBidi"/>
                <w:color w:val="585756"/>
                <w:sz w:val="22"/>
                <w:szCs w:val="22"/>
              </w:rPr>
            </w:pPr>
          </w:p>
        </w:tc>
        <w:tc>
          <w:tcPr>
            <w:tcW w:w="4955" w:type="dxa"/>
            <w:gridSpan w:val="2"/>
          </w:tcPr>
          <w:p w14:paraId="243DA66F" w14:textId="77777777" w:rsidR="001844F1" w:rsidRPr="00A43F44" w:rsidRDefault="001844F1" w:rsidP="008541CF">
            <w:pPr>
              <w:spacing w:after="0"/>
              <w:jc w:val="left"/>
              <w:rPr>
                <w:rFonts w:ascii="Georgia" w:eastAsiaTheme="minorHAnsi" w:hAnsi="Georgia" w:cstheme="minorBidi"/>
                <w:color w:val="585756"/>
              </w:rPr>
            </w:pPr>
          </w:p>
        </w:tc>
      </w:tr>
      <w:tr w:rsidR="001844F1" w14:paraId="32E7D286" w14:textId="77777777" w:rsidTr="008541CF">
        <w:trPr>
          <w:trHeight w:val="1205"/>
        </w:trPr>
        <w:tc>
          <w:tcPr>
            <w:tcW w:w="8494" w:type="dxa"/>
            <w:gridSpan w:val="4"/>
          </w:tcPr>
          <w:p w14:paraId="244F3FA7" w14:textId="77777777" w:rsidR="001844F1" w:rsidRPr="00CE76CC" w:rsidRDefault="001844F1" w:rsidP="008541CF">
            <w:pPr>
              <w:pStyle w:val="Default"/>
              <w:jc w:val="center"/>
              <w:rPr>
                <w:rFonts w:ascii="Georgia" w:hAnsi="Georgia" w:cstheme="minorBidi"/>
                <w:b/>
                <w:bCs/>
                <w:color w:val="585756"/>
                <w:sz w:val="22"/>
                <w:szCs w:val="22"/>
                <w:u w:val="single"/>
              </w:rPr>
            </w:pPr>
            <w:r w:rsidRPr="00CE76CC">
              <w:rPr>
                <w:rFonts w:ascii="Georgia" w:hAnsi="Georgia" w:cstheme="minorBidi"/>
                <w:b/>
                <w:bCs/>
                <w:color w:val="585756"/>
                <w:sz w:val="22"/>
                <w:szCs w:val="22"/>
                <w:u w:val="single"/>
              </w:rPr>
              <w:t>ACCOUNT HOLDER’S DATA</w:t>
            </w:r>
          </w:p>
          <w:p w14:paraId="0F49A397" w14:textId="77777777" w:rsidR="001844F1" w:rsidRDefault="001844F1" w:rsidP="008541CF">
            <w:pPr>
              <w:pStyle w:val="Default"/>
              <w:jc w:val="center"/>
              <w:rPr>
                <w:rFonts w:ascii="Georgia" w:hAnsi="Georgia" w:cstheme="minorBidi"/>
                <w:color w:val="585756"/>
                <w:sz w:val="22"/>
                <w:szCs w:val="22"/>
              </w:rPr>
            </w:pPr>
          </w:p>
          <w:p w14:paraId="17159AFE" w14:textId="77777777" w:rsidR="001844F1" w:rsidRPr="007A5812" w:rsidRDefault="001844F1" w:rsidP="008541CF">
            <w:pPr>
              <w:spacing w:after="0"/>
              <w:jc w:val="center"/>
              <w:rPr>
                <w:rFonts w:ascii="Georgia" w:eastAsiaTheme="minorHAnsi" w:hAnsi="Georgia" w:cstheme="minorBidi"/>
                <w:color w:val="585756"/>
              </w:rPr>
            </w:pPr>
            <w:r>
              <w:rPr>
                <w:rFonts w:ascii="Georgia" w:hAnsi="Georgia" w:cstheme="minorBidi"/>
                <w:color w:val="585756"/>
              </w:rPr>
              <w:t>AS DECLARED TO THE BANK</w:t>
            </w:r>
          </w:p>
        </w:tc>
      </w:tr>
    </w:tbl>
    <w:p w14:paraId="028426C4" w14:textId="77777777" w:rsidR="001844F1" w:rsidRDefault="001844F1" w:rsidP="001844F1">
      <w:pPr>
        <w:keepNext/>
        <w:keepLines/>
        <w:spacing w:before="120" w:after="120"/>
        <w:jc w:val="left"/>
        <w:outlineLvl w:val="1"/>
        <w:rPr>
          <w:rFonts w:ascii="Calibri" w:eastAsiaTheme="majorEastAsia" w:hAnsi="Calibri" w:cstheme="majorBidi"/>
          <w:b/>
          <w:color w:val="000000" w:themeColor="text1"/>
          <w:sz w:val="28"/>
          <w:szCs w:val="26"/>
        </w:rPr>
      </w:pPr>
    </w:p>
    <w:tbl>
      <w:tblPr>
        <w:tblStyle w:val="TableGrid"/>
        <w:tblW w:w="0" w:type="auto"/>
        <w:tblLook w:val="04A0" w:firstRow="1" w:lastRow="0" w:firstColumn="1" w:lastColumn="0" w:noHBand="0" w:noVBand="1"/>
      </w:tblPr>
      <w:tblGrid>
        <w:gridCol w:w="2831"/>
        <w:gridCol w:w="708"/>
        <w:gridCol w:w="708"/>
        <w:gridCol w:w="1415"/>
        <w:gridCol w:w="2832"/>
      </w:tblGrid>
      <w:tr w:rsidR="001844F1" w14:paraId="3270FFD1" w14:textId="77777777" w:rsidTr="008541CF">
        <w:tc>
          <w:tcPr>
            <w:tcW w:w="2831" w:type="dxa"/>
          </w:tcPr>
          <w:p w14:paraId="22CFD6A4" w14:textId="77777777" w:rsidR="001844F1" w:rsidRDefault="001844F1" w:rsidP="008541CF">
            <w:pPr>
              <w:spacing w:after="0"/>
              <w:jc w:val="left"/>
              <w:rPr>
                <w:rFonts w:ascii="Georgia" w:hAnsi="Georgia" w:cstheme="minorBidi"/>
                <w:color w:val="585756"/>
              </w:rPr>
            </w:pPr>
            <w:r>
              <w:rPr>
                <w:rFonts w:ascii="Georgia" w:hAnsi="Georgia" w:cstheme="minorBidi"/>
                <w:color w:val="585756"/>
              </w:rPr>
              <w:t>ACCOUNT HOLDER</w:t>
            </w:r>
          </w:p>
          <w:p w14:paraId="1A6A1638" w14:textId="77777777" w:rsidR="001844F1" w:rsidRDefault="001844F1" w:rsidP="008541CF">
            <w:pPr>
              <w:spacing w:after="0"/>
              <w:jc w:val="left"/>
              <w:rPr>
                <w:rFonts w:ascii="Georgia" w:hAnsi="Georgia" w:cstheme="minorBidi"/>
                <w:color w:val="585756"/>
              </w:rPr>
            </w:pPr>
          </w:p>
        </w:tc>
        <w:tc>
          <w:tcPr>
            <w:tcW w:w="2831" w:type="dxa"/>
            <w:gridSpan w:val="3"/>
          </w:tcPr>
          <w:p w14:paraId="72E31524" w14:textId="77777777" w:rsidR="001844F1" w:rsidRPr="00A43F44" w:rsidRDefault="001844F1" w:rsidP="008541CF">
            <w:pPr>
              <w:spacing w:after="0"/>
              <w:jc w:val="left"/>
              <w:rPr>
                <w:rFonts w:ascii="Georgia" w:eastAsiaTheme="minorHAnsi" w:hAnsi="Georgia" w:cstheme="minorBidi"/>
                <w:color w:val="585756"/>
              </w:rPr>
            </w:pPr>
          </w:p>
        </w:tc>
        <w:tc>
          <w:tcPr>
            <w:tcW w:w="2832" w:type="dxa"/>
          </w:tcPr>
          <w:p w14:paraId="0CAF0C21" w14:textId="77777777" w:rsidR="001844F1" w:rsidRPr="00A43F44" w:rsidRDefault="001844F1" w:rsidP="008541CF">
            <w:pPr>
              <w:spacing w:after="0"/>
              <w:jc w:val="left"/>
              <w:rPr>
                <w:rFonts w:ascii="Georgia" w:eastAsiaTheme="minorHAnsi" w:hAnsi="Georgia" w:cstheme="minorBidi"/>
                <w:color w:val="585756"/>
              </w:rPr>
            </w:pPr>
          </w:p>
        </w:tc>
      </w:tr>
      <w:tr w:rsidR="001844F1" w14:paraId="6D175977" w14:textId="77777777" w:rsidTr="008541CF">
        <w:tc>
          <w:tcPr>
            <w:tcW w:w="2831" w:type="dxa"/>
          </w:tcPr>
          <w:p w14:paraId="3412C6C0" w14:textId="77777777" w:rsidR="001844F1" w:rsidRDefault="001844F1" w:rsidP="008541CF">
            <w:pPr>
              <w:spacing w:after="0"/>
              <w:jc w:val="left"/>
              <w:rPr>
                <w:rFonts w:ascii="Georgia" w:hAnsi="Georgia" w:cstheme="minorBidi"/>
                <w:color w:val="585756"/>
              </w:rPr>
            </w:pPr>
            <w:r>
              <w:rPr>
                <w:rFonts w:ascii="Georgia" w:hAnsi="Georgia" w:cstheme="minorBidi"/>
                <w:color w:val="585756"/>
              </w:rPr>
              <w:t>STREET &amp; NUMBER</w:t>
            </w:r>
          </w:p>
          <w:p w14:paraId="4F5F74B6" w14:textId="77777777" w:rsidR="001844F1" w:rsidRDefault="001844F1" w:rsidP="008541CF">
            <w:pPr>
              <w:spacing w:after="0"/>
              <w:jc w:val="left"/>
              <w:rPr>
                <w:rFonts w:ascii="Georgia" w:hAnsi="Georgia" w:cstheme="minorBidi"/>
                <w:color w:val="585756"/>
              </w:rPr>
            </w:pPr>
          </w:p>
          <w:p w14:paraId="1C0D5677" w14:textId="77777777" w:rsidR="001844F1" w:rsidRPr="00BE2637" w:rsidRDefault="001844F1" w:rsidP="008541CF">
            <w:pPr>
              <w:spacing w:after="0"/>
              <w:jc w:val="left"/>
              <w:rPr>
                <w:rFonts w:ascii="Georgia" w:eastAsiaTheme="minorHAnsi" w:hAnsi="Georgia" w:cstheme="minorBidi"/>
                <w:color w:val="585756"/>
                <w:lang w:val="en-US"/>
              </w:rPr>
            </w:pPr>
          </w:p>
        </w:tc>
        <w:tc>
          <w:tcPr>
            <w:tcW w:w="2831" w:type="dxa"/>
            <w:gridSpan w:val="3"/>
          </w:tcPr>
          <w:p w14:paraId="46BADFBB" w14:textId="77777777" w:rsidR="001844F1" w:rsidRPr="00A43F44" w:rsidRDefault="001844F1" w:rsidP="008541CF">
            <w:pPr>
              <w:spacing w:after="0"/>
              <w:jc w:val="left"/>
              <w:rPr>
                <w:rFonts w:ascii="Georgia" w:eastAsiaTheme="minorHAnsi" w:hAnsi="Georgia" w:cstheme="minorBidi"/>
                <w:color w:val="585756"/>
              </w:rPr>
            </w:pPr>
          </w:p>
        </w:tc>
        <w:tc>
          <w:tcPr>
            <w:tcW w:w="2832" w:type="dxa"/>
          </w:tcPr>
          <w:p w14:paraId="0A25F43C" w14:textId="77777777" w:rsidR="001844F1" w:rsidRPr="00A43F44" w:rsidRDefault="001844F1" w:rsidP="008541CF">
            <w:pPr>
              <w:spacing w:after="0"/>
              <w:jc w:val="left"/>
              <w:rPr>
                <w:rFonts w:ascii="Georgia" w:eastAsiaTheme="minorHAnsi" w:hAnsi="Georgia" w:cstheme="minorBidi"/>
                <w:color w:val="585756"/>
              </w:rPr>
            </w:pPr>
          </w:p>
        </w:tc>
      </w:tr>
      <w:tr w:rsidR="001844F1" w14:paraId="3F2C074B" w14:textId="77777777" w:rsidTr="008541CF">
        <w:tc>
          <w:tcPr>
            <w:tcW w:w="3539" w:type="dxa"/>
            <w:gridSpan w:val="2"/>
          </w:tcPr>
          <w:p w14:paraId="33D028DC" w14:textId="77777777" w:rsidR="001844F1" w:rsidRDefault="001844F1" w:rsidP="008541CF">
            <w:pPr>
              <w:pStyle w:val="Default"/>
              <w:rPr>
                <w:rFonts w:ascii="Georgia" w:hAnsi="Georgia" w:cstheme="minorBidi"/>
                <w:color w:val="585756"/>
                <w:sz w:val="22"/>
                <w:szCs w:val="22"/>
              </w:rPr>
            </w:pPr>
            <w:r>
              <w:rPr>
                <w:rFonts w:ascii="Georgia" w:hAnsi="Georgia" w:cstheme="minorBidi"/>
                <w:color w:val="585756"/>
                <w:sz w:val="22"/>
                <w:szCs w:val="22"/>
              </w:rPr>
              <w:t>TOWN/CITY</w:t>
            </w:r>
          </w:p>
          <w:p w14:paraId="53BC58DC" w14:textId="77777777" w:rsidR="001844F1" w:rsidRPr="00BE2637" w:rsidRDefault="001844F1" w:rsidP="008541CF">
            <w:pPr>
              <w:pStyle w:val="Default"/>
              <w:rPr>
                <w:rFonts w:ascii="Georgia" w:hAnsi="Georgia" w:cstheme="minorBidi"/>
                <w:color w:val="585756"/>
                <w:sz w:val="22"/>
                <w:szCs w:val="22"/>
              </w:rPr>
            </w:pPr>
          </w:p>
        </w:tc>
        <w:tc>
          <w:tcPr>
            <w:tcW w:w="4955" w:type="dxa"/>
            <w:gridSpan w:val="3"/>
          </w:tcPr>
          <w:p w14:paraId="7BA9E10F" w14:textId="77777777" w:rsidR="001844F1" w:rsidRPr="00A43F44" w:rsidRDefault="001844F1" w:rsidP="008541CF">
            <w:pPr>
              <w:spacing w:after="0"/>
              <w:jc w:val="left"/>
              <w:rPr>
                <w:rFonts w:ascii="Georgia" w:eastAsiaTheme="minorHAnsi" w:hAnsi="Georgia" w:cstheme="minorBidi"/>
                <w:color w:val="585756"/>
              </w:rPr>
            </w:pPr>
            <w:r>
              <w:rPr>
                <w:rFonts w:ascii="Georgia" w:eastAsiaTheme="minorHAnsi" w:hAnsi="Georgia" w:cstheme="minorBidi"/>
                <w:color w:val="585756"/>
              </w:rPr>
              <w:t>POST CODE</w:t>
            </w:r>
          </w:p>
        </w:tc>
      </w:tr>
      <w:tr w:rsidR="001844F1" w14:paraId="26C88AA4" w14:textId="77777777" w:rsidTr="008541CF">
        <w:trPr>
          <w:trHeight w:val="70"/>
        </w:trPr>
        <w:tc>
          <w:tcPr>
            <w:tcW w:w="3539" w:type="dxa"/>
            <w:gridSpan w:val="2"/>
          </w:tcPr>
          <w:p w14:paraId="1720920E" w14:textId="77777777" w:rsidR="001844F1" w:rsidRDefault="001844F1" w:rsidP="008541CF">
            <w:pPr>
              <w:pStyle w:val="Default"/>
              <w:rPr>
                <w:rFonts w:ascii="Georgia" w:hAnsi="Georgia" w:cstheme="minorBidi"/>
                <w:color w:val="585756"/>
                <w:sz w:val="22"/>
                <w:szCs w:val="22"/>
              </w:rPr>
            </w:pPr>
            <w:r w:rsidRPr="00BE2637">
              <w:rPr>
                <w:rFonts w:ascii="Georgia" w:hAnsi="Georgia" w:cstheme="minorBidi"/>
                <w:color w:val="585756"/>
                <w:sz w:val="22"/>
                <w:szCs w:val="22"/>
              </w:rPr>
              <w:t>C</w:t>
            </w:r>
            <w:r>
              <w:rPr>
                <w:rFonts w:ascii="Georgia" w:hAnsi="Georgia" w:cstheme="minorBidi"/>
                <w:color w:val="585756"/>
                <w:sz w:val="22"/>
                <w:szCs w:val="22"/>
              </w:rPr>
              <w:t>OUNTRY</w:t>
            </w:r>
          </w:p>
          <w:p w14:paraId="578FD357" w14:textId="77777777" w:rsidR="001844F1" w:rsidRPr="00BE2637" w:rsidRDefault="001844F1" w:rsidP="008541CF">
            <w:pPr>
              <w:pStyle w:val="Default"/>
              <w:rPr>
                <w:rFonts w:ascii="Georgia" w:hAnsi="Georgia" w:cstheme="minorBidi"/>
                <w:color w:val="585756"/>
                <w:sz w:val="22"/>
                <w:szCs w:val="22"/>
              </w:rPr>
            </w:pPr>
          </w:p>
        </w:tc>
        <w:tc>
          <w:tcPr>
            <w:tcW w:w="4955" w:type="dxa"/>
            <w:gridSpan w:val="3"/>
          </w:tcPr>
          <w:p w14:paraId="43AB898C" w14:textId="77777777" w:rsidR="001844F1" w:rsidRPr="00A43F44" w:rsidRDefault="001844F1" w:rsidP="008541CF">
            <w:pPr>
              <w:spacing w:after="0"/>
              <w:jc w:val="left"/>
              <w:rPr>
                <w:rFonts w:ascii="Georgia" w:eastAsiaTheme="minorHAnsi" w:hAnsi="Georgia" w:cstheme="minorBidi"/>
                <w:color w:val="585756"/>
              </w:rPr>
            </w:pPr>
          </w:p>
        </w:tc>
      </w:tr>
      <w:tr w:rsidR="001844F1" w14:paraId="4BCA1B57" w14:textId="77777777" w:rsidTr="008541CF">
        <w:trPr>
          <w:trHeight w:val="1205"/>
        </w:trPr>
        <w:tc>
          <w:tcPr>
            <w:tcW w:w="4247" w:type="dxa"/>
            <w:gridSpan w:val="3"/>
          </w:tcPr>
          <w:p w14:paraId="767B73B1" w14:textId="77777777" w:rsidR="001844F1" w:rsidRPr="007A5812" w:rsidRDefault="001844F1" w:rsidP="008541CF">
            <w:pPr>
              <w:spacing w:after="0"/>
              <w:jc w:val="left"/>
              <w:rPr>
                <w:rFonts w:ascii="Georgia" w:eastAsiaTheme="minorHAnsi" w:hAnsi="Georgia" w:cstheme="minorBidi"/>
                <w:color w:val="585756"/>
              </w:rPr>
            </w:pPr>
            <w:r>
              <w:rPr>
                <w:rFonts w:ascii="Georgia" w:eastAsiaTheme="minorHAnsi" w:hAnsi="Georgia" w:cstheme="minorBidi"/>
                <w:color w:val="585756"/>
              </w:rPr>
              <w:t>SIGNATURE OF ACCOUNT HOLDER (Obligatory)</w:t>
            </w:r>
          </w:p>
        </w:tc>
        <w:tc>
          <w:tcPr>
            <w:tcW w:w="4247" w:type="dxa"/>
            <w:gridSpan w:val="2"/>
          </w:tcPr>
          <w:p w14:paraId="79123D64" w14:textId="77777777" w:rsidR="001844F1" w:rsidRPr="007A5812" w:rsidRDefault="001844F1" w:rsidP="008541CF">
            <w:pPr>
              <w:spacing w:after="0"/>
              <w:jc w:val="left"/>
              <w:rPr>
                <w:rFonts w:ascii="Georgia" w:eastAsiaTheme="minorHAnsi" w:hAnsi="Georgia" w:cstheme="minorBidi"/>
                <w:color w:val="585756"/>
              </w:rPr>
            </w:pPr>
            <w:r>
              <w:rPr>
                <w:rFonts w:ascii="Georgia" w:eastAsiaTheme="minorHAnsi" w:hAnsi="Georgia" w:cstheme="minorBidi"/>
                <w:color w:val="585756"/>
              </w:rPr>
              <w:t>DATE (Obligatory)</w:t>
            </w:r>
          </w:p>
        </w:tc>
      </w:tr>
    </w:tbl>
    <w:p w14:paraId="2387B5BE" w14:textId="77777777" w:rsidR="001844F1" w:rsidRDefault="001844F1" w:rsidP="001844F1">
      <w:pPr>
        <w:keepNext/>
        <w:keepLines/>
        <w:spacing w:before="120" w:after="120"/>
        <w:jc w:val="left"/>
        <w:outlineLvl w:val="1"/>
        <w:rPr>
          <w:rFonts w:ascii="Calibri" w:eastAsiaTheme="majorEastAsia" w:hAnsi="Calibri" w:cstheme="majorBidi"/>
          <w:b/>
          <w:color w:val="000000" w:themeColor="text1"/>
        </w:rPr>
      </w:pPr>
    </w:p>
    <w:p w14:paraId="28540B66" w14:textId="77777777" w:rsidR="001844F1" w:rsidRPr="00CE76CC" w:rsidRDefault="001844F1" w:rsidP="001844F1">
      <w:pPr>
        <w:keepNext/>
        <w:keepLines/>
        <w:spacing w:before="120" w:after="120"/>
        <w:jc w:val="left"/>
        <w:outlineLvl w:val="1"/>
        <w:rPr>
          <w:rFonts w:ascii="Calibri" w:eastAsiaTheme="majorEastAsia" w:hAnsi="Calibri" w:cstheme="majorBidi"/>
          <w:b/>
          <w:color w:val="000000" w:themeColor="text1"/>
          <w:sz w:val="18"/>
          <w:szCs w:val="18"/>
        </w:rPr>
      </w:pPr>
      <w:r w:rsidRPr="00CE76CC">
        <w:rPr>
          <w:rFonts w:ascii="Calibri" w:eastAsiaTheme="majorEastAsia" w:hAnsi="Calibri" w:cstheme="majorBidi"/>
          <w:b/>
          <w:color w:val="000000" w:themeColor="text1"/>
          <w:sz w:val="18"/>
          <w:szCs w:val="18"/>
        </w:rPr>
        <w:t>_____________________________</w:t>
      </w:r>
    </w:p>
    <w:p w14:paraId="3B460592" w14:textId="77777777" w:rsidR="001844F1" w:rsidRPr="00CE76CC" w:rsidRDefault="001844F1" w:rsidP="001844F1">
      <w:pPr>
        <w:keepNext/>
        <w:keepLines/>
        <w:spacing w:before="120" w:after="120"/>
        <w:jc w:val="left"/>
        <w:outlineLvl w:val="1"/>
        <w:rPr>
          <w:rFonts w:ascii="Calibri" w:eastAsiaTheme="majorEastAsia" w:hAnsi="Calibri" w:cstheme="majorBidi"/>
          <w:bCs/>
          <w:color w:val="000000" w:themeColor="text1"/>
          <w:sz w:val="18"/>
          <w:szCs w:val="18"/>
          <w:lang w:val="en-US"/>
        </w:rPr>
      </w:pPr>
      <w:r w:rsidRPr="00CE76CC">
        <w:rPr>
          <w:rFonts w:ascii="Calibri" w:eastAsiaTheme="majorEastAsia" w:hAnsi="Calibri" w:cstheme="majorBidi"/>
          <w:bCs/>
          <w:color w:val="000000" w:themeColor="text1"/>
          <w:sz w:val="18"/>
          <w:szCs w:val="18"/>
          <w:lang w:val="en-US"/>
        </w:rPr>
        <w:t xml:space="preserve">2 This does not refer to the type of account. The account name is usually the one of the account </w:t>
      </w:r>
      <w:proofErr w:type="gramStart"/>
      <w:r w:rsidRPr="00CE76CC">
        <w:rPr>
          <w:rFonts w:ascii="Calibri" w:eastAsiaTheme="majorEastAsia" w:hAnsi="Calibri" w:cstheme="majorBidi"/>
          <w:bCs/>
          <w:color w:val="000000" w:themeColor="text1"/>
          <w:sz w:val="18"/>
          <w:szCs w:val="18"/>
          <w:lang w:val="en-US"/>
        </w:rPr>
        <w:t>holder</w:t>
      </w:r>
      <w:proofErr w:type="gramEnd"/>
      <w:r w:rsidRPr="00CE76CC">
        <w:rPr>
          <w:rFonts w:ascii="Calibri" w:eastAsiaTheme="majorEastAsia" w:hAnsi="Calibri" w:cstheme="majorBidi"/>
          <w:bCs/>
          <w:color w:val="000000" w:themeColor="text1"/>
          <w:sz w:val="18"/>
          <w:szCs w:val="18"/>
          <w:lang w:val="en-US"/>
        </w:rPr>
        <w:t>. However, the account holder may have chosen a different name to its bank account.</w:t>
      </w:r>
    </w:p>
    <w:p w14:paraId="085090C1" w14:textId="77777777" w:rsidR="001844F1" w:rsidRPr="00CE76CC" w:rsidRDefault="001844F1" w:rsidP="001844F1">
      <w:pPr>
        <w:keepNext/>
        <w:keepLines/>
        <w:spacing w:before="120" w:after="120"/>
        <w:jc w:val="left"/>
        <w:outlineLvl w:val="1"/>
        <w:rPr>
          <w:rFonts w:ascii="Calibri" w:eastAsiaTheme="majorEastAsia" w:hAnsi="Calibri" w:cstheme="majorBidi"/>
          <w:bCs/>
          <w:color w:val="000000" w:themeColor="text1"/>
          <w:sz w:val="18"/>
          <w:szCs w:val="18"/>
        </w:rPr>
      </w:pPr>
      <w:r w:rsidRPr="00CE76CC">
        <w:rPr>
          <w:rFonts w:ascii="Calibri" w:eastAsiaTheme="majorEastAsia" w:hAnsi="Calibri" w:cstheme="majorBidi"/>
          <w:bCs/>
          <w:color w:val="000000" w:themeColor="text1"/>
          <w:sz w:val="18"/>
          <w:szCs w:val="18"/>
          <w:lang w:val="en-US"/>
        </w:rPr>
        <w:t>3 Fill in the IBAN Code (International Bank Account Number) if it exists in the country where your bank is established.</w:t>
      </w:r>
    </w:p>
    <w:p w14:paraId="15CDE002" w14:textId="77777777" w:rsidR="001844F1" w:rsidRDefault="001844F1" w:rsidP="001844F1">
      <w:pPr>
        <w:spacing w:after="120"/>
        <w:rPr>
          <w:rFonts w:ascii="Georgia" w:eastAsia="Calibri" w:hAnsi="Georgia" w:cs="Times New Roman"/>
          <w:color w:val="585756"/>
        </w:rPr>
      </w:pPr>
    </w:p>
    <w:p w14:paraId="1617606E" w14:textId="77777777" w:rsidR="001844F1" w:rsidRDefault="001844F1" w:rsidP="00C11882">
      <w:pPr>
        <w:pStyle w:val="Heading1title"/>
        <w:pageBreakBefore/>
        <w:numPr>
          <w:ilvl w:val="0"/>
          <w:numId w:val="31"/>
        </w:numPr>
        <w:tabs>
          <w:tab w:val="num" w:pos="0"/>
        </w:tabs>
        <w:ind w:left="720"/>
      </w:pPr>
      <w:bookmarkStart w:id="106" w:name="_Toc235438172"/>
      <w:bookmarkStart w:id="107" w:name="_Toc243639841"/>
      <w:r>
        <w:lastRenderedPageBreak/>
        <w:t>INTEGRITY STATEMENT</w:t>
      </w:r>
      <w:bookmarkEnd w:id="106"/>
      <w:bookmarkEnd w:id="107"/>
    </w:p>
    <w:p w14:paraId="19DB1C2D" w14:textId="77777777" w:rsidR="001844F1" w:rsidRDefault="001844F1" w:rsidP="001844F1">
      <w:pPr>
        <w:spacing w:after="120"/>
        <w:rPr>
          <w:rFonts w:ascii="Georgia" w:eastAsia="Calibri" w:hAnsi="Georgia" w:cs="Times New Roman"/>
          <w:color w:val="585756"/>
        </w:rPr>
      </w:pPr>
      <w:r>
        <w:rPr>
          <w:noProof/>
        </w:rPr>
        <w:drawing>
          <wp:anchor distT="0" distB="0" distL="114300" distR="114300" simplePos="0" relativeHeight="251658247" behindDoc="0" locked="0" layoutInCell="1" allowOverlap="1" wp14:anchorId="40964B65" wp14:editId="60D74499">
            <wp:simplePos x="0" y="0"/>
            <wp:positionH relativeFrom="margin">
              <wp:posOffset>0</wp:posOffset>
            </wp:positionH>
            <wp:positionV relativeFrom="paragraph">
              <wp:posOffset>0</wp:posOffset>
            </wp:positionV>
            <wp:extent cx="1638300" cy="562610"/>
            <wp:effectExtent l="0" t="0" r="0" b="8890"/>
            <wp:wrapNone/>
            <wp:docPr id="37911658" name="Picture 37911658" descr="A close 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4373285" name="Picture 1964373285" descr="A close up of a logo&#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1638300" cy="562610"/>
                    </a:xfrm>
                    <a:prstGeom prst="rect">
                      <a:avLst/>
                    </a:prstGeom>
                  </pic:spPr>
                </pic:pic>
              </a:graphicData>
            </a:graphic>
            <wp14:sizeRelH relativeFrom="page">
              <wp14:pctWidth>0</wp14:pctWidth>
            </wp14:sizeRelH>
            <wp14:sizeRelV relativeFrom="page">
              <wp14:pctHeight>0</wp14:pctHeight>
            </wp14:sizeRelV>
          </wp:anchor>
        </w:drawing>
      </w:r>
    </w:p>
    <w:p w14:paraId="05D4B761" w14:textId="77777777" w:rsidR="001844F1" w:rsidRDefault="001844F1" w:rsidP="001844F1">
      <w:pPr>
        <w:keepNext/>
        <w:keepLines/>
        <w:spacing w:before="120" w:after="120"/>
        <w:ind w:left="1285"/>
        <w:jc w:val="center"/>
        <w:outlineLvl w:val="1"/>
        <w:rPr>
          <w:rFonts w:ascii="Georgia" w:eastAsiaTheme="majorEastAsia" w:hAnsi="Georgia" w:cstheme="majorBidi"/>
          <w:b/>
          <w:color w:val="D81A1A"/>
          <w:sz w:val="28"/>
          <w:szCs w:val="26"/>
        </w:rPr>
      </w:pPr>
    </w:p>
    <w:p w14:paraId="4C8BAD39" w14:textId="77777777" w:rsidR="001844F1" w:rsidRDefault="001844F1" w:rsidP="001844F1">
      <w:pPr>
        <w:keepNext/>
        <w:keepLines/>
        <w:spacing w:before="120" w:after="120"/>
        <w:ind w:left="1285"/>
        <w:jc w:val="center"/>
        <w:outlineLvl w:val="1"/>
        <w:rPr>
          <w:rFonts w:ascii="Georgia" w:eastAsiaTheme="majorEastAsia" w:hAnsi="Georgia" w:cstheme="majorBidi"/>
          <w:b/>
          <w:color w:val="D81A1A"/>
          <w:sz w:val="28"/>
          <w:szCs w:val="26"/>
        </w:rPr>
      </w:pPr>
      <w:r>
        <w:rPr>
          <w:rFonts w:ascii="Georgia" w:eastAsiaTheme="majorEastAsia" w:hAnsi="Georgia" w:cstheme="majorBidi"/>
          <w:b/>
          <w:color w:val="D81A1A"/>
          <w:sz w:val="28"/>
          <w:szCs w:val="26"/>
        </w:rPr>
        <w:t>Integrity Statement</w:t>
      </w:r>
    </w:p>
    <w:p w14:paraId="25814B43" w14:textId="77777777" w:rsidR="001844F1" w:rsidRDefault="001844F1" w:rsidP="001844F1">
      <w:pPr>
        <w:keepNext/>
        <w:keepLines/>
        <w:spacing w:before="120" w:after="120"/>
        <w:ind w:left="1285"/>
        <w:outlineLvl w:val="1"/>
        <w:rPr>
          <w:rFonts w:ascii="Georgia" w:eastAsiaTheme="majorEastAsia" w:hAnsi="Georgia" w:cstheme="majorBidi"/>
          <w:b/>
          <w:color w:val="D81A1A"/>
          <w:sz w:val="28"/>
          <w:szCs w:val="26"/>
        </w:rPr>
      </w:pPr>
    </w:p>
    <w:p w14:paraId="6C30FDDD" w14:textId="77777777" w:rsidR="001844F1" w:rsidRPr="00EF749B" w:rsidRDefault="001844F1" w:rsidP="001844F1">
      <w:pPr>
        <w:keepNext/>
        <w:keepLines/>
        <w:spacing w:before="120" w:after="120"/>
        <w:outlineLvl w:val="1"/>
        <w:rPr>
          <w:rFonts w:ascii="Georgia" w:eastAsiaTheme="majorEastAsia" w:hAnsi="Georgia" w:cstheme="minorBidi"/>
          <w:bCs/>
          <w:color w:val="000000" w:themeColor="text1"/>
          <w:sz w:val="21"/>
          <w:szCs w:val="21"/>
          <w:lang w:val="en-US"/>
        </w:rPr>
      </w:pPr>
      <w:r w:rsidRPr="00EF749B">
        <w:rPr>
          <w:rFonts w:ascii="Georgia" w:eastAsiaTheme="majorEastAsia" w:hAnsi="Georgia" w:cstheme="minorBidi"/>
          <w:bCs/>
          <w:color w:val="000000" w:themeColor="text1"/>
          <w:sz w:val="21"/>
          <w:szCs w:val="21"/>
          <w:lang w:val="en-US"/>
        </w:rPr>
        <w:t xml:space="preserve">Hereby, I / we, acting as legal representative(s) of above-mentioned tenderer, declare the following: </w:t>
      </w:r>
    </w:p>
    <w:p w14:paraId="2E87EDCA" w14:textId="77777777" w:rsidR="001844F1" w:rsidRPr="00EF749B" w:rsidRDefault="001844F1" w:rsidP="001844F1">
      <w:pPr>
        <w:pStyle w:val="ListParagraph"/>
        <w:keepNext/>
        <w:keepLines/>
        <w:numPr>
          <w:ilvl w:val="0"/>
          <w:numId w:val="47"/>
        </w:numPr>
        <w:spacing w:before="120" w:after="120"/>
        <w:jc w:val="both"/>
        <w:outlineLvl w:val="1"/>
        <w:rPr>
          <w:rFonts w:eastAsiaTheme="majorEastAsia"/>
          <w:bCs/>
          <w:color w:val="000000" w:themeColor="text1"/>
          <w:szCs w:val="21"/>
          <w:lang w:val="en-US"/>
        </w:rPr>
      </w:pPr>
      <w:r w:rsidRPr="00EF749B">
        <w:rPr>
          <w:rFonts w:eastAsiaTheme="majorEastAsia"/>
          <w:bCs/>
          <w:color w:val="000000" w:themeColor="text1"/>
          <w:szCs w:val="21"/>
          <w:lang w:val="en-US"/>
        </w:rPr>
        <w:t xml:space="preserve">Neither </w:t>
      </w:r>
      <w:proofErr w:type="gramStart"/>
      <w:r w:rsidRPr="00EF749B">
        <w:rPr>
          <w:rFonts w:eastAsiaTheme="majorEastAsia"/>
          <w:bCs/>
          <w:color w:val="000000" w:themeColor="text1"/>
          <w:szCs w:val="21"/>
          <w:lang w:val="en-US"/>
        </w:rPr>
        <w:t>members</w:t>
      </w:r>
      <w:proofErr w:type="gramEnd"/>
      <w:r w:rsidRPr="00EF749B">
        <w:rPr>
          <w:rFonts w:eastAsiaTheme="majorEastAsia"/>
          <w:bCs/>
          <w:color w:val="000000" w:themeColor="text1"/>
          <w:szCs w:val="21"/>
          <w:lang w:val="en-US"/>
        </w:rPr>
        <w:t xml:space="preserve"> of administration or employees, or any person or legal person with whom the tenderer has concluded an agreement in view of performing the public contract, may obtain or accept from a third party, for themselves of for any other person or legal person, an advantage appreciable in cash (for instance, gifts, bonuses or any other kind of benefits), directly or indirectly related to the activities of the person concerned for the account of </w:t>
      </w:r>
      <w:proofErr w:type="spellStart"/>
      <w:r w:rsidRPr="00EF749B">
        <w:rPr>
          <w:rFonts w:eastAsiaTheme="majorEastAsia"/>
          <w:bCs/>
          <w:color w:val="000000" w:themeColor="text1"/>
          <w:szCs w:val="21"/>
          <w:lang w:val="en-US"/>
        </w:rPr>
        <w:t>Enabel</w:t>
      </w:r>
      <w:proofErr w:type="spellEnd"/>
      <w:r w:rsidRPr="00EF749B">
        <w:rPr>
          <w:rFonts w:eastAsiaTheme="majorEastAsia"/>
          <w:bCs/>
          <w:color w:val="000000" w:themeColor="text1"/>
          <w:szCs w:val="21"/>
          <w:lang w:val="en-US"/>
        </w:rPr>
        <w:t xml:space="preserve">. </w:t>
      </w:r>
    </w:p>
    <w:p w14:paraId="2FBA2471" w14:textId="77777777" w:rsidR="001844F1" w:rsidRPr="00EF749B" w:rsidRDefault="001844F1" w:rsidP="001844F1">
      <w:pPr>
        <w:pStyle w:val="ListParagraph"/>
        <w:keepNext/>
        <w:keepLines/>
        <w:numPr>
          <w:ilvl w:val="0"/>
          <w:numId w:val="47"/>
        </w:numPr>
        <w:spacing w:before="120" w:after="120"/>
        <w:jc w:val="both"/>
        <w:outlineLvl w:val="1"/>
        <w:rPr>
          <w:rFonts w:eastAsiaTheme="majorEastAsia"/>
          <w:bCs/>
          <w:color w:val="000000" w:themeColor="text1"/>
          <w:szCs w:val="21"/>
          <w:lang w:val="en-US"/>
        </w:rPr>
      </w:pPr>
      <w:r w:rsidRPr="00EF749B">
        <w:rPr>
          <w:rFonts w:eastAsiaTheme="majorEastAsia"/>
          <w:bCs/>
          <w:color w:val="000000" w:themeColor="text1"/>
          <w:szCs w:val="21"/>
          <w:lang w:val="en-US"/>
        </w:rPr>
        <w:t xml:space="preserve">The board members, staff members or their partners have no financial or other interests in the businesses, </w:t>
      </w:r>
      <w:proofErr w:type="spellStart"/>
      <w:r w:rsidRPr="00EF749B">
        <w:rPr>
          <w:rFonts w:eastAsiaTheme="majorEastAsia"/>
          <w:bCs/>
          <w:color w:val="000000" w:themeColor="text1"/>
          <w:szCs w:val="21"/>
          <w:lang w:val="en-US"/>
        </w:rPr>
        <w:t>organisations</w:t>
      </w:r>
      <w:proofErr w:type="spellEnd"/>
      <w:r w:rsidRPr="00EF749B">
        <w:rPr>
          <w:rFonts w:eastAsiaTheme="majorEastAsia"/>
          <w:bCs/>
          <w:color w:val="000000" w:themeColor="text1"/>
          <w:szCs w:val="21"/>
          <w:lang w:val="en-US"/>
        </w:rPr>
        <w:t xml:space="preserve">, etc. that have a direct or indirect link with </w:t>
      </w:r>
      <w:proofErr w:type="spellStart"/>
      <w:r w:rsidRPr="00EF749B">
        <w:rPr>
          <w:rFonts w:eastAsiaTheme="majorEastAsia"/>
          <w:bCs/>
          <w:color w:val="000000" w:themeColor="text1"/>
          <w:szCs w:val="21"/>
          <w:lang w:val="en-US"/>
        </w:rPr>
        <w:t>Enabel</w:t>
      </w:r>
      <w:proofErr w:type="spellEnd"/>
      <w:r w:rsidRPr="00EF749B">
        <w:rPr>
          <w:rFonts w:eastAsiaTheme="majorEastAsia"/>
          <w:bCs/>
          <w:color w:val="000000" w:themeColor="text1"/>
          <w:szCs w:val="21"/>
          <w:lang w:val="en-US"/>
        </w:rPr>
        <w:t xml:space="preserve"> (which could, for instance, bring about a conflict of interests). </w:t>
      </w:r>
    </w:p>
    <w:p w14:paraId="1314D686" w14:textId="77777777" w:rsidR="001844F1" w:rsidRPr="00EF749B" w:rsidRDefault="001844F1" w:rsidP="001844F1">
      <w:pPr>
        <w:pStyle w:val="ListParagraph"/>
        <w:keepNext/>
        <w:keepLines/>
        <w:numPr>
          <w:ilvl w:val="0"/>
          <w:numId w:val="47"/>
        </w:numPr>
        <w:spacing w:before="120" w:after="120"/>
        <w:jc w:val="both"/>
        <w:outlineLvl w:val="1"/>
        <w:rPr>
          <w:rFonts w:eastAsiaTheme="majorEastAsia"/>
          <w:bCs/>
          <w:color w:val="000000" w:themeColor="text1"/>
          <w:szCs w:val="21"/>
          <w:lang w:val="en-US"/>
        </w:rPr>
      </w:pPr>
      <w:r w:rsidRPr="00EF749B">
        <w:rPr>
          <w:rFonts w:eastAsiaTheme="majorEastAsia"/>
          <w:bCs/>
          <w:color w:val="000000" w:themeColor="text1"/>
          <w:szCs w:val="21"/>
          <w:lang w:val="en-US"/>
        </w:rPr>
        <w:t xml:space="preserve">I have / we have read and understood the articles about deontology and anti-corruption included in the Tender Documents (see 1.7.), as well as </w:t>
      </w:r>
      <w:proofErr w:type="spellStart"/>
      <w:r w:rsidRPr="00EF749B">
        <w:rPr>
          <w:rFonts w:eastAsiaTheme="majorEastAsia"/>
          <w:bCs/>
          <w:i/>
          <w:iCs/>
          <w:color w:val="000000" w:themeColor="text1"/>
          <w:szCs w:val="21"/>
          <w:lang w:val="en-US"/>
        </w:rPr>
        <w:t>Enabel’s</w:t>
      </w:r>
      <w:proofErr w:type="spellEnd"/>
      <w:r w:rsidRPr="00EF749B">
        <w:rPr>
          <w:rFonts w:eastAsiaTheme="majorEastAsia"/>
          <w:bCs/>
          <w:i/>
          <w:iCs/>
          <w:color w:val="000000" w:themeColor="text1"/>
          <w:szCs w:val="21"/>
          <w:lang w:val="en-US"/>
        </w:rPr>
        <w:t xml:space="preserve"> Policy regarding sexual exploitation and abuse </w:t>
      </w:r>
      <w:r w:rsidRPr="00EF749B">
        <w:rPr>
          <w:rFonts w:eastAsiaTheme="majorEastAsia"/>
          <w:bCs/>
          <w:color w:val="000000" w:themeColor="text1"/>
          <w:szCs w:val="21"/>
          <w:lang w:val="en-US"/>
        </w:rPr>
        <w:t xml:space="preserve">of June 2019 and </w:t>
      </w:r>
      <w:proofErr w:type="spellStart"/>
      <w:r w:rsidRPr="00EF749B">
        <w:rPr>
          <w:rFonts w:eastAsiaTheme="majorEastAsia"/>
          <w:bCs/>
          <w:i/>
          <w:iCs/>
          <w:color w:val="000000" w:themeColor="text1"/>
          <w:szCs w:val="21"/>
          <w:lang w:val="en-US"/>
        </w:rPr>
        <w:t>Enabel’s</w:t>
      </w:r>
      <w:proofErr w:type="spellEnd"/>
      <w:r w:rsidRPr="00EF749B">
        <w:rPr>
          <w:rFonts w:eastAsiaTheme="majorEastAsia"/>
          <w:bCs/>
          <w:i/>
          <w:iCs/>
          <w:color w:val="000000" w:themeColor="text1"/>
          <w:szCs w:val="21"/>
          <w:lang w:val="en-US"/>
        </w:rPr>
        <w:t xml:space="preserve"> Policy regarding fraud and corruption risk management </w:t>
      </w:r>
      <w:r w:rsidRPr="00EF749B">
        <w:rPr>
          <w:rFonts w:eastAsiaTheme="majorEastAsia"/>
          <w:bCs/>
          <w:color w:val="000000" w:themeColor="text1"/>
          <w:szCs w:val="21"/>
          <w:lang w:val="en-US"/>
        </w:rPr>
        <w:t xml:space="preserve">of June 2019 and I / we declare fully endorsing and respecting these articles. </w:t>
      </w:r>
    </w:p>
    <w:p w14:paraId="2176937F" w14:textId="77777777" w:rsidR="001844F1" w:rsidRPr="00EF749B" w:rsidRDefault="001844F1" w:rsidP="001844F1">
      <w:pPr>
        <w:keepNext/>
        <w:keepLines/>
        <w:spacing w:before="120" w:after="120"/>
        <w:ind w:left="1285"/>
        <w:outlineLvl w:val="1"/>
        <w:rPr>
          <w:rFonts w:ascii="Georgia" w:eastAsiaTheme="majorEastAsia" w:hAnsi="Georgia" w:cstheme="minorBidi"/>
          <w:bCs/>
          <w:color w:val="000000" w:themeColor="text1"/>
          <w:sz w:val="21"/>
          <w:szCs w:val="21"/>
          <w:lang w:val="en-US"/>
        </w:rPr>
      </w:pPr>
    </w:p>
    <w:p w14:paraId="5D05272E" w14:textId="77777777" w:rsidR="001844F1" w:rsidRPr="00EF749B" w:rsidRDefault="001844F1" w:rsidP="001844F1">
      <w:pPr>
        <w:keepNext/>
        <w:keepLines/>
        <w:spacing w:before="120" w:after="120"/>
        <w:outlineLvl w:val="1"/>
        <w:rPr>
          <w:rFonts w:ascii="Georgia" w:eastAsiaTheme="majorEastAsia" w:hAnsi="Georgia" w:cstheme="minorBidi"/>
          <w:bCs/>
          <w:color w:val="000000" w:themeColor="text1"/>
          <w:sz w:val="21"/>
          <w:szCs w:val="21"/>
          <w:lang w:val="en-US"/>
        </w:rPr>
      </w:pPr>
      <w:r w:rsidRPr="00EF749B">
        <w:rPr>
          <w:rFonts w:ascii="Georgia" w:eastAsiaTheme="majorEastAsia" w:hAnsi="Georgia" w:cstheme="minorBidi"/>
          <w:bCs/>
          <w:color w:val="000000" w:themeColor="text1"/>
          <w:sz w:val="21"/>
          <w:szCs w:val="21"/>
          <w:lang w:val="en-US"/>
        </w:rPr>
        <w:t xml:space="preserve">If above-mentioned public contract is awarded to the tenderer, I/we declare, moreover, agreeing with the following provisions: </w:t>
      </w:r>
    </w:p>
    <w:p w14:paraId="29BD0AD2" w14:textId="77777777" w:rsidR="001844F1" w:rsidRPr="00EF749B" w:rsidRDefault="001844F1" w:rsidP="001844F1">
      <w:pPr>
        <w:pStyle w:val="ListParagraph"/>
        <w:keepNext/>
        <w:keepLines/>
        <w:numPr>
          <w:ilvl w:val="0"/>
          <w:numId w:val="48"/>
        </w:numPr>
        <w:spacing w:before="120" w:after="120"/>
        <w:jc w:val="both"/>
        <w:outlineLvl w:val="1"/>
        <w:rPr>
          <w:rFonts w:eastAsiaTheme="majorEastAsia"/>
          <w:bCs/>
          <w:color w:val="000000" w:themeColor="text1"/>
          <w:szCs w:val="21"/>
          <w:lang w:val="en-US"/>
        </w:rPr>
      </w:pPr>
      <w:r w:rsidRPr="00EF749B">
        <w:rPr>
          <w:rFonts w:eastAsiaTheme="majorEastAsia"/>
          <w:bCs/>
          <w:color w:val="000000" w:themeColor="text1"/>
          <w:szCs w:val="21"/>
          <w:lang w:val="en-US"/>
        </w:rPr>
        <w:t xml:space="preserve">In order to avoid any impression of risk of partiality or connivance in the follow-up and control of the performance of the public contract, it is strictly forbidden to the public contractor (i.e. members of the administration and workers) to offer, directly or indirectly, gifts, meals or any other material or immaterial advantage, of whatever value, to the employees of </w:t>
      </w:r>
      <w:proofErr w:type="spellStart"/>
      <w:r w:rsidRPr="00EF749B">
        <w:rPr>
          <w:rFonts w:eastAsiaTheme="majorEastAsia"/>
          <w:bCs/>
          <w:color w:val="000000" w:themeColor="text1"/>
          <w:szCs w:val="21"/>
          <w:lang w:val="en-US"/>
        </w:rPr>
        <w:t>Enabel</w:t>
      </w:r>
      <w:proofErr w:type="spellEnd"/>
      <w:r w:rsidRPr="00EF749B">
        <w:rPr>
          <w:rFonts w:eastAsiaTheme="majorEastAsia"/>
          <w:bCs/>
          <w:color w:val="000000" w:themeColor="text1"/>
          <w:szCs w:val="21"/>
          <w:lang w:val="en-US"/>
        </w:rPr>
        <w:t xml:space="preserve"> who are concerned, directly or indirectly, by the follow-up and/or control of the performance of the public contract, regardless of their hierarchical rank. </w:t>
      </w:r>
    </w:p>
    <w:p w14:paraId="5454DE79" w14:textId="77777777" w:rsidR="001844F1" w:rsidRPr="00EF749B" w:rsidRDefault="001844F1" w:rsidP="001844F1">
      <w:pPr>
        <w:pStyle w:val="ListParagraph"/>
        <w:keepNext/>
        <w:keepLines/>
        <w:numPr>
          <w:ilvl w:val="0"/>
          <w:numId w:val="48"/>
        </w:numPr>
        <w:spacing w:before="120" w:after="120"/>
        <w:jc w:val="both"/>
        <w:outlineLvl w:val="1"/>
        <w:rPr>
          <w:rFonts w:eastAsiaTheme="majorEastAsia"/>
          <w:bCs/>
          <w:color w:val="000000" w:themeColor="text1"/>
          <w:szCs w:val="21"/>
          <w:lang w:val="en-US"/>
        </w:rPr>
      </w:pPr>
      <w:r w:rsidRPr="00EF749B">
        <w:rPr>
          <w:rFonts w:eastAsiaTheme="majorEastAsia"/>
          <w:bCs/>
          <w:color w:val="000000" w:themeColor="text1"/>
          <w:szCs w:val="21"/>
          <w:lang w:val="en-US"/>
        </w:rPr>
        <w:t>Any (public) contract will be terminated, once it appears that contract awarding or contract performance would have involved the obtaining or the offering of the above</w:t>
      </w:r>
      <w:proofErr w:type="gramStart"/>
      <w:r w:rsidRPr="00EF749B">
        <w:rPr>
          <w:rFonts w:eastAsiaTheme="majorEastAsia"/>
          <w:bCs/>
          <w:color w:val="000000" w:themeColor="text1"/>
          <w:szCs w:val="21"/>
          <w:lang w:val="en-US"/>
        </w:rPr>
        <w:t>- mentioned</w:t>
      </w:r>
      <w:proofErr w:type="gramEnd"/>
      <w:r w:rsidRPr="00EF749B">
        <w:rPr>
          <w:rFonts w:eastAsiaTheme="majorEastAsia"/>
          <w:bCs/>
          <w:color w:val="000000" w:themeColor="text1"/>
          <w:szCs w:val="21"/>
          <w:lang w:val="en-US"/>
        </w:rPr>
        <w:t xml:space="preserve"> advantages appreciable in cash. </w:t>
      </w:r>
    </w:p>
    <w:p w14:paraId="56E7AD09" w14:textId="77777777" w:rsidR="001844F1" w:rsidRPr="00EF749B" w:rsidRDefault="001844F1" w:rsidP="001844F1">
      <w:pPr>
        <w:pStyle w:val="ListParagraph"/>
        <w:keepNext/>
        <w:keepLines/>
        <w:numPr>
          <w:ilvl w:val="0"/>
          <w:numId w:val="48"/>
        </w:numPr>
        <w:spacing w:before="120" w:after="120"/>
        <w:jc w:val="both"/>
        <w:outlineLvl w:val="1"/>
        <w:rPr>
          <w:rFonts w:eastAsiaTheme="majorEastAsia"/>
          <w:bCs/>
          <w:color w:val="000000" w:themeColor="text1"/>
          <w:szCs w:val="21"/>
          <w:lang w:val="en-US"/>
        </w:rPr>
      </w:pPr>
      <w:r w:rsidRPr="003649F7">
        <w:rPr>
          <w:color w:val="000000" w:themeColor="text1"/>
          <w:szCs w:val="21"/>
          <w:lang w:val="en-US"/>
        </w:rPr>
        <w:t xml:space="preserve">Any failure to comply with one or more of the deontological clauses will be considered as </w:t>
      </w:r>
      <w:proofErr w:type="gramStart"/>
      <w:r w:rsidRPr="003649F7">
        <w:rPr>
          <w:color w:val="000000" w:themeColor="text1"/>
          <w:szCs w:val="21"/>
          <w:lang w:val="en-US"/>
        </w:rPr>
        <w:t>a serious</w:t>
      </w:r>
      <w:proofErr w:type="gramEnd"/>
      <w:r w:rsidRPr="003649F7">
        <w:rPr>
          <w:color w:val="000000" w:themeColor="text1"/>
          <w:szCs w:val="21"/>
          <w:lang w:val="en-US"/>
        </w:rPr>
        <w:t xml:space="preserve"> professional misconduct which will lead to the exclusion of the contractor from this and other public contracts for </w:t>
      </w:r>
      <w:proofErr w:type="spellStart"/>
      <w:r w:rsidRPr="003649F7">
        <w:rPr>
          <w:color w:val="000000" w:themeColor="text1"/>
          <w:szCs w:val="21"/>
          <w:lang w:val="en-US"/>
        </w:rPr>
        <w:t>Enabel</w:t>
      </w:r>
      <w:proofErr w:type="spellEnd"/>
      <w:r w:rsidRPr="003649F7">
        <w:rPr>
          <w:color w:val="000000" w:themeColor="text1"/>
          <w:szCs w:val="21"/>
          <w:lang w:val="en-US"/>
        </w:rPr>
        <w:t xml:space="preserve">. </w:t>
      </w:r>
    </w:p>
    <w:p w14:paraId="10E60D63" w14:textId="77777777" w:rsidR="001844F1" w:rsidRPr="00EF749B" w:rsidRDefault="001844F1" w:rsidP="001844F1">
      <w:pPr>
        <w:pStyle w:val="ListParagraph"/>
        <w:keepNext/>
        <w:keepLines/>
        <w:numPr>
          <w:ilvl w:val="0"/>
          <w:numId w:val="48"/>
        </w:numPr>
        <w:spacing w:before="120" w:after="120"/>
        <w:jc w:val="both"/>
        <w:outlineLvl w:val="1"/>
        <w:rPr>
          <w:rFonts w:eastAsiaTheme="majorEastAsia"/>
          <w:bCs/>
          <w:color w:val="000000" w:themeColor="text1"/>
          <w:szCs w:val="21"/>
          <w:lang w:val="en-US"/>
        </w:rPr>
      </w:pPr>
      <w:r w:rsidRPr="003649F7">
        <w:rPr>
          <w:color w:val="000000" w:themeColor="text1"/>
          <w:szCs w:val="21"/>
          <w:lang w:val="en-US"/>
        </w:rPr>
        <w:t xml:space="preserve">The public contractor commits to supply, upon the demand of the contracting authority, any supporting documents related to the performance conditions of the contract. The contracting authority will be allowed to proceed to any control, on paperwork or on site, which it considers necessary to collect evidence to support the presumption of unusual commercial expenditure. </w:t>
      </w:r>
    </w:p>
    <w:p w14:paraId="649C3DA5" w14:textId="77777777" w:rsidR="001844F1" w:rsidRPr="00EF749B" w:rsidRDefault="001844F1" w:rsidP="001844F1">
      <w:pPr>
        <w:rPr>
          <w:sz w:val="21"/>
          <w:szCs w:val="21"/>
          <w:lang w:val="en-US"/>
        </w:rPr>
      </w:pPr>
      <w:r w:rsidRPr="00EF749B">
        <w:rPr>
          <w:sz w:val="21"/>
          <w:szCs w:val="21"/>
          <w:lang w:val="en-US"/>
        </w:rPr>
        <w:t xml:space="preserve">Finally, the tenderer takes </w:t>
      </w:r>
      <w:proofErr w:type="spellStart"/>
      <w:r w:rsidRPr="00EF749B">
        <w:rPr>
          <w:sz w:val="21"/>
          <w:szCs w:val="21"/>
          <w:lang w:val="en-US"/>
        </w:rPr>
        <w:t>cognisance</w:t>
      </w:r>
      <w:proofErr w:type="spellEnd"/>
      <w:r w:rsidRPr="00EF749B">
        <w:rPr>
          <w:sz w:val="21"/>
          <w:szCs w:val="21"/>
          <w:lang w:val="en-US"/>
        </w:rPr>
        <w:t xml:space="preserve"> of the fact that </w:t>
      </w:r>
      <w:proofErr w:type="spellStart"/>
      <w:r w:rsidRPr="00EF749B">
        <w:rPr>
          <w:sz w:val="21"/>
          <w:szCs w:val="21"/>
          <w:lang w:val="en-US"/>
        </w:rPr>
        <w:t>Enabel</w:t>
      </w:r>
      <w:proofErr w:type="spellEnd"/>
      <w:r w:rsidRPr="00EF749B">
        <w:rPr>
          <w:sz w:val="21"/>
          <w:szCs w:val="21"/>
          <w:lang w:val="en-US"/>
        </w:rPr>
        <w:t xml:space="preserve"> reserves the right to lodge a complaint with the competent legal instances for all facts going against this statement and that all administrative and other costs resulting are borne by the tenderer. </w:t>
      </w:r>
    </w:p>
    <w:p w14:paraId="58F5C300" w14:textId="77777777" w:rsidR="001844F1" w:rsidRPr="00EF749B" w:rsidRDefault="001844F1" w:rsidP="001844F1">
      <w:pPr>
        <w:rPr>
          <w:sz w:val="21"/>
          <w:szCs w:val="21"/>
          <w:lang w:val="en-US"/>
        </w:rPr>
      </w:pPr>
      <w:r w:rsidRPr="00EF749B">
        <w:rPr>
          <w:sz w:val="21"/>
          <w:szCs w:val="21"/>
          <w:lang w:val="en-US"/>
        </w:rPr>
        <w:t xml:space="preserve">Signature preceded by ‘read and approved’, in writing, and indication of name and function of the person signing: </w:t>
      </w:r>
    </w:p>
    <w:p w14:paraId="6746AB98" w14:textId="77777777" w:rsidR="001844F1" w:rsidRPr="00EF749B" w:rsidRDefault="001844F1" w:rsidP="001844F1">
      <w:pPr>
        <w:rPr>
          <w:sz w:val="21"/>
          <w:szCs w:val="21"/>
          <w:lang w:val="pt-PT"/>
        </w:rPr>
      </w:pPr>
      <w:r w:rsidRPr="00EF749B">
        <w:rPr>
          <w:sz w:val="21"/>
          <w:szCs w:val="21"/>
          <w:lang w:val="pt-PT"/>
        </w:rPr>
        <w:t xml:space="preserve">Assinatura precedida da menção «lido e aprovado», por escrito, e indicação do nome e cargo da pessoa que assina: </w:t>
      </w:r>
    </w:p>
    <w:p w14:paraId="1D31C2D5" w14:textId="77777777" w:rsidR="001844F1" w:rsidRPr="00EF749B" w:rsidRDefault="001844F1" w:rsidP="001844F1">
      <w:pPr>
        <w:rPr>
          <w:sz w:val="21"/>
          <w:szCs w:val="21"/>
        </w:rPr>
      </w:pPr>
      <w:r w:rsidRPr="00EF749B">
        <w:rPr>
          <w:sz w:val="21"/>
          <w:szCs w:val="21"/>
          <w:lang w:val="en-US"/>
        </w:rPr>
        <w:t>Place, date</w:t>
      </w:r>
    </w:p>
    <w:sectPr w:rsidR="001844F1" w:rsidRPr="00EF749B">
      <w:headerReference w:type="default" r:id="rId38"/>
      <w:footerReference w:type="default" r:id="rId39"/>
      <w:pgSz w:w="11906" w:h="16838"/>
      <w:pgMar w:top="1134" w:right="1134"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9E7090" w14:textId="77777777" w:rsidR="009505FA" w:rsidRDefault="009505FA">
      <w:pPr>
        <w:spacing w:after="0"/>
      </w:pPr>
      <w:r>
        <w:separator/>
      </w:r>
    </w:p>
  </w:endnote>
  <w:endnote w:type="continuationSeparator" w:id="0">
    <w:p w14:paraId="7C35AFE9" w14:textId="77777777" w:rsidR="009505FA" w:rsidRDefault="009505F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Trebuchet MS">
    <w:panose1 w:val="020B0603020202020204"/>
    <w:charset w:val="00"/>
    <w:family w:val="swiss"/>
    <w:pitch w:val="variable"/>
    <w:sig w:usb0="000006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Calibri,Bold">
    <w:altName w:val="Calibri"/>
    <w:panose1 w:val="00000000000000000000"/>
    <w:charset w:val="00"/>
    <w:family w:val="swiss"/>
    <w:notTrueType/>
    <w:pitch w:val="default"/>
    <w:sig w:usb0="00000003" w:usb1="08070000" w:usb2="00000010" w:usb3="00000000" w:csb0="00020001"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CF04BA" w14:textId="77777777" w:rsidR="00A13C13" w:rsidRDefault="008541CF">
    <w:pPr>
      <w:tabs>
        <w:tab w:val="right" w:pos="9638"/>
      </w:tabs>
    </w:pPr>
    <w:r>
      <w:tab/>
    </w:r>
    <w:r>
      <w:fldChar w:fldCharType="begin"/>
    </w:r>
    <w:r>
      <w:instrText>PAGE</w:instrText>
    </w:r>
    <w:r>
      <w:fldChar w:fldCharType="separate"/>
    </w:r>
    <w:r>
      <w:t>3</w:t>
    </w:r>
    <w:r>
      <w:fldChar w:fldCharType="end"/>
    </w:r>
    <w:r>
      <w:t xml:space="preserve"> / </w:t>
    </w:r>
    <w:r>
      <w:fldChar w:fldCharType="begin"/>
    </w:r>
    <w:r>
      <w:instrText>NUMPAGES</w:instrText>
    </w:r>
    <w:r>
      <w:fldChar w:fldCharType="separate"/>
    </w:r>
    <w:r>
      <w:t>34</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F2391" w14:textId="77777777" w:rsidR="00A13C13" w:rsidRDefault="008541CF">
    <w:pPr>
      <w:tabs>
        <w:tab w:val="right" w:pos="9638"/>
      </w:tabs>
    </w:pPr>
    <w:r>
      <w:tab/>
    </w:r>
    <w:r>
      <w:fldChar w:fldCharType="begin"/>
    </w:r>
    <w:r>
      <w:instrText>PAGE</w:instrText>
    </w:r>
    <w:r>
      <w:fldChar w:fldCharType="separate"/>
    </w:r>
    <w:r>
      <w:t>4</w:t>
    </w:r>
    <w:r>
      <w:fldChar w:fldCharType="end"/>
    </w:r>
    <w:r>
      <w:t xml:space="preserve"> / </w:t>
    </w:r>
    <w:r>
      <w:fldChar w:fldCharType="begin"/>
    </w:r>
    <w:r>
      <w:instrText>NUMPAGES</w:instrText>
    </w:r>
    <w:r>
      <w:fldChar w:fldCharType="separate"/>
    </w:r>
    <w:r>
      <w:t>34</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1655D" w14:textId="77777777" w:rsidR="00A13C13" w:rsidRDefault="008541CF">
    <w:pPr>
      <w:tabs>
        <w:tab w:val="right" w:pos="9638"/>
      </w:tabs>
    </w:pPr>
    <w:r>
      <w:tab/>
    </w:r>
    <w:r>
      <w:fldChar w:fldCharType="begin"/>
    </w:r>
    <w:r>
      <w:instrText>PAGE</w:instrText>
    </w:r>
    <w:r>
      <w:fldChar w:fldCharType="separate"/>
    </w:r>
    <w:r>
      <w:t>6</w:t>
    </w:r>
    <w:r>
      <w:fldChar w:fldCharType="end"/>
    </w:r>
    <w:r>
      <w:t xml:space="preserve"> / </w:t>
    </w:r>
    <w:r>
      <w:fldChar w:fldCharType="begin"/>
    </w:r>
    <w:r>
      <w:instrText>NUMPAGES</w:instrText>
    </w:r>
    <w:r>
      <w:fldChar w:fldCharType="separate"/>
    </w:r>
    <w:r>
      <w:t>34</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107F9A" w14:textId="77777777" w:rsidR="00A13C13" w:rsidRDefault="008541CF">
    <w:pPr>
      <w:tabs>
        <w:tab w:val="right" w:pos="9638"/>
      </w:tabs>
    </w:pPr>
    <w:r>
      <w:tab/>
    </w:r>
    <w:r>
      <w:fldChar w:fldCharType="begin"/>
    </w:r>
    <w:r>
      <w:instrText>PAGE</w:instrText>
    </w:r>
    <w:r>
      <w:fldChar w:fldCharType="separate"/>
    </w:r>
    <w:r>
      <w:t>7</w:t>
    </w:r>
    <w:r>
      <w:fldChar w:fldCharType="end"/>
    </w:r>
    <w:r>
      <w:t xml:space="preserve"> / </w:t>
    </w:r>
    <w:r>
      <w:fldChar w:fldCharType="begin"/>
    </w:r>
    <w:r>
      <w:instrText>NUMPAGES</w:instrText>
    </w:r>
    <w:r>
      <w:fldChar w:fldCharType="separate"/>
    </w:r>
    <w:r>
      <w:t>34</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221546" w14:textId="77777777" w:rsidR="00A13C13" w:rsidRDefault="008541CF">
    <w:pPr>
      <w:tabs>
        <w:tab w:val="right" w:pos="9638"/>
      </w:tabs>
    </w:pPr>
    <w:r>
      <w:tab/>
    </w:r>
    <w:r>
      <w:fldChar w:fldCharType="begin"/>
    </w:r>
    <w:r>
      <w:instrText>PAGE</w:instrText>
    </w:r>
    <w:r>
      <w:fldChar w:fldCharType="separate"/>
    </w:r>
    <w:r>
      <w:t>14</w:t>
    </w:r>
    <w:r>
      <w:fldChar w:fldCharType="end"/>
    </w:r>
    <w:r>
      <w:t xml:space="preserve"> / </w:t>
    </w:r>
    <w:r>
      <w:fldChar w:fldCharType="begin"/>
    </w:r>
    <w:r>
      <w:instrText>NUMPAGES</w:instrText>
    </w:r>
    <w:r>
      <w:fldChar w:fldCharType="separate"/>
    </w:r>
    <w:r>
      <w:t>34</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D667F" w14:textId="77777777" w:rsidR="00A13C13" w:rsidRDefault="008541CF">
    <w:pPr>
      <w:tabs>
        <w:tab w:val="right" w:pos="9638"/>
      </w:tabs>
    </w:pPr>
    <w:r>
      <w:tab/>
    </w:r>
    <w:r>
      <w:fldChar w:fldCharType="begin"/>
    </w:r>
    <w:r>
      <w:instrText>PAGE</w:instrText>
    </w:r>
    <w:r>
      <w:fldChar w:fldCharType="separate"/>
    </w:r>
    <w:r>
      <w:t>23</w:t>
    </w:r>
    <w:r>
      <w:fldChar w:fldCharType="end"/>
    </w:r>
    <w:r>
      <w:t xml:space="preserve"> / </w:t>
    </w:r>
    <w:r>
      <w:fldChar w:fldCharType="begin"/>
    </w:r>
    <w:r>
      <w:instrText>NUMPAGES</w:instrText>
    </w:r>
    <w:r>
      <w:fldChar w:fldCharType="separate"/>
    </w:r>
    <w:r>
      <w:t>34</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C8DF4B" w14:textId="3C1A2FAA" w:rsidR="00090BDD" w:rsidRDefault="00090BDD">
    <w:pPr>
      <w:pStyle w:val="BodyText"/>
      <w:spacing w:line="14" w:lineRule="auto"/>
      <w:rPr>
        <w:sz w:val="20"/>
        <w:szCs w:val="20"/>
      </w:rPr>
    </w:pPr>
    <w:r>
      <w:rPr>
        <w:noProof/>
        <w:sz w:val="20"/>
      </w:rPr>
      <w:drawing>
        <wp:anchor distT="0" distB="0" distL="0" distR="0" simplePos="0" relativeHeight="251658247" behindDoc="1" locked="0" layoutInCell="1" allowOverlap="1" wp14:anchorId="4741336A" wp14:editId="2B5E4752">
          <wp:simplePos x="0" y="0"/>
          <wp:positionH relativeFrom="page">
            <wp:posOffset>965835</wp:posOffset>
          </wp:positionH>
          <wp:positionV relativeFrom="page">
            <wp:posOffset>9022080</wp:posOffset>
          </wp:positionV>
          <wp:extent cx="456133" cy="179069"/>
          <wp:effectExtent l="0" t="0" r="0" b="0"/>
          <wp:wrapNone/>
          <wp:docPr id="1192426213" name="Image 3">
            <a:extLst xmlns:a="http://schemas.openxmlformats.org/drawingml/2006/main">
              <a:ext uri="{FF2B5EF4-FFF2-40B4-BE49-F238E27FC236}">
                <a16:creationId xmlns:a16="http://schemas.microsoft.com/office/drawing/2014/main" id="{CB8BF974-4EB2-4F64-872B-19BD77B045F0}"/>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Image 3"/>
                  <pic:cNvPicPr/>
                </pic:nvPicPr>
                <pic:blipFill>
                  <a:blip r:embed="rId1" cstate="print"/>
                  <a:stretch>
                    <a:fillRect/>
                  </a:stretch>
                </pic:blipFill>
                <pic:spPr>
                  <a:xfrm>
                    <a:off x="0" y="0"/>
                    <a:ext cx="456133" cy="179069"/>
                  </a:xfrm>
                  <a:prstGeom prst="rect">
                    <a:avLst/>
                  </a:prstGeom>
                </pic:spPr>
              </pic:pic>
            </a:graphicData>
          </a:graphic>
        </wp:anchor>
      </w:drawing>
    </w:r>
    <w:r>
      <w:rPr>
        <w:noProof/>
        <w:sz w:val="20"/>
      </w:rPr>
      <mc:AlternateContent>
        <mc:Choice Requires="wps">
          <w:drawing>
            <wp:anchor distT="0" distB="0" distL="0" distR="0" simplePos="0" relativeHeight="251658248" behindDoc="1" locked="0" layoutInCell="1" allowOverlap="1" wp14:anchorId="5AE2D826" wp14:editId="4B8B0EF5">
              <wp:simplePos x="0" y="0"/>
              <wp:positionH relativeFrom="page">
                <wp:posOffset>1489710</wp:posOffset>
              </wp:positionH>
              <wp:positionV relativeFrom="page">
                <wp:posOffset>9063383</wp:posOffset>
              </wp:positionV>
              <wp:extent cx="323850" cy="128905"/>
              <wp:effectExtent l="0" t="0" r="0" b="0"/>
              <wp:wrapNone/>
              <wp:docPr id="4" name="Textbox 4">
                <a:extLst xmlns:a="http://schemas.openxmlformats.org/drawingml/2006/main">
                  <a:ext uri="{FF2B5EF4-FFF2-40B4-BE49-F238E27FC236}">
                    <a16:creationId xmlns:a16="http://schemas.microsoft.com/office/drawing/2014/main" id="{EAF53666-3C4B-4E9B-9BA2-B842CB250BAA}"/>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3850" cy="128905"/>
                      </a:xfrm>
                      <a:prstGeom prst="rect">
                        <a:avLst/>
                      </a:prstGeom>
                    </wps:spPr>
                    <wps:txbx>
                      <w:txbxContent>
                        <w:p w14:paraId="7B66EE37" w14:textId="77777777" w:rsidR="00090BDD" w:rsidRDefault="00090BDD">
                          <w:pPr>
                            <w:spacing w:before="20"/>
                            <w:ind w:left="20"/>
                            <w:rPr>
                              <w:rFonts w:ascii="Trebuchet MS"/>
                              <w:b/>
                              <w:sz w:val="14"/>
                            </w:rPr>
                          </w:pPr>
                          <w:r>
                            <w:rPr>
                              <w:rFonts w:ascii="Trebuchet MS"/>
                              <w:b/>
                              <w:color w:val="D61A1C"/>
                              <w:spacing w:val="-2"/>
                              <w:sz w:val="14"/>
                            </w:rPr>
                            <w:t>PIREDD</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1CE9CCA2">
            <v:shapetype id="_x0000_t202" coordsize="21600,21600" o:spt="202" path="m,l,21600r21600,l21600,xe" w14:anchorId="5AE2D826">
              <v:stroke joinstyle="miter"/>
              <v:path gradientshapeok="t" o:connecttype="rect"/>
            </v:shapetype>
            <v:shape id="Textbox 4" style="position:absolute;margin-left:117.3pt;margin-top:713.65pt;width:25.5pt;height:10.15pt;z-index:-251658232;visibility:visible;mso-wrap-style:square;mso-wrap-distance-left:0;mso-wrap-distance-top:0;mso-wrap-distance-right:0;mso-wrap-distance-bottom:0;mso-position-horizontal:absolute;mso-position-horizontal-relative:page;mso-position-vertical:absolute;mso-position-vertical-relative:page;v-text-anchor:top"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4TlkgEAABoDAAAOAAAAZHJzL2Uyb0RvYy54bWysUsGO0zAQvSPxD5bv1GlXi0rUdAWsQEgr&#10;QFr4ANexm4jYY2bcJv17xm7aIrghLvbYM37z3htvHiY/iKNF6iE0crmopLDBQNuHfSO/f/vwai0F&#10;JR1aPUCwjTxZkg/bly82Y6ztCjoYWouCQQLVY2xkl1KslSLTWa9pAdEGTjpArxMfca9a1COj+0Gt&#10;quq1GgHbiGAsEd8+npNyW/CdsyZ9cY5sEkMjmVsqK5Z1l1e13eh6jzp2vZlp6H9g4XUfuOkV6lEn&#10;LQ7Y/wXle4NA4NLCgFfgXG9s0cBqltUfap47HW3RwuZQvNpE/w/WfD4+x68o0vQOJh5gEUHxCcwP&#10;Ym/UGKmea7KnVBNXZ6GTQ593liD4IXt7uvpppyQMX96t7tb3nDGcWq7Wb6r77Le6PY5I6aMFL3LQ&#10;SORxFQL6+ETpXHopmbmc22ciadpNXJLDHbQn1jDyGBtJPw8arRTDp8A+5ZlfArwEu0uAaXgP5Wdk&#10;KQHeHhK4vnS+4c6deQCF+/xZ8oR/P5eq25fe/gIAAP//AwBQSwMEFAAGAAgAAAAhAIPQEa7hAAAA&#10;DQEAAA8AAABkcnMvZG93bnJldi54bWxMj0FPg0AQhe8m/ofNmHizixRpRZamMXoyMVI8eFzYKZCy&#10;s8huW/z3Tk96nPe+vHkv38x2ECecfO9Iwf0iAoHUONNTq+Czer1bg/BBk9GDI1Twgx42xfVVrjPj&#10;zlTiaRdawSHkM62gC2HMpPRNh1b7hRuR2Nu7yerA59RKM+kzh9tBxlGUSqt74g+dHvG5w+awO1oF&#10;2y8qX/rv9/qj3Jd9VT1G9JYelLq9mbdPIALO4Q+GS32uDgV3qt2RjBeDgniZpIyykcSrJQhG4vUD&#10;S/VFSlYpyCKX/1cUvwAAAP//AwBQSwECLQAUAAYACAAAACEAtoM4kv4AAADhAQAAEwAAAAAAAAAA&#10;AAAAAAAAAAAAW0NvbnRlbnRfVHlwZXNdLnhtbFBLAQItABQABgAIAAAAIQA4/SH/1gAAAJQBAAAL&#10;AAAAAAAAAAAAAAAAAC8BAABfcmVscy8ucmVsc1BLAQItABQABgAIAAAAIQCVK4TlkgEAABoDAAAO&#10;AAAAAAAAAAAAAAAAAC4CAABkcnMvZTJvRG9jLnhtbFBLAQItABQABgAIAAAAIQCD0BGu4QAAAA0B&#10;AAAPAAAAAAAAAAAAAAAAAOwDAABkcnMvZG93bnJldi54bWxQSwUGAAAAAAQABADzAAAA+gQAAAAA&#10;">
              <v:textbox inset="0,0,0,0">
                <w:txbxContent>
                  <w:p w:rsidR="00090BDD" w:rsidRDefault="00090BDD" w14:paraId="1D204741" w14:textId="77777777">
                    <w:pPr>
                      <w:spacing w:before="20"/>
                      <w:ind w:left="20"/>
                      <w:rPr>
                        <w:rFonts w:ascii="Trebuchet MS"/>
                        <w:b/>
                        <w:sz w:val="14"/>
                      </w:rPr>
                    </w:pPr>
                    <w:r>
                      <w:rPr>
                        <w:rFonts w:ascii="Trebuchet MS"/>
                        <w:b/>
                        <w:color w:val="D61A1C"/>
                        <w:spacing w:val="-2"/>
                        <w:sz w:val="14"/>
                      </w:rPr>
                      <w:t>PIREDD</w:t>
                    </w:r>
                  </w:p>
                </w:txbxContent>
              </v:textbox>
              <w10:wrap anchorx="page" anchory="page"/>
            </v:shape>
          </w:pict>
        </mc:Fallback>
      </mc:AlternateContent>
    </w:r>
    <w:r>
      <w:rPr>
        <w:noProof/>
        <w:sz w:val="20"/>
      </w:rPr>
      <mc:AlternateContent>
        <mc:Choice Requires="wps">
          <w:drawing>
            <wp:anchor distT="0" distB="0" distL="0" distR="0" simplePos="0" relativeHeight="251658249" behindDoc="1" locked="0" layoutInCell="1" allowOverlap="1" wp14:anchorId="30C9AF16" wp14:editId="444EAFEA">
              <wp:simplePos x="0" y="0"/>
              <wp:positionH relativeFrom="page">
                <wp:posOffset>2988945</wp:posOffset>
              </wp:positionH>
              <wp:positionV relativeFrom="page">
                <wp:posOffset>9063383</wp:posOffset>
              </wp:positionV>
              <wp:extent cx="772795" cy="128905"/>
              <wp:effectExtent l="0" t="0" r="0" b="0"/>
              <wp:wrapNone/>
              <wp:docPr id="5" name="Textbox 5">
                <a:extLst xmlns:a="http://schemas.openxmlformats.org/drawingml/2006/main">
                  <a:ext uri="{FF2B5EF4-FFF2-40B4-BE49-F238E27FC236}">
                    <a16:creationId xmlns:a16="http://schemas.microsoft.com/office/drawing/2014/main" id="{89F9929F-6C8F-431F-A6B7-DF4B5D3F5BE3}"/>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72795" cy="128905"/>
                      </a:xfrm>
                      <a:prstGeom prst="rect">
                        <a:avLst/>
                      </a:prstGeom>
                    </wps:spPr>
                    <wps:txbx>
                      <w:txbxContent>
                        <w:p w14:paraId="091C6824" w14:textId="77777777" w:rsidR="00090BDD" w:rsidRDefault="00090BDD">
                          <w:pPr>
                            <w:spacing w:before="20"/>
                            <w:ind w:left="20"/>
                            <w:rPr>
                              <w:rFonts w:ascii="Trebuchet MS"/>
                              <w:b/>
                              <w:sz w:val="14"/>
                            </w:rPr>
                          </w:pPr>
                          <w:r>
                            <w:rPr>
                              <w:rFonts w:ascii="Trebuchet MS"/>
                              <w:b/>
                              <w:color w:val="D61A1C"/>
                              <w:w w:val="80"/>
                              <w:sz w:val="14"/>
                            </w:rPr>
                            <w:t>RDC182081T-</w:t>
                          </w:r>
                          <w:r>
                            <w:rPr>
                              <w:rFonts w:ascii="Trebuchet MS"/>
                              <w:b/>
                              <w:color w:val="D61A1C"/>
                              <w:spacing w:val="-2"/>
                              <w:w w:val="95"/>
                              <w:sz w:val="14"/>
                            </w:rPr>
                            <w:t>10022</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560363A9">
            <v:shape id="Textbox 5" style="position:absolute;margin-left:235.35pt;margin-top:713.65pt;width:60.85pt;height:10.15pt;z-index:-251658231;visibility:visible;mso-wrap-style:square;mso-wrap-distance-left:0;mso-wrap-distance-top:0;mso-wrap-distance-right:0;mso-wrap-distance-bottom:0;mso-position-horizontal:absolute;mso-position-horizontal-relative:page;mso-position-vertical:absolute;mso-position-vertical-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FPJ3mAEAACEDAAAOAAAAZHJzL2Uyb0RvYy54bWysUsFuGyEQvVfKPyDuMWtLqZOV11HbKFWl&#10;qK2U9AMwC17UhSEM9q7/vgNe21V7i3KBgRke772Z1f3oerbXES34hs9nFWfaK2it3zb818vj9S1n&#10;mKRvZQ9eN/ygkd+vrz6shlDrBXTQtzoyAvFYD6HhXUqhFgJVp53EGQTtKWkgOpnoGLeijXIgdNeL&#10;RVV9FAPENkRQGpFuH45Jvi74xmiVfhiDOrG+4cQtlTWWdZNXsV7Jehtl6KyaaMg3sHDSevr0DPUg&#10;k2S7aP+DclZFQDBppsAJMMYqXTSQmnn1j5rnTgZdtJA5GM424fvBqu/75/AzsjR+hpEaWERgeAL1&#10;G8kbMQSsp5rsKdZI1VnoaKLLO0lg9JC8PZz91GNiii6Xy8Xy7oYzRan54vauusl+i8vjEDF91eBY&#10;DhoeqV2FgNw/YTqWnkomLsfvM5E0bkZm28yZKvPNBtoDSRmomw3H152MmrP+mye7cutPQTwFm1MQ&#10;U/8FyoBkRR4+7RIYWwhccCcC1IciYZqZ3Oi/z6XqMtnrPwAAAP//AwBQSwMEFAAGAAgAAAAhAEol&#10;TqriAAAADQEAAA8AAABkcnMvZG93bnJldi54bWxMj8FOwzAMhu9IvENkJG4spZR265pOE4ITEqIr&#10;B45p47XRGqc02Vbenuw0jvb/6ffnYjObgZ1wctqSgMdFBAyptUpTJ+CrfntYAnNekpKDJRTwiw42&#10;5e1NIXNlz1Thaec7FkrI5VJA7/2Yc+7aHo10CzsihWxvJyN9GKeOq0meQ7kZeBxFKTdSU7jQyxFf&#10;emwPu6MRsP2m6lX/fDSf1b7Sdb2K6D09CHF/N2/XwDzO/grDRT+oQxmcGnsk5dggIMmiLKAhSOLs&#10;CVhAnldxAqy5rJIsBV4W/P8X5R8AAAD//wMAUEsBAi0AFAAGAAgAAAAhALaDOJL+AAAA4QEAABMA&#10;AAAAAAAAAAAAAAAAAAAAAFtDb250ZW50X1R5cGVzXS54bWxQSwECLQAUAAYACAAAACEAOP0h/9YA&#10;AACUAQAACwAAAAAAAAAAAAAAAAAvAQAAX3JlbHMvLnJlbHNQSwECLQAUAAYACAAAACEA9xTyd5gB&#10;AAAhAwAADgAAAAAAAAAAAAAAAAAuAgAAZHJzL2Uyb0RvYy54bWxQSwECLQAUAAYACAAAACEASiVO&#10;quIAAAANAQAADwAAAAAAAAAAAAAAAADyAwAAZHJzL2Rvd25yZXYueG1sUEsFBgAAAAAEAAQA8wAA&#10;AAEFAAAAAA==&#10;" w14:anchorId="30C9AF16">
              <v:textbox inset="0,0,0,0">
                <w:txbxContent>
                  <w:p w:rsidR="00090BDD" w:rsidRDefault="00090BDD" w14:paraId="17AD5471" w14:textId="77777777">
                    <w:pPr>
                      <w:spacing w:before="20"/>
                      <w:ind w:left="20"/>
                      <w:rPr>
                        <w:rFonts w:ascii="Trebuchet MS"/>
                        <w:b/>
                        <w:sz w:val="14"/>
                      </w:rPr>
                    </w:pPr>
                    <w:r>
                      <w:rPr>
                        <w:rFonts w:ascii="Trebuchet MS"/>
                        <w:b/>
                        <w:color w:val="D61A1C"/>
                        <w:w w:val="80"/>
                        <w:sz w:val="14"/>
                      </w:rPr>
                      <w:t>RDC182081T-</w:t>
                    </w:r>
                    <w:r>
                      <w:rPr>
                        <w:rFonts w:ascii="Trebuchet MS"/>
                        <w:b/>
                        <w:color w:val="D61A1C"/>
                        <w:spacing w:val="-2"/>
                        <w:w w:val="95"/>
                        <w:sz w:val="14"/>
                      </w:rPr>
                      <w:t>10022</w:t>
                    </w:r>
                  </w:p>
                </w:txbxContent>
              </v:textbox>
              <w10:wrap anchorx="page" anchory="page"/>
            </v:shape>
          </w:pict>
        </mc:Fallback>
      </mc:AlternateContent>
    </w:r>
    <w:r>
      <w:rPr>
        <w:noProof/>
        <w:sz w:val="20"/>
      </w:rPr>
      <mc:AlternateContent>
        <mc:Choice Requires="wps">
          <w:drawing>
            <wp:anchor distT="0" distB="0" distL="0" distR="0" simplePos="0" relativeHeight="251658250" behindDoc="1" locked="0" layoutInCell="1" allowOverlap="1" wp14:anchorId="19BF8471" wp14:editId="6348B41F">
              <wp:simplePos x="0" y="0"/>
              <wp:positionH relativeFrom="page">
                <wp:posOffset>4272279</wp:posOffset>
              </wp:positionH>
              <wp:positionV relativeFrom="page">
                <wp:posOffset>9063383</wp:posOffset>
              </wp:positionV>
              <wp:extent cx="848360" cy="128905"/>
              <wp:effectExtent l="0" t="0" r="0" b="0"/>
              <wp:wrapNone/>
              <wp:docPr id="6" name="Textbox 6">
                <a:extLst xmlns:a="http://schemas.openxmlformats.org/drawingml/2006/main">
                  <a:ext uri="{FF2B5EF4-FFF2-40B4-BE49-F238E27FC236}">
                    <a16:creationId xmlns:a16="http://schemas.microsoft.com/office/drawing/2014/main" id="{F16EB6CB-3169-4BBF-BC43-2C6A11D652C5}"/>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48360" cy="128905"/>
                      </a:xfrm>
                      <a:prstGeom prst="rect">
                        <a:avLst/>
                      </a:prstGeom>
                    </wps:spPr>
                    <wps:txbx>
                      <w:txbxContent>
                        <w:p w14:paraId="575AA4C4" w14:textId="77777777" w:rsidR="00090BDD" w:rsidRDefault="00090BDD">
                          <w:pPr>
                            <w:spacing w:before="20"/>
                            <w:ind w:left="20"/>
                            <w:rPr>
                              <w:rFonts w:ascii="Trebuchet MS" w:hAnsi="Trebuchet MS"/>
                              <w:b/>
                              <w:sz w:val="14"/>
                            </w:rPr>
                          </w:pPr>
                          <w:r>
                            <w:rPr>
                              <w:rFonts w:ascii="Trebuchet MS" w:hAnsi="Trebuchet MS"/>
                              <w:b/>
                              <w:color w:val="D61A1C"/>
                              <w:sz w:val="14"/>
                            </w:rPr>
                            <w:t>PARTIE</w:t>
                          </w:r>
                          <w:r>
                            <w:rPr>
                              <w:rFonts w:ascii="Trebuchet MS" w:hAnsi="Trebuchet MS"/>
                              <w:b/>
                              <w:color w:val="D61A1C"/>
                              <w:spacing w:val="-17"/>
                              <w:sz w:val="14"/>
                            </w:rPr>
                            <w:t xml:space="preserve"> </w:t>
                          </w:r>
                          <w:r>
                            <w:rPr>
                              <w:rFonts w:ascii="Trebuchet MS" w:hAnsi="Trebuchet MS"/>
                              <w:b/>
                              <w:color w:val="D61A1C"/>
                              <w:sz w:val="14"/>
                            </w:rPr>
                            <w:t>B</w:t>
                          </w:r>
                          <w:r>
                            <w:rPr>
                              <w:rFonts w:ascii="Trebuchet MS" w:hAnsi="Trebuchet MS"/>
                              <w:b/>
                              <w:color w:val="D61A1C"/>
                              <w:spacing w:val="-16"/>
                              <w:sz w:val="14"/>
                            </w:rPr>
                            <w:t xml:space="preserve"> </w:t>
                          </w:r>
                          <w:r>
                            <w:rPr>
                              <w:rFonts w:ascii="Trebuchet MS" w:hAnsi="Trebuchet MS"/>
                              <w:b/>
                              <w:color w:val="D61A1C"/>
                              <w:sz w:val="14"/>
                            </w:rPr>
                            <w:t>–</w:t>
                          </w:r>
                          <w:r>
                            <w:rPr>
                              <w:rFonts w:ascii="Trebuchet MS" w:hAnsi="Trebuchet MS"/>
                              <w:b/>
                              <w:color w:val="D61A1C"/>
                              <w:spacing w:val="-14"/>
                              <w:sz w:val="14"/>
                            </w:rPr>
                            <w:t xml:space="preserve"> </w:t>
                          </w:r>
                          <w:r>
                            <w:rPr>
                              <w:rFonts w:ascii="Trebuchet MS" w:hAnsi="Trebuchet MS"/>
                              <w:b/>
                              <w:color w:val="D61A1C"/>
                              <w:sz w:val="14"/>
                            </w:rPr>
                            <w:t>ANNEXE</w:t>
                          </w:r>
                          <w:r>
                            <w:rPr>
                              <w:rFonts w:ascii="Trebuchet MS" w:hAnsi="Trebuchet MS"/>
                              <w:b/>
                              <w:color w:val="D61A1C"/>
                              <w:spacing w:val="-17"/>
                              <w:sz w:val="14"/>
                            </w:rPr>
                            <w:t xml:space="preserve"> </w:t>
                          </w:r>
                          <w:r>
                            <w:rPr>
                              <w:rFonts w:ascii="Trebuchet MS" w:hAnsi="Trebuchet MS"/>
                              <w:b/>
                              <w:color w:val="D61A1C"/>
                              <w:spacing w:val="-5"/>
                              <w:sz w:val="14"/>
                            </w:rPr>
                            <w:t>II</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658CAD19">
            <v:shape id="Textbox 6" style="position:absolute;margin-left:336.4pt;margin-top:713.65pt;width:66.8pt;height:10.15pt;z-index:-251658230;visibility:visible;mso-wrap-style:square;mso-wrap-distance-left:0;mso-wrap-distance-top:0;mso-wrap-distance-right:0;mso-wrap-distance-bottom:0;mso-position-horizontal:absolute;mso-position-horizontal-relative:page;mso-position-vertical:absolute;mso-position-vertical-relative:page;v-text-anchor:top" o:spid="_x0000_s103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W3rvlwEAACEDAAAOAAAAZHJzL2Uyb0RvYy54bWysUsGO0zAQvSPxD5bvNGmBVYmaroAVCGkF&#10;SAsf4Dp2YxF7zIzbpH/P2E1bBDfExR7PjJ/fe+PN/eQHcTRIDkIrl4taChM0dC7sW/n924cXayko&#10;qdCpAYJp5cmQvN8+f7YZY2NW0MPQGRQMEqgZYyv7lGJTVaR74xUtIJrARQvoVeIj7qsO1cjofqhW&#10;dX1XjYBdRNCGiLMP56LcFnxrjU5frCWTxNBK5pbKimXd5bXablSzRxV7p2ca6h9YeOUCP3qFelBJ&#10;iQO6v6C80wgENi00+AqsddoUDaxmWf+h5qlX0RQtbA7Fq030/2D15+NT/IoiTe9g4gEWERQfQf8g&#10;9qYaIzVzT/aUGuLuLHSy6PPOEgRfZG9PVz/NlITm5PrV+uUdVzSXlqv1m/p19ru6XY5I6aMBL3LQ&#10;SuRxFQLq+Ejp3Hppmbmcn89E0rSbhOtaucqgObOD7sRSRp5mK+nnQaGRYvgU2K48+kuAl2B3CTAN&#10;76F8kKwowNtDAusKgRvuTIDnUCTMfyYP+vdz6br97O0vAAAA//8DAFBLAwQUAAYACAAAACEAUnN3&#10;TeEAAAANAQAADwAAAGRycy9kb3ducmV2LnhtbEyPwU7DMBBE70j8g7VI3KhNiJwS4lQVghMSIg0H&#10;jk68TaLG6xC7bfh73BMcZ2c087bYLHZkJ5z94EjB/UoAQ2qdGahT8Fm/3q2B+aDJ6NERKvhBD5vy&#10;+qrQuXFnqvC0Cx2LJeRzraAPYco5922PVvuVm5Cit3ez1SHKueNm1udYbkeeCCG51QPFhV5P+Nxj&#10;e9gdrYLtF1Uvw/d781Htq6GuHwW9yYNStzfL9glYwCX8heGCH9GhjEyNO5LxbFQgsySih2ikSfYA&#10;LEbWQqbAmsspzSTwsuD/vyh/AQAA//8DAFBLAQItABQABgAIAAAAIQC2gziS/gAAAOEBAAATAAAA&#10;AAAAAAAAAAAAAAAAAABbQ29udGVudF9UeXBlc10ueG1sUEsBAi0AFAAGAAgAAAAhADj9If/WAAAA&#10;lAEAAAsAAAAAAAAAAAAAAAAALwEAAF9yZWxzLy5yZWxzUEsBAi0AFAAGAAgAAAAhAPZbeu+XAQAA&#10;IQMAAA4AAAAAAAAAAAAAAAAALgIAAGRycy9lMm9Eb2MueG1sUEsBAi0AFAAGAAgAAAAhAFJzd03h&#10;AAAADQEAAA8AAAAAAAAAAAAAAAAA8QMAAGRycy9kb3ducmV2LnhtbFBLBQYAAAAABAAEAPMAAAD/&#10;BAAAAAA=&#10;" w14:anchorId="19BF8471">
              <v:textbox inset="0,0,0,0">
                <w:txbxContent>
                  <w:p w:rsidR="00090BDD" w:rsidRDefault="00090BDD" w14:paraId="7F0D0376" w14:textId="77777777">
                    <w:pPr>
                      <w:spacing w:before="20"/>
                      <w:ind w:left="20"/>
                      <w:rPr>
                        <w:rFonts w:ascii="Trebuchet MS" w:hAnsi="Trebuchet MS"/>
                        <w:b/>
                        <w:sz w:val="14"/>
                      </w:rPr>
                    </w:pPr>
                    <w:r>
                      <w:rPr>
                        <w:rFonts w:ascii="Trebuchet MS" w:hAnsi="Trebuchet MS"/>
                        <w:b/>
                        <w:color w:val="D61A1C"/>
                        <w:sz w:val="14"/>
                      </w:rPr>
                      <w:t>PARTIE</w:t>
                    </w:r>
                    <w:r>
                      <w:rPr>
                        <w:rFonts w:ascii="Trebuchet MS" w:hAnsi="Trebuchet MS"/>
                        <w:b/>
                        <w:color w:val="D61A1C"/>
                        <w:spacing w:val="-17"/>
                        <w:sz w:val="14"/>
                      </w:rPr>
                      <w:t xml:space="preserve"> </w:t>
                    </w:r>
                    <w:r>
                      <w:rPr>
                        <w:rFonts w:ascii="Trebuchet MS" w:hAnsi="Trebuchet MS"/>
                        <w:b/>
                        <w:color w:val="D61A1C"/>
                        <w:sz w:val="14"/>
                      </w:rPr>
                      <w:t>B</w:t>
                    </w:r>
                    <w:r>
                      <w:rPr>
                        <w:rFonts w:ascii="Trebuchet MS" w:hAnsi="Trebuchet MS"/>
                        <w:b/>
                        <w:color w:val="D61A1C"/>
                        <w:spacing w:val="-16"/>
                        <w:sz w:val="14"/>
                      </w:rPr>
                      <w:t xml:space="preserve"> </w:t>
                    </w:r>
                    <w:r>
                      <w:rPr>
                        <w:rFonts w:ascii="Trebuchet MS" w:hAnsi="Trebuchet MS"/>
                        <w:b/>
                        <w:color w:val="D61A1C"/>
                        <w:sz w:val="14"/>
                      </w:rPr>
                      <w:t>–</w:t>
                    </w:r>
                    <w:r>
                      <w:rPr>
                        <w:rFonts w:ascii="Trebuchet MS" w:hAnsi="Trebuchet MS"/>
                        <w:b/>
                        <w:color w:val="D61A1C"/>
                        <w:spacing w:val="-14"/>
                        <w:sz w:val="14"/>
                      </w:rPr>
                      <w:t xml:space="preserve"> </w:t>
                    </w:r>
                    <w:r>
                      <w:rPr>
                        <w:rFonts w:ascii="Trebuchet MS" w:hAnsi="Trebuchet MS"/>
                        <w:b/>
                        <w:color w:val="D61A1C"/>
                        <w:sz w:val="14"/>
                      </w:rPr>
                      <w:t>ANNEXE</w:t>
                    </w:r>
                    <w:r>
                      <w:rPr>
                        <w:rFonts w:ascii="Trebuchet MS" w:hAnsi="Trebuchet MS"/>
                        <w:b/>
                        <w:color w:val="D61A1C"/>
                        <w:spacing w:val="-17"/>
                        <w:sz w:val="14"/>
                      </w:rPr>
                      <w:t xml:space="preserve"> </w:t>
                    </w:r>
                    <w:r>
                      <w:rPr>
                        <w:rFonts w:ascii="Trebuchet MS" w:hAnsi="Trebuchet MS"/>
                        <w:b/>
                        <w:color w:val="D61A1C"/>
                        <w:spacing w:val="-5"/>
                        <w:sz w:val="14"/>
                      </w:rPr>
                      <w:t>II</w:t>
                    </w:r>
                  </w:p>
                </w:txbxContent>
              </v:textbox>
              <w10:wrap anchorx="page" anchory="page"/>
            </v:shape>
          </w:pict>
        </mc:Fallback>
      </mc:AlternateContent>
    </w:r>
    <w:r>
      <w:rPr>
        <w:noProof/>
        <w:sz w:val="20"/>
      </w:rPr>
      <mc:AlternateContent>
        <mc:Choice Requires="wps">
          <w:drawing>
            <wp:anchor distT="0" distB="0" distL="0" distR="0" simplePos="0" relativeHeight="251658251" behindDoc="1" locked="0" layoutInCell="1" allowOverlap="1" wp14:anchorId="7732F7A1" wp14:editId="7952CAAE">
              <wp:simplePos x="0" y="0"/>
              <wp:positionH relativeFrom="page">
                <wp:posOffset>5730240</wp:posOffset>
              </wp:positionH>
              <wp:positionV relativeFrom="page">
                <wp:posOffset>9063383</wp:posOffset>
              </wp:positionV>
              <wp:extent cx="1013460" cy="128905"/>
              <wp:effectExtent l="0" t="0" r="0" b="0"/>
              <wp:wrapNone/>
              <wp:docPr id="7" name="Textbox 7">
                <a:extLst xmlns:a="http://schemas.openxmlformats.org/drawingml/2006/main">
                  <a:ext uri="{FF2B5EF4-FFF2-40B4-BE49-F238E27FC236}">
                    <a16:creationId xmlns:a16="http://schemas.microsoft.com/office/drawing/2014/main" id="{404E671A-97F7-4761-AEB1-BAD8E4292AAB}"/>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13460" cy="128905"/>
                      </a:xfrm>
                      <a:prstGeom prst="rect">
                        <a:avLst/>
                      </a:prstGeom>
                    </wps:spPr>
                    <wps:txbx>
                      <w:txbxContent>
                        <w:p w14:paraId="1E41AC54" w14:textId="77777777" w:rsidR="00090BDD" w:rsidRDefault="00090BDD">
                          <w:pPr>
                            <w:spacing w:before="20"/>
                            <w:ind w:left="20"/>
                            <w:rPr>
                              <w:rFonts w:ascii="Trebuchet MS"/>
                              <w:b/>
                              <w:sz w:val="14"/>
                            </w:rPr>
                          </w:pPr>
                          <w:r>
                            <w:rPr>
                              <w:rFonts w:ascii="Trebuchet MS"/>
                              <w:b/>
                              <w:color w:val="D61A1C"/>
                              <w:sz w:val="14"/>
                            </w:rPr>
                            <w:t>TERMES</w:t>
                          </w:r>
                          <w:r>
                            <w:rPr>
                              <w:rFonts w:ascii="Trebuchet MS"/>
                              <w:b/>
                              <w:color w:val="D61A1C"/>
                              <w:spacing w:val="-11"/>
                              <w:sz w:val="14"/>
                            </w:rPr>
                            <w:t xml:space="preserve"> </w:t>
                          </w:r>
                          <w:r>
                            <w:rPr>
                              <w:rFonts w:ascii="Trebuchet MS"/>
                              <w:b/>
                              <w:color w:val="D61A1C"/>
                              <w:sz w:val="14"/>
                            </w:rPr>
                            <w:t>DE</w:t>
                          </w:r>
                          <w:r>
                            <w:rPr>
                              <w:rFonts w:ascii="Trebuchet MS"/>
                              <w:b/>
                              <w:color w:val="D61A1C"/>
                              <w:spacing w:val="-9"/>
                              <w:sz w:val="14"/>
                            </w:rPr>
                            <w:t xml:space="preserve"> </w:t>
                          </w:r>
                          <w:r>
                            <w:rPr>
                              <w:rFonts w:ascii="Trebuchet MS"/>
                              <w:b/>
                              <w:color w:val="D61A1C"/>
                              <w:spacing w:val="-2"/>
                              <w:sz w:val="14"/>
                            </w:rPr>
                            <w:t>REFERENCES</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0503AF8F">
            <v:shape id="Textbox 7" style="position:absolute;margin-left:451.2pt;margin-top:713.65pt;width:79.8pt;height:10.15pt;z-index:-251658229;visibility:visible;mso-wrap-style:square;mso-wrap-distance-left:0;mso-wrap-distance-top:0;mso-wrap-distance-right:0;mso-wrap-distance-bottom:0;mso-position-horizontal:absolute;mso-position-horizontal-relative:page;mso-position-vertical:absolute;mso-position-vertical-relative:page;v-text-anchor:top" o:spid="_x0000_s103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fQ93lwEAACIDAAAOAAAAZHJzL2Uyb0RvYy54bWysUsGO0zAQvSPxD5bvNGkXVkvUdAWsQEgr&#10;WGnhA1zHbixij5lxm/TvGbtpi+CGuIzHnvHze2+8vp/8IA4GyUFo5XJRS2GChs6FXSu/f/v46k4K&#10;Sip0aoBgWnk0JO83L1+sx9iYFfQwdAYFgwRqxtjKPqXYVBXp3nhFC4gmcNECepV4i7uqQzUyuh+q&#10;VV3fViNgFxG0IeLTh1NRbgq+tUanr9aSSWJoJXNLJWKJ2xyrzVo1O1Sxd3qmof6BhVcu8KMXqAeV&#10;lNij+wvKO41AYNNCg6/AWqdN0cBqlvUfap57FU3RwuZQvNhE/w9Wfzk8xycUaXoPEw+wiKD4CPoH&#10;sTfVGKmZe7Kn1BB3Z6GTRZ9XliD4Int7vPhppiR0RquXN69vuaS5tlzdva3fZMOr6+2IlD4Z8CIn&#10;rUSeV2GgDo+UTq3nlpnM6f3MJE3bSbiulTcZNJ9soTuylpHH2Ur6uVdopBg+B/Yrz/6c4DnZnhNM&#10;wwcoPyRLCvBun8C6QuCKOxPgQRQJ86fJk/59X7quX3vzCwAA//8DAFBLAwQUAAYACAAAACEApK5J&#10;wOEAAAAOAQAADwAAAGRycy9kb3ducmV2LnhtbEyPwU7DMBBE70j8g7VI3KhNiFIa4lQVghMSIg0H&#10;jk68TazG6xC7bfh7nBMcd+ZpdqbYznZgZ5y8cSThfiWAIbVOG+okfNavd4/AfFCk1eAIJfygh215&#10;fVWoXLsLVXjeh47FEPK5ktCHMOac+7ZHq/zKjUjRO7jJqhDPqeN6UpcYbgeeCJFxqwzFD70a8bnH&#10;9rg/WQm7L6pezPd781EdKlPXG0Fv2VHK25t59wQs4Bz+YFjqx+pQxk6NO5H2bJCwEUka0WikyfoB&#10;2IKILIn7mkVL1xnwsuD/Z5S/AAAA//8DAFBLAQItABQABgAIAAAAIQC2gziS/gAAAOEBAAATAAAA&#10;AAAAAAAAAAAAAAAAAABbQ29udGVudF9UeXBlc10ueG1sUEsBAi0AFAAGAAgAAAAhADj9If/WAAAA&#10;lAEAAAsAAAAAAAAAAAAAAAAALwEAAF9yZWxzLy5yZWxzUEsBAi0AFAAGAAgAAAAhAHd9D3eXAQAA&#10;IgMAAA4AAAAAAAAAAAAAAAAALgIAAGRycy9lMm9Eb2MueG1sUEsBAi0AFAAGAAgAAAAhAKSuScDh&#10;AAAADgEAAA8AAAAAAAAAAAAAAAAA8QMAAGRycy9kb3ducmV2LnhtbFBLBQYAAAAABAAEAPMAAAD/&#10;BAAAAAA=&#10;" w14:anchorId="7732F7A1">
              <v:textbox inset="0,0,0,0">
                <w:txbxContent>
                  <w:p w:rsidR="00090BDD" w:rsidRDefault="00090BDD" w14:paraId="019EBA2C" w14:textId="77777777">
                    <w:pPr>
                      <w:spacing w:before="20"/>
                      <w:ind w:left="20"/>
                      <w:rPr>
                        <w:rFonts w:ascii="Trebuchet MS"/>
                        <w:b/>
                        <w:sz w:val="14"/>
                      </w:rPr>
                    </w:pPr>
                    <w:r>
                      <w:rPr>
                        <w:rFonts w:ascii="Trebuchet MS"/>
                        <w:b/>
                        <w:color w:val="D61A1C"/>
                        <w:sz w:val="14"/>
                      </w:rPr>
                      <w:t>TERMES</w:t>
                    </w:r>
                    <w:r>
                      <w:rPr>
                        <w:rFonts w:ascii="Trebuchet MS"/>
                        <w:b/>
                        <w:color w:val="D61A1C"/>
                        <w:spacing w:val="-11"/>
                        <w:sz w:val="14"/>
                      </w:rPr>
                      <w:t xml:space="preserve"> </w:t>
                    </w:r>
                    <w:r>
                      <w:rPr>
                        <w:rFonts w:ascii="Trebuchet MS"/>
                        <w:b/>
                        <w:color w:val="D61A1C"/>
                        <w:sz w:val="14"/>
                      </w:rPr>
                      <w:t>DE</w:t>
                    </w:r>
                    <w:r>
                      <w:rPr>
                        <w:rFonts w:ascii="Trebuchet MS"/>
                        <w:b/>
                        <w:color w:val="D61A1C"/>
                        <w:spacing w:val="-9"/>
                        <w:sz w:val="14"/>
                      </w:rPr>
                      <w:t xml:space="preserve"> </w:t>
                    </w:r>
                    <w:r>
                      <w:rPr>
                        <w:rFonts w:ascii="Trebuchet MS"/>
                        <w:b/>
                        <w:color w:val="D61A1C"/>
                        <w:spacing w:val="-2"/>
                        <w:sz w:val="14"/>
                      </w:rPr>
                      <w:t>REFERENCES</w:t>
                    </w:r>
                  </w:p>
                </w:txbxContent>
              </v:textbox>
              <w10:wrap anchorx="page" anchory="page"/>
            </v:shape>
          </w:pict>
        </mc:Fallback>
      </mc:AlternateContent>
    </w:r>
    <w:r>
      <w:rPr>
        <w:noProof/>
        <w:sz w:val="20"/>
      </w:rPr>
      <mc:AlternateContent>
        <mc:Choice Requires="wps">
          <w:drawing>
            <wp:anchor distT="0" distB="0" distL="0" distR="0" simplePos="0" relativeHeight="251658252" behindDoc="1" locked="0" layoutInCell="1" allowOverlap="1" wp14:anchorId="78366454" wp14:editId="59B3D2BD">
              <wp:simplePos x="0" y="0"/>
              <wp:positionH relativeFrom="page">
                <wp:posOffset>7054468</wp:posOffset>
              </wp:positionH>
              <wp:positionV relativeFrom="page">
                <wp:posOffset>9063383</wp:posOffset>
              </wp:positionV>
              <wp:extent cx="183515" cy="128905"/>
              <wp:effectExtent l="0" t="0" r="0" b="0"/>
              <wp:wrapNone/>
              <wp:docPr id="8" name="Textbox 8">
                <a:extLst xmlns:a="http://schemas.openxmlformats.org/drawingml/2006/main">
                  <a:ext uri="{FF2B5EF4-FFF2-40B4-BE49-F238E27FC236}">
                    <a16:creationId xmlns:a16="http://schemas.microsoft.com/office/drawing/2014/main" id="{83E56CC7-3CA2-4391-8AA4-CF377C81E65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3515" cy="128905"/>
                      </a:xfrm>
                      <a:prstGeom prst="rect">
                        <a:avLst/>
                      </a:prstGeom>
                    </wps:spPr>
                    <wps:txbx>
                      <w:txbxContent>
                        <w:p w14:paraId="4A61DDCB" w14:textId="77777777" w:rsidR="00090BDD" w:rsidRDefault="00090BDD">
                          <w:pPr>
                            <w:spacing w:before="20"/>
                            <w:ind w:left="60"/>
                            <w:rPr>
                              <w:rFonts w:ascii="Trebuchet MS"/>
                              <w:sz w:val="14"/>
                            </w:rPr>
                          </w:pPr>
                          <w:r>
                            <w:rPr>
                              <w:rFonts w:ascii="Trebuchet MS"/>
                              <w:spacing w:val="-5"/>
                              <w:sz w:val="14"/>
                            </w:rPr>
                            <w:fldChar w:fldCharType="begin"/>
                          </w:r>
                          <w:r>
                            <w:rPr>
                              <w:rFonts w:ascii="Trebuchet MS"/>
                              <w:spacing w:val="-5"/>
                              <w:sz w:val="14"/>
                            </w:rPr>
                            <w:instrText xml:space="preserve"> PAGE </w:instrText>
                          </w:r>
                          <w:r>
                            <w:rPr>
                              <w:rFonts w:ascii="Trebuchet MS"/>
                              <w:spacing w:val="-5"/>
                              <w:sz w:val="14"/>
                            </w:rPr>
                            <w:fldChar w:fldCharType="separate"/>
                          </w:r>
                          <w:r>
                            <w:rPr>
                              <w:rFonts w:ascii="Trebuchet MS"/>
                              <w:spacing w:val="-5"/>
                              <w:sz w:val="14"/>
                            </w:rPr>
                            <w:t>2</w:t>
                          </w:r>
                          <w:r>
                            <w:rPr>
                              <w:rFonts w:ascii="Trebuchet MS"/>
                              <w:spacing w:val="-5"/>
                              <w:sz w:val="14"/>
                            </w:rPr>
                            <w:fldChar w:fldCharType="end"/>
                          </w:r>
                          <w:r>
                            <w:rPr>
                              <w:rFonts w:ascii="Trebuchet MS"/>
                              <w:spacing w:val="-5"/>
                              <w:sz w:val="14"/>
                            </w:rPr>
                            <w:t>/</w:t>
                          </w:r>
                          <w:r>
                            <w:rPr>
                              <w:rFonts w:ascii="Trebuchet MS"/>
                              <w:spacing w:val="-5"/>
                              <w:sz w:val="14"/>
                            </w:rPr>
                            <w:fldChar w:fldCharType="begin"/>
                          </w:r>
                          <w:r>
                            <w:rPr>
                              <w:rFonts w:ascii="Trebuchet MS"/>
                              <w:spacing w:val="-5"/>
                              <w:sz w:val="14"/>
                            </w:rPr>
                            <w:instrText xml:space="preserve"> NUMPAGES </w:instrText>
                          </w:r>
                          <w:r>
                            <w:rPr>
                              <w:rFonts w:ascii="Trebuchet MS"/>
                              <w:spacing w:val="-5"/>
                              <w:sz w:val="14"/>
                            </w:rPr>
                            <w:fldChar w:fldCharType="separate"/>
                          </w:r>
                          <w:r>
                            <w:rPr>
                              <w:rFonts w:ascii="Trebuchet MS"/>
                              <w:spacing w:val="-5"/>
                              <w:sz w:val="14"/>
                            </w:rPr>
                            <w:t>9</w:t>
                          </w:r>
                          <w:r>
                            <w:rPr>
                              <w:rFonts w:ascii="Trebuchet MS"/>
                              <w:spacing w:val="-5"/>
                              <w:sz w:val="14"/>
                            </w:rPr>
                            <w:fldChar w:fldCharType="end"/>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654E26F8">
            <v:shape id="Textbox 8" style="position:absolute;margin-left:555.45pt;margin-top:713.65pt;width:14.45pt;height:10.15pt;z-index:-251658228;visibility:visible;mso-wrap-style:square;mso-wrap-distance-left:0;mso-wrap-distance-top:0;mso-wrap-distance-right:0;mso-wrap-distance-bottom:0;mso-position-horizontal:absolute;mso-position-horizontal-relative:page;mso-position-vertical:absolute;mso-position-vertical-relative:page;v-text-anchor:top" o:spid="_x0000_s103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qyEmAEAACEDAAAOAAAAZHJzL2Uyb0RvYy54bWysUsFuGyEQvVfKPyDuMWu3rtyV11GbqFWl&#10;qK2U5gMwC17UhSEM9q7/vgNe21Vzq3oZBmZ4vPeG9d3oenbQES34hs9nFWfaK2it3zX8+efn2xVn&#10;mKRvZQ9eN/yokd9tbt6sh1DrBXTQtzoyAvFYD6HhXUqhFgJVp53EGQTtqWggOploG3eijXIgdNeL&#10;RVW9FwPENkRQGpFOH05Fvin4xmiVvhuDOrG+4cQtlRhL3OYoNmtZ76IMnVUTDfkPLJy0nh69QD3I&#10;JNk+2ldQzqoICCbNFDgBxliliwZSM6/+UvPUyaCLFjIHw8Um/H+w6tvhKfyILI2fYKQBFhEYHkH9&#10;QvJGDAHrqSd7ijVSdxY6mujyShIYXSRvjxc/9ZiYymirt8v5kjNFpfli9aFaZr/F9XKImL5ocCwn&#10;DY80rkJAHh4xnVrPLROX0/OZSBq3I7Ntw99l0HyyhfZIUgaaZsPxZS+j5qz/6smuPPpzEs/J9pzE&#10;1N9D+SBZkYeP+wTGFgJX3IkAzaFImP5MHvSf+9J1/dmb3wAAAP//AwBQSwMEFAAGAAgAAAAhAFZB&#10;UbXiAAAADwEAAA8AAABkcnMvZG93bnJldi54bWxMj8FOwzAQRO9I/IO1SNyok7ZKSRqnqhCckBBp&#10;OPToxG5iNV6H2G3D37M5wW1ndzT7Jt9NtmdXPXrjUEC8iIBpbJwy2Ar4qt6enoH5IFHJ3qEW8KM9&#10;7Ir7u1xmyt2w1NdDaBmFoM+kgC6EIePcN5220i/coJFuJzdaGUiOLVejvFG47fkyihJupUH60MlB&#10;v3S6OR8uVsD+iOWr+f6oP8tTaaoqjfA9OQvx+DDtt8CCnsKfGWZ8QoeCmGp3QeVZTzqOo5S8NK2X&#10;mxWw2ROvUupTz7v1JgFe5Px/j+IXAAD//wMAUEsBAi0AFAAGAAgAAAAhALaDOJL+AAAA4QEAABMA&#10;AAAAAAAAAAAAAAAAAAAAAFtDb250ZW50X1R5cGVzXS54bWxQSwECLQAUAAYACAAAACEAOP0h/9YA&#10;AACUAQAACwAAAAAAAAAAAAAAAAAvAQAAX3JlbHMvLnJlbHNQSwECLQAUAAYACAAAACEAGKKshJgB&#10;AAAhAwAADgAAAAAAAAAAAAAAAAAuAgAAZHJzL2Uyb0RvYy54bWxQSwECLQAUAAYACAAAACEAVkFR&#10;teIAAAAPAQAADwAAAAAAAAAAAAAAAADyAwAAZHJzL2Rvd25yZXYueG1sUEsFBgAAAAAEAAQA8wAA&#10;AAEFAAAAAA==&#10;" w14:anchorId="78366454">
              <v:textbox inset="0,0,0,0">
                <w:txbxContent>
                  <w:p w:rsidR="00090BDD" w:rsidRDefault="00090BDD" w14:paraId="2E700FB1" w14:textId="77777777">
                    <w:pPr>
                      <w:spacing w:before="20"/>
                      <w:ind w:left="60"/>
                      <w:rPr>
                        <w:rFonts w:ascii="Trebuchet MS"/>
                        <w:sz w:val="14"/>
                      </w:rPr>
                    </w:pPr>
                    <w:r>
                      <w:rPr>
                        <w:rFonts w:ascii="Trebuchet MS"/>
                        <w:spacing w:val="-5"/>
                        <w:sz w:val="14"/>
                      </w:rPr>
                      <w:fldChar w:fldCharType="begin"/>
                    </w:r>
                    <w:r>
                      <w:rPr>
                        <w:rFonts w:ascii="Trebuchet MS"/>
                        <w:spacing w:val="-5"/>
                        <w:sz w:val="14"/>
                      </w:rPr>
                      <w:instrText xml:space="preserve"> PAGE </w:instrText>
                    </w:r>
                    <w:r>
                      <w:rPr>
                        <w:rFonts w:ascii="Trebuchet MS"/>
                        <w:spacing w:val="-5"/>
                        <w:sz w:val="14"/>
                      </w:rPr>
                      <w:fldChar w:fldCharType="separate"/>
                    </w:r>
                    <w:r>
                      <w:rPr>
                        <w:rFonts w:ascii="Trebuchet MS"/>
                        <w:spacing w:val="-5"/>
                        <w:sz w:val="14"/>
                      </w:rPr>
                      <w:t>2</w:t>
                    </w:r>
                    <w:r>
                      <w:rPr>
                        <w:rFonts w:ascii="Trebuchet MS"/>
                        <w:spacing w:val="-5"/>
                        <w:sz w:val="14"/>
                      </w:rPr>
                      <w:fldChar w:fldCharType="end"/>
                    </w:r>
                    <w:r>
                      <w:rPr>
                        <w:rFonts w:ascii="Trebuchet MS"/>
                        <w:spacing w:val="-5"/>
                        <w:sz w:val="14"/>
                      </w:rPr>
                      <w:t>/</w:t>
                    </w:r>
                    <w:r>
                      <w:rPr>
                        <w:rFonts w:ascii="Trebuchet MS"/>
                        <w:spacing w:val="-5"/>
                        <w:sz w:val="14"/>
                      </w:rPr>
                      <w:fldChar w:fldCharType="begin"/>
                    </w:r>
                    <w:r>
                      <w:rPr>
                        <w:rFonts w:ascii="Trebuchet MS"/>
                        <w:spacing w:val="-5"/>
                        <w:sz w:val="14"/>
                      </w:rPr>
                      <w:instrText xml:space="preserve"> NUMPAGES </w:instrText>
                    </w:r>
                    <w:r>
                      <w:rPr>
                        <w:rFonts w:ascii="Trebuchet MS"/>
                        <w:spacing w:val="-5"/>
                        <w:sz w:val="14"/>
                      </w:rPr>
                      <w:fldChar w:fldCharType="separate"/>
                    </w:r>
                    <w:r>
                      <w:rPr>
                        <w:rFonts w:ascii="Trebuchet MS"/>
                        <w:spacing w:val="-5"/>
                        <w:sz w:val="14"/>
                      </w:rPr>
                      <w:t>9</w:t>
                    </w:r>
                    <w:r>
                      <w:rPr>
                        <w:rFonts w:ascii="Trebuchet MS"/>
                        <w:spacing w:val="-5"/>
                        <w:sz w:val="14"/>
                      </w:rPr>
                      <w:fldChar w:fldCharType="end"/>
                    </w:r>
                  </w:p>
                </w:txbxContent>
              </v:textbox>
              <w10:wrap anchorx="page" anchory="page"/>
            </v:shape>
          </w:pict>
        </mc:Fallback>
      </mc:AlternateContent>
    </w:r>
    <w:r>
      <w:rPr>
        <w:noProof/>
        <w:sz w:val="20"/>
      </w:rPr>
      <w:drawing>
        <wp:anchor distT="0" distB="0" distL="0" distR="0" simplePos="0" relativeHeight="251658241" behindDoc="1" locked="0" layoutInCell="1" allowOverlap="1" wp14:anchorId="62A88FF9" wp14:editId="77A83233">
          <wp:simplePos x="0" y="0"/>
          <wp:positionH relativeFrom="page">
            <wp:posOffset>965835</wp:posOffset>
          </wp:positionH>
          <wp:positionV relativeFrom="page">
            <wp:posOffset>9022080</wp:posOffset>
          </wp:positionV>
          <wp:extent cx="456133" cy="179069"/>
          <wp:effectExtent l="0" t="0" r="0" b="0"/>
          <wp:wrapNone/>
          <wp:docPr id="1639755196" name="Image 3">
            <a:extLst xmlns:a="http://schemas.openxmlformats.org/drawingml/2006/main">
              <a:ext uri="{FF2B5EF4-FFF2-40B4-BE49-F238E27FC236}">
                <a16:creationId xmlns:a16="http://schemas.microsoft.com/office/drawing/2014/main" id="{96984D64-FDA4-43EF-9FF1-10AF786DB9B7}"/>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Image 3"/>
                  <pic:cNvPicPr/>
                </pic:nvPicPr>
                <pic:blipFill>
                  <a:blip r:embed="rId1" cstate="print"/>
                  <a:stretch>
                    <a:fillRect/>
                  </a:stretch>
                </pic:blipFill>
                <pic:spPr>
                  <a:xfrm>
                    <a:off x="0" y="0"/>
                    <a:ext cx="456133" cy="179069"/>
                  </a:xfrm>
                  <a:prstGeom prst="rect">
                    <a:avLst/>
                  </a:prstGeom>
                </pic:spPr>
              </pic:pic>
            </a:graphicData>
          </a:graphic>
        </wp:anchor>
      </w:drawing>
    </w:r>
    <w:r>
      <w:rPr>
        <w:noProof/>
        <w:sz w:val="20"/>
      </w:rPr>
      <mc:AlternateContent>
        <mc:Choice Requires="wps">
          <w:drawing>
            <wp:anchor distT="0" distB="0" distL="0" distR="0" simplePos="0" relativeHeight="251658242" behindDoc="1" locked="0" layoutInCell="1" allowOverlap="1" wp14:anchorId="0A9ABA34" wp14:editId="6CE6111D">
              <wp:simplePos x="0" y="0"/>
              <wp:positionH relativeFrom="page">
                <wp:posOffset>1489710</wp:posOffset>
              </wp:positionH>
              <wp:positionV relativeFrom="page">
                <wp:posOffset>9063383</wp:posOffset>
              </wp:positionV>
              <wp:extent cx="323850" cy="128905"/>
              <wp:effectExtent l="0" t="0" r="0" b="0"/>
              <wp:wrapNone/>
              <wp:docPr id="1271106069" name="Text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3850" cy="128905"/>
                      </a:xfrm>
                      <a:prstGeom prst="rect">
                        <a:avLst/>
                      </a:prstGeom>
                    </wps:spPr>
                    <wps:txbx>
                      <w:txbxContent>
                        <w:p w14:paraId="6F2A4CE5" w14:textId="77777777" w:rsidR="00090BDD" w:rsidRDefault="00090BDD">
                          <w:pPr>
                            <w:spacing w:before="20"/>
                            <w:ind w:left="20"/>
                            <w:rPr>
                              <w:rFonts w:ascii="Trebuchet MS"/>
                              <w:b/>
                              <w:sz w:val="14"/>
                            </w:rPr>
                          </w:pPr>
                          <w:r>
                            <w:rPr>
                              <w:rFonts w:ascii="Trebuchet MS"/>
                              <w:b/>
                              <w:color w:val="D61A1C"/>
                              <w:spacing w:val="-2"/>
                              <w:sz w:val="14"/>
                            </w:rPr>
                            <w:t>PIREDD</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3CED4261">
            <v:shape id="_x0000_s1034" style="position:absolute;margin-left:117.3pt;margin-top:713.65pt;width:25.5pt;height:10.15pt;z-index:-251658238;visibility:visible;mso-wrap-style:square;mso-wrap-distance-left:0;mso-wrap-distance-top:0;mso-wrap-distance-right:0;mso-wrap-distance-bottom:0;mso-position-horizontal:absolute;mso-position-horizontal-relative:page;mso-position-vertical:absolute;mso-position-vertical-relative:page;v-text-anchor:top"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5voQlgEAACEDAAAOAAAAZHJzL2Uyb0RvYy54bWysUsGO0zAQvSPxD5bvNGlXi0rUdAWsQEgr&#10;QFr4ANexG4vYY2bcJv17xm7aIrghLvZ4Zvz83htvHiY/iKNBchBauVzUUpigoXNh38rv3z68WktB&#10;SYVODRBMK0+G5MP25YvNGBuzgh6GzqBgkEDNGFvZpxSbqiLdG69oAdEELlpArxIfcV91qEZG90O1&#10;quvX1QjYRQRtiDj7eC7KbcG31uj0xVoySQytZG6prFjWXV6r7UY1e1Sxd3qmof6BhVcu8KNXqEeV&#10;lDig+wvKO41AYNNCg6/AWqdN0cBqlvUfap57FU3RwuZQvNpE/w9Wfz4+x68o0vQOJh5gEUHxCfQP&#10;Ym+qMVIz92RPqSHuzkIniz7vLEHwRfb2dPXTTEloTt6t7tb3XNFcWq7Wb+r77Hd1uxyR0kcDXuSg&#10;lcjjKgTU8YnSufXSMnM5P5+JpGk3Cde1soDmzA66E0sZeZqtpJ8HhUaK4VNgu/LoLwFegt0lwDS8&#10;h/JBsqIAbw8JrCsEbrgzAZ5DkTD/mTzo38+l6/azt78AAAD//wMAUEsDBBQABgAIAAAAIQCD0BGu&#10;4QAAAA0BAAAPAAAAZHJzL2Rvd25yZXYueG1sTI9BT4NAEIXvJv6HzZh4s4sUaUWWpjF6MjFSPHhc&#10;2CmQsrPIblv8905Pepz3vrx5L9/MdhAnnHzvSMH9IgKB1DjTU6vgs3q9W4PwQZPRgyNU8IMeNsX1&#10;Va4z485U4mkXWsEh5DOtoAthzKT0TYdW+4Ubkdjbu8nqwOfUSjPpM4fbQcZRlEqre+IPnR7xucPm&#10;sDtaBdsvKl/67/f6o9yXfVU9RvSWHpS6vZm3TyACzuEPhkt9rg4Fd6rdkYwXg4J4maSMspHEqyUI&#10;RuL1A0v1RUpWKcgil/9XFL8AAAD//wMAUEsBAi0AFAAGAAgAAAAhALaDOJL+AAAA4QEAABMAAAAA&#10;AAAAAAAAAAAAAAAAAFtDb250ZW50X1R5cGVzXS54bWxQSwECLQAUAAYACAAAACEAOP0h/9YAAACU&#10;AQAACwAAAAAAAAAAAAAAAAAvAQAAX3JlbHMvLnJlbHNQSwECLQAUAAYACAAAACEAA+b6EJYBAAAh&#10;AwAADgAAAAAAAAAAAAAAAAAuAgAAZHJzL2Uyb0RvYy54bWxQSwECLQAUAAYACAAAACEAg9ARruEA&#10;AAANAQAADwAAAAAAAAAAAAAAAADwAwAAZHJzL2Rvd25yZXYueG1sUEsFBgAAAAAEAAQA8wAAAP4E&#10;AAAAAA==&#10;" w14:anchorId="0A9ABA34">
              <v:textbox inset="0,0,0,0">
                <w:txbxContent>
                  <w:p w:rsidR="00090BDD" w:rsidRDefault="00090BDD" w14:paraId="651F1CFA" w14:textId="77777777">
                    <w:pPr>
                      <w:spacing w:before="20"/>
                      <w:ind w:left="20"/>
                      <w:rPr>
                        <w:rFonts w:ascii="Trebuchet MS"/>
                        <w:b/>
                        <w:sz w:val="14"/>
                      </w:rPr>
                    </w:pPr>
                    <w:r>
                      <w:rPr>
                        <w:rFonts w:ascii="Trebuchet MS"/>
                        <w:b/>
                        <w:color w:val="D61A1C"/>
                        <w:spacing w:val="-2"/>
                        <w:sz w:val="14"/>
                      </w:rPr>
                      <w:t>PIREDD</w:t>
                    </w:r>
                  </w:p>
                </w:txbxContent>
              </v:textbox>
              <w10:wrap anchorx="page" anchory="page"/>
            </v:shape>
          </w:pict>
        </mc:Fallback>
      </mc:AlternateContent>
    </w:r>
    <w:r>
      <w:rPr>
        <w:noProof/>
        <w:sz w:val="20"/>
      </w:rPr>
      <mc:AlternateContent>
        <mc:Choice Requires="wps">
          <w:drawing>
            <wp:anchor distT="0" distB="0" distL="0" distR="0" simplePos="0" relativeHeight="251658243" behindDoc="1" locked="0" layoutInCell="1" allowOverlap="1" wp14:anchorId="512B7687" wp14:editId="0B6EEF97">
              <wp:simplePos x="0" y="0"/>
              <wp:positionH relativeFrom="page">
                <wp:posOffset>2988945</wp:posOffset>
              </wp:positionH>
              <wp:positionV relativeFrom="page">
                <wp:posOffset>9063383</wp:posOffset>
              </wp:positionV>
              <wp:extent cx="772795" cy="128905"/>
              <wp:effectExtent l="0" t="0" r="0" b="0"/>
              <wp:wrapNone/>
              <wp:docPr id="635255002" name="Text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72795" cy="128905"/>
                      </a:xfrm>
                      <a:prstGeom prst="rect">
                        <a:avLst/>
                      </a:prstGeom>
                    </wps:spPr>
                    <wps:txbx>
                      <w:txbxContent>
                        <w:p w14:paraId="371733DA" w14:textId="77777777" w:rsidR="00090BDD" w:rsidRDefault="00090BDD">
                          <w:pPr>
                            <w:spacing w:before="20"/>
                            <w:ind w:left="20"/>
                            <w:rPr>
                              <w:rFonts w:ascii="Trebuchet MS"/>
                              <w:b/>
                              <w:sz w:val="14"/>
                            </w:rPr>
                          </w:pPr>
                          <w:r>
                            <w:rPr>
                              <w:rFonts w:ascii="Trebuchet MS"/>
                              <w:b/>
                              <w:color w:val="D61A1C"/>
                              <w:w w:val="80"/>
                              <w:sz w:val="14"/>
                            </w:rPr>
                            <w:t>RDC182081T-</w:t>
                          </w:r>
                          <w:r>
                            <w:rPr>
                              <w:rFonts w:ascii="Trebuchet MS"/>
                              <w:b/>
                              <w:color w:val="D61A1C"/>
                              <w:spacing w:val="-2"/>
                              <w:w w:val="95"/>
                              <w:sz w:val="14"/>
                            </w:rPr>
                            <w:t>10022</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2BD5ED13">
            <v:shape id="_x0000_s1035" style="position:absolute;margin-left:235.35pt;margin-top:713.65pt;width:60.85pt;height:10.15pt;z-index:-251658237;visibility:visible;mso-wrap-style:square;mso-wrap-distance-left:0;mso-wrap-distance-top:0;mso-wrap-distance-right:0;mso-wrap-distance-bottom:0;mso-position-horizontal:absolute;mso-position-horizontal-relative:page;mso-position-vertical:absolute;mso-position-vertical-relative:page;v-text-anchor:top"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G8X4mQEAACEDAAAOAAAAZHJzL2Uyb0RvYy54bWysUsFuGyEQvVfqPyDuNWtLiZOV11HaKFWl&#10;KKmU9gMwC17UhaEM9q7/vgNe21F7q3IZhmF4vPeG1d3oerbXES34hs9nFWfaK2it3zb854/HTzec&#10;YZK+lT143fCDRn63/vhhNYRaL6CDvtWREYjHeggN71IKtRCoOu0kziBoT4cGopOJtnEr2igHQne9&#10;WFTVtRggtiGC0ohUfTge8nXBN0ar9GIM6sT6hhO3VGIscZOjWK9kvY0ydFZNNOR/sHDSenr0DPUg&#10;k2S7aP+BclZFQDBppsAJMMYqXTSQmnn1l5rXTgZdtJA5GM424fvBquf9a/geWRo/w0gDLCIwPIH6&#10;heSNGALWU0/2FGuk7ix0NNHllSQwukjeHs5+6jExRcXlcrG8veJM0dF8cXNbXWW/xeVyiJi+anAs&#10;Jw2PNK5CQO6fMB1bTy0Tl+PzmUgaNyOzbcOvM2iubKA9kJSBptlw/L2TUXPWf/NkVx79KYmnZHNK&#10;Yuq/QPkgWZGH+10CYwuBC+5EgOZQJEx/Jg/67b50XX72+g8AAAD//wMAUEsDBBQABgAIAAAAIQBK&#10;JU6q4gAAAA0BAAAPAAAAZHJzL2Rvd25yZXYueG1sTI/BTsMwDIbvSLxDZCRuLKWUduuaThOCExKi&#10;KweOaeO10RqnNNlW3p7sNI72/+n352Izm4GdcHLakoDHRQQMqbVKUyfgq357WAJzXpKSgyUU8IsO&#10;NuXtTSFzZc9U4WnnOxZKyOVSQO/9mHPu2h6NdAs7IoVsbycjfRinjqtJnkO5GXgcRSk3UlO40MsR&#10;X3psD7ujEbD9pupV/3w0n9W+0nW9iug9PQhxfzdv18A8zv4Kw0U/qEMZnBp7JOXYICDJoiygIUji&#10;7AlYQJ5XcQKsuaySLAVeFvz/F+UfAAAA//8DAFBLAQItABQABgAIAAAAIQC2gziS/gAAAOEBAAAT&#10;AAAAAAAAAAAAAAAAAAAAAABbQ29udGVudF9UeXBlc10ueG1sUEsBAi0AFAAGAAgAAAAhADj9If/W&#10;AAAAlAEAAAsAAAAAAAAAAAAAAAAALwEAAF9yZWxzLy5yZWxzUEsBAi0AFAAGAAgAAAAhAGMbxfiZ&#10;AQAAIQMAAA4AAAAAAAAAAAAAAAAALgIAAGRycy9lMm9Eb2MueG1sUEsBAi0AFAAGAAgAAAAhAEol&#10;TqriAAAADQEAAA8AAAAAAAAAAAAAAAAA8wMAAGRycy9kb3ducmV2LnhtbFBLBQYAAAAABAAEAPMA&#10;AAACBQAAAAA=&#10;" w14:anchorId="512B7687">
              <v:textbox inset="0,0,0,0">
                <w:txbxContent>
                  <w:p w:rsidR="00090BDD" w:rsidRDefault="00090BDD" w14:paraId="7EC9DEBF" w14:textId="77777777">
                    <w:pPr>
                      <w:spacing w:before="20"/>
                      <w:ind w:left="20"/>
                      <w:rPr>
                        <w:rFonts w:ascii="Trebuchet MS"/>
                        <w:b/>
                        <w:sz w:val="14"/>
                      </w:rPr>
                    </w:pPr>
                    <w:r>
                      <w:rPr>
                        <w:rFonts w:ascii="Trebuchet MS"/>
                        <w:b/>
                        <w:color w:val="D61A1C"/>
                        <w:w w:val="80"/>
                        <w:sz w:val="14"/>
                      </w:rPr>
                      <w:t>RDC182081T-</w:t>
                    </w:r>
                    <w:r>
                      <w:rPr>
                        <w:rFonts w:ascii="Trebuchet MS"/>
                        <w:b/>
                        <w:color w:val="D61A1C"/>
                        <w:spacing w:val="-2"/>
                        <w:w w:val="95"/>
                        <w:sz w:val="14"/>
                      </w:rPr>
                      <w:t>10022</w:t>
                    </w:r>
                  </w:p>
                </w:txbxContent>
              </v:textbox>
              <w10:wrap anchorx="page" anchory="page"/>
            </v:shape>
          </w:pict>
        </mc:Fallback>
      </mc:AlternateContent>
    </w:r>
    <w:r>
      <w:rPr>
        <w:noProof/>
        <w:sz w:val="20"/>
      </w:rPr>
      <mc:AlternateContent>
        <mc:Choice Requires="wps">
          <w:drawing>
            <wp:anchor distT="0" distB="0" distL="0" distR="0" simplePos="0" relativeHeight="251658244" behindDoc="1" locked="0" layoutInCell="1" allowOverlap="1" wp14:anchorId="39EA1F77" wp14:editId="65C5E721">
              <wp:simplePos x="0" y="0"/>
              <wp:positionH relativeFrom="page">
                <wp:posOffset>4272279</wp:posOffset>
              </wp:positionH>
              <wp:positionV relativeFrom="page">
                <wp:posOffset>9063383</wp:posOffset>
              </wp:positionV>
              <wp:extent cx="848360" cy="128905"/>
              <wp:effectExtent l="0" t="0" r="0" b="0"/>
              <wp:wrapNone/>
              <wp:docPr id="1417322789" name="Text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848360" cy="128905"/>
                      </a:xfrm>
                      <a:prstGeom prst="rect">
                        <a:avLst/>
                      </a:prstGeom>
                    </wps:spPr>
                    <wps:txbx>
                      <w:txbxContent>
                        <w:p w14:paraId="28FD406C" w14:textId="77777777" w:rsidR="00090BDD" w:rsidRDefault="00090BDD">
                          <w:pPr>
                            <w:spacing w:before="20"/>
                            <w:ind w:left="20"/>
                            <w:rPr>
                              <w:rFonts w:ascii="Trebuchet MS" w:hAnsi="Trebuchet MS"/>
                              <w:b/>
                              <w:sz w:val="14"/>
                            </w:rPr>
                          </w:pPr>
                          <w:r>
                            <w:rPr>
                              <w:rFonts w:ascii="Trebuchet MS" w:hAnsi="Trebuchet MS"/>
                              <w:b/>
                              <w:color w:val="D61A1C"/>
                              <w:sz w:val="14"/>
                            </w:rPr>
                            <w:t>PARTIE</w:t>
                          </w:r>
                          <w:r>
                            <w:rPr>
                              <w:rFonts w:ascii="Trebuchet MS" w:hAnsi="Trebuchet MS"/>
                              <w:b/>
                              <w:color w:val="D61A1C"/>
                              <w:spacing w:val="-17"/>
                              <w:sz w:val="14"/>
                            </w:rPr>
                            <w:t xml:space="preserve"> </w:t>
                          </w:r>
                          <w:r>
                            <w:rPr>
                              <w:rFonts w:ascii="Trebuchet MS" w:hAnsi="Trebuchet MS"/>
                              <w:b/>
                              <w:color w:val="D61A1C"/>
                              <w:sz w:val="14"/>
                            </w:rPr>
                            <w:t>B</w:t>
                          </w:r>
                          <w:r>
                            <w:rPr>
                              <w:rFonts w:ascii="Trebuchet MS" w:hAnsi="Trebuchet MS"/>
                              <w:b/>
                              <w:color w:val="D61A1C"/>
                              <w:spacing w:val="-16"/>
                              <w:sz w:val="14"/>
                            </w:rPr>
                            <w:t xml:space="preserve"> </w:t>
                          </w:r>
                          <w:r>
                            <w:rPr>
                              <w:rFonts w:ascii="Trebuchet MS" w:hAnsi="Trebuchet MS"/>
                              <w:b/>
                              <w:color w:val="D61A1C"/>
                              <w:sz w:val="14"/>
                            </w:rPr>
                            <w:t>–</w:t>
                          </w:r>
                          <w:r>
                            <w:rPr>
                              <w:rFonts w:ascii="Trebuchet MS" w:hAnsi="Trebuchet MS"/>
                              <w:b/>
                              <w:color w:val="D61A1C"/>
                              <w:spacing w:val="-14"/>
                              <w:sz w:val="14"/>
                            </w:rPr>
                            <w:t xml:space="preserve"> </w:t>
                          </w:r>
                          <w:r>
                            <w:rPr>
                              <w:rFonts w:ascii="Trebuchet MS" w:hAnsi="Trebuchet MS"/>
                              <w:b/>
                              <w:color w:val="D61A1C"/>
                              <w:sz w:val="14"/>
                            </w:rPr>
                            <w:t>ANNEXE</w:t>
                          </w:r>
                          <w:r>
                            <w:rPr>
                              <w:rFonts w:ascii="Trebuchet MS" w:hAnsi="Trebuchet MS"/>
                              <w:b/>
                              <w:color w:val="D61A1C"/>
                              <w:spacing w:val="-17"/>
                              <w:sz w:val="14"/>
                            </w:rPr>
                            <w:t xml:space="preserve"> </w:t>
                          </w:r>
                          <w:r>
                            <w:rPr>
                              <w:rFonts w:ascii="Trebuchet MS" w:hAnsi="Trebuchet MS"/>
                              <w:b/>
                              <w:color w:val="D61A1C"/>
                              <w:spacing w:val="-5"/>
                              <w:sz w:val="14"/>
                            </w:rPr>
                            <w:t>II</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43E418B2">
            <v:shape id="_x0000_s1036" style="position:absolute;margin-left:336.4pt;margin-top:713.65pt;width:66.8pt;height:10.15pt;z-index:-251658236;visibility:visible;mso-wrap-style:square;mso-wrap-distance-left:0;mso-wrap-distance-top:0;mso-wrap-distance-right:0;mso-wrap-distance-bottom:0;mso-position-horizontal:absolute;mso-position-horizontal-relative:page;mso-position-vertical:absolute;mso-position-vertical-relative:page;v-text-anchor:top"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5BSDmAEAACEDAAAOAAAAZHJzL2Uyb0RvYy54bWysUsFuGyEQvVfKPyDuNWu3Td2V11HSqFWl&#10;qKmU9gMwC16UhaEM9q7/vgNe21Vzi3qBYWZ4vPeG1c3oerbXES34hs9nFWfaK2it3zb8188vb5ec&#10;YZK+lT143fCDRn6zvnqzGkKtF9BB3+rICMRjPYSGdymFWghUnXYSZxC0p6KB6GSiY9yKNsqB0F0v&#10;FlV1LQaIbYigNCJl749Fvi74xmiVHo1BnVjfcOKWyhrLusmrWK9kvY0ydFZNNOQrWDhpPT16hrqX&#10;SbJdtC+gnFUREEyaKXACjLFKFw2kZl79o+apk0EXLWQOhrNN+P9g1ff9U/gRWRrvYKQBFhEYHkA9&#10;I3kjhoD11JM9xRqpOwsdTXR5JwmMLpK3h7OfekxMUXL5fvnumiqKSvPF8lP1IfstLpdDxPRVg2M5&#10;aHikcRUCcv+A6dh6apm4HJ/PRNK4GZltG/4xg+bMBtoDSRlomg3H3zsZNWf9N0925dGfgngKNqcg&#10;pv4zlA+SFXm43SUwthC44E4EaA5FwvRn8qD/Ppeuy89e/wEAAP//AwBQSwMEFAAGAAgAAAAhAFJz&#10;d03hAAAADQEAAA8AAABkcnMvZG93bnJldi54bWxMj8FOwzAQRO9I/IO1SNyoTYicEuJUFYITEiIN&#10;B45OvE2ixusQu234e9wTHGdnNPO22Cx2ZCec/eBIwf1KAENqnRmoU/BZv96tgfmgyejRESr4QQ+b&#10;8vqq0LlxZ6rwtAsdiyXkc62gD2HKOfdtj1b7lZuQord3s9UhyrnjZtbnWG5HngghudUDxYVeT/jc&#10;Y3vYHa2C7RdVL8P3e/NR7auhrh8FvcmDUrc3y/YJWMAl/IXhgh/RoYxMjTuS8WxUILMkoodopEn2&#10;ACxG1kKmwJrLKc0k8LLg/78ofwEAAP//AwBQSwECLQAUAAYACAAAACEAtoM4kv4AAADhAQAAEwAA&#10;AAAAAAAAAAAAAAAAAAAAW0NvbnRlbnRfVHlwZXNdLnhtbFBLAQItABQABgAIAAAAIQA4/SH/1gAA&#10;AJQBAAALAAAAAAAAAAAAAAAAAC8BAABfcmVscy8ucmVsc1BLAQItABQABgAIAAAAIQDs5BSDmAEA&#10;ACEDAAAOAAAAAAAAAAAAAAAAAC4CAABkcnMvZTJvRG9jLnhtbFBLAQItABQABgAIAAAAIQBSc3dN&#10;4QAAAA0BAAAPAAAAAAAAAAAAAAAAAPIDAABkcnMvZG93bnJldi54bWxQSwUGAAAAAAQABADzAAAA&#10;AAUAAAAA&#10;" w14:anchorId="39EA1F77">
              <v:textbox inset="0,0,0,0">
                <w:txbxContent>
                  <w:p w:rsidR="00090BDD" w:rsidRDefault="00090BDD" w14:paraId="0394942B" w14:textId="77777777">
                    <w:pPr>
                      <w:spacing w:before="20"/>
                      <w:ind w:left="20"/>
                      <w:rPr>
                        <w:rFonts w:ascii="Trebuchet MS" w:hAnsi="Trebuchet MS"/>
                        <w:b/>
                        <w:sz w:val="14"/>
                      </w:rPr>
                    </w:pPr>
                    <w:r>
                      <w:rPr>
                        <w:rFonts w:ascii="Trebuchet MS" w:hAnsi="Trebuchet MS"/>
                        <w:b/>
                        <w:color w:val="D61A1C"/>
                        <w:sz w:val="14"/>
                      </w:rPr>
                      <w:t>PARTIE</w:t>
                    </w:r>
                    <w:r>
                      <w:rPr>
                        <w:rFonts w:ascii="Trebuchet MS" w:hAnsi="Trebuchet MS"/>
                        <w:b/>
                        <w:color w:val="D61A1C"/>
                        <w:spacing w:val="-17"/>
                        <w:sz w:val="14"/>
                      </w:rPr>
                      <w:t xml:space="preserve"> </w:t>
                    </w:r>
                    <w:r>
                      <w:rPr>
                        <w:rFonts w:ascii="Trebuchet MS" w:hAnsi="Trebuchet MS"/>
                        <w:b/>
                        <w:color w:val="D61A1C"/>
                        <w:sz w:val="14"/>
                      </w:rPr>
                      <w:t>B</w:t>
                    </w:r>
                    <w:r>
                      <w:rPr>
                        <w:rFonts w:ascii="Trebuchet MS" w:hAnsi="Trebuchet MS"/>
                        <w:b/>
                        <w:color w:val="D61A1C"/>
                        <w:spacing w:val="-16"/>
                        <w:sz w:val="14"/>
                      </w:rPr>
                      <w:t xml:space="preserve"> </w:t>
                    </w:r>
                    <w:r>
                      <w:rPr>
                        <w:rFonts w:ascii="Trebuchet MS" w:hAnsi="Trebuchet MS"/>
                        <w:b/>
                        <w:color w:val="D61A1C"/>
                        <w:sz w:val="14"/>
                      </w:rPr>
                      <w:t>–</w:t>
                    </w:r>
                    <w:r>
                      <w:rPr>
                        <w:rFonts w:ascii="Trebuchet MS" w:hAnsi="Trebuchet MS"/>
                        <w:b/>
                        <w:color w:val="D61A1C"/>
                        <w:spacing w:val="-14"/>
                        <w:sz w:val="14"/>
                      </w:rPr>
                      <w:t xml:space="preserve"> </w:t>
                    </w:r>
                    <w:r>
                      <w:rPr>
                        <w:rFonts w:ascii="Trebuchet MS" w:hAnsi="Trebuchet MS"/>
                        <w:b/>
                        <w:color w:val="D61A1C"/>
                        <w:sz w:val="14"/>
                      </w:rPr>
                      <w:t>ANNEXE</w:t>
                    </w:r>
                    <w:r>
                      <w:rPr>
                        <w:rFonts w:ascii="Trebuchet MS" w:hAnsi="Trebuchet MS"/>
                        <w:b/>
                        <w:color w:val="D61A1C"/>
                        <w:spacing w:val="-17"/>
                        <w:sz w:val="14"/>
                      </w:rPr>
                      <w:t xml:space="preserve"> </w:t>
                    </w:r>
                    <w:r>
                      <w:rPr>
                        <w:rFonts w:ascii="Trebuchet MS" w:hAnsi="Trebuchet MS"/>
                        <w:b/>
                        <w:color w:val="D61A1C"/>
                        <w:spacing w:val="-5"/>
                        <w:sz w:val="14"/>
                      </w:rPr>
                      <w:t>II</w:t>
                    </w:r>
                  </w:p>
                </w:txbxContent>
              </v:textbox>
              <w10:wrap anchorx="page" anchory="page"/>
            </v:shape>
          </w:pict>
        </mc:Fallback>
      </mc:AlternateContent>
    </w:r>
    <w:r>
      <w:rPr>
        <w:noProof/>
        <w:sz w:val="20"/>
      </w:rPr>
      <mc:AlternateContent>
        <mc:Choice Requires="wps">
          <w:drawing>
            <wp:anchor distT="0" distB="0" distL="0" distR="0" simplePos="0" relativeHeight="251658245" behindDoc="1" locked="0" layoutInCell="1" allowOverlap="1" wp14:anchorId="7440C117" wp14:editId="733C82F8">
              <wp:simplePos x="0" y="0"/>
              <wp:positionH relativeFrom="page">
                <wp:posOffset>5730240</wp:posOffset>
              </wp:positionH>
              <wp:positionV relativeFrom="page">
                <wp:posOffset>9063383</wp:posOffset>
              </wp:positionV>
              <wp:extent cx="1013460" cy="128905"/>
              <wp:effectExtent l="0" t="0" r="0" b="0"/>
              <wp:wrapNone/>
              <wp:docPr id="25661871" name="Text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13460" cy="128905"/>
                      </a:xfrm>
                      <a:prstGeom prst="rect">
                        <a:avLst/>
                      </a:prstGeom>
                    </wps:spPr>
                    <wps:txbx>
                      <w:txbxContent>
                        <w:p w14:paraId="2626C7D5" w14:textId="77777777" w:rsidR="00090BDD" w:rsidRDefault="00090BDD">
                          <w:pPr>
                            <w:spacing w:before="20"/>
                            <w:ind w:left="20"/>
                            <w:rPr>
                              <w:rFonts w:ascii="Trebuchet MS"/>
                              <w:b/>
                              <w:sz w:val="14"/>
                            </w:rPr>
                          </w:pPr>
                          <w:r>
                            <w:rPr>
                              <w:rFonts w:ascii="Trebuchet MS"/>
                              <w:b/>
                              <w:color w:val="D61A1C"/>
                              <w:sz w:val="14"/>
                            </w:rPr>
                            <w:t>TERMES</w:t>
                          </w:r>
                          <w:r>
                            <w:rPr>
                              <w:rFonts w:ascii="Trebuchet MS"/>
                              <w:b/>
                              <w:color w:val="D61A1C"/>
                              <w:spacing w:val="-11"/>
                              <w:sz w:val="14"/>
                            </w:rPr>
                            <w:t xml:space="preserve"> </w:t>
                          </w:r>
                          <w:r>
                            <w:rPr>
                              <w:rFonts w:ascii="Trebuchet MS"/>
                              <w:b/>
                              <w:color w:val="D61A1C"/>
                              <w:sz w:val="14"/>
                            </w:rPr>
                            <w:t>DE</w:t>
                          </w:r>
                          <w:r>
                            <w:rPr>
                              <w:rFonts w:ascii="Trebuchet MS"/>
                              <w:b/>
                              <w:color w:val="D61A1C"/>
                              <w:spacing w:val="-9"/>
                              <w:sz w:val="14"/>
                            </w:rPr>
                            <w:t xml:space="preserve"> </w:t>
                          </w:r>
                          <w:r>
                            <w:rPr>
                              <w:rFonts w:ascii="Trebuchet MS"/>
                              <w:b/>
                              <w:color w:val="D61A1C"/>
                              <w:spacing w:val="-2"/>
                              <w:sz w:val="14"/>
                            </w:rPr>
                            <w:t>REFERENCES</w:t>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381FBC52">
            <v:shape id="_x0000_s1037" style="position:absolute;margin-left:451.2pt;margin-top:713.65pt;width:79.8pt;height:10.15pt;z-index:-251658235;visibility:visible;mso-wrap-style:square;mso-wrap-distance-left:0;mso-wrap-distance-top:0;mso-wrap-distance-right:0;mso-wrap-distance-bottom:0;mso-position-horizontal:absolute;mso-position-horizontal-relative:page;mso-position-vertical:absolute;mso-position-vertical-relative:page;v-text-anchor:top"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237elwEAACIDAAAOAAAAZHJzL2Uyb0RvYy54bWysUsGO0zAQvSPxD5bvNGmBVYmaroAVCGkF&#10;SAsf4Dp2YxF7zIzbpH/P2E1bBDfEZTz2jJ/fe+PN/eQHcTRIDkIrl4taChM0dC7sW/n924cXayko&#10;qdCpAYJp5cmQvN8+f7YZY2NW0MPQGRQMEqgZYyv7lGJTVaR74xUtIJrARQvoVeIt7qsO1cjofqhW&#10;dX1XjYBdRNCGiE8fzkW5LfjWGp2+WEsmiaGVzC2ViCXucqy2G9XsUcXe6ZmG+gcWXrnAj16hHlRS&#10;4oDuLyjvNAKBTQsNvgJrnTZFA6tZ1n+oeepVNEULm0PxahP9P1j9+fgUv6JI0zuYeIBFBMVH0D+I&#10;vanGSM3ckz2lhrg7C50s+ryyBMEX2dvT1U8zJaEzWr18+eqOS5pry9X6Tf06G17dbkek9NGAFzlp&#10;JfK8CgN1fKR0br20zGTO72cmadpNwnWtXGfQfLKD7sRaRh5nK+nnQaGRYvgU2K88+0uCl2R3STAN&#10;76H8kCwpwNtDAusKgRvuTIAHUSTMnyZP+vd96bp97e0vAAAA//8DAFBLAwQUAAYACAAAACEApK5J&#10;wOEAAAAOAQAADwAAAGRycy9kb3ducmV2LnhtbEyPwU7DMBBE70j8g7VI3KhNiFIa4lQVghMSIg0H&#10;jk68TazG6xC7bfh7nBMcd+ZpdqbYznZgZ5y8cSThfiWAIbVOG+okfNavd4/AfFCk1eAIJfygh215&#10;fVWoXLsLVXjeh47FEPK5ktCHMOac+7ZHq/zKjUjRO7jJqhDPqeN6UpcYbgeeCJFxqwzFD70a8bnH&#10;9rg/WQm7L6pezPd781EdKlPXG0Fv2VHK25t59wQs4Bz+YFjqx+pQxk6NO5H2bJCwEUka0WikyfoB&#10;2IKILIn7mkVL1xnwsuD/Z5S/AAAA//8DAFBLAQItABQABgAIAAAAIQC2gziS/gAAAOEBAAATAAAA&#10;AAAAAAAAAAAAAAAAAABbQ29udGVudF9UeXBlc10ueG1sUEsBAi0AFAAGAAgAAAAhADj9If/WAAAA&#10;lAEAAAsAAAAAAAAAAAAAAAAALwEAAF9yZWxzLy5yZWxzUEsBAi0AFAAGAAgAAAAhAATbft6XAQAA&#10;IgMAAA4AAAAAAAAAAAAAAAAALgIAAGRycy9lMm9Eb2MueG1sUEsBAi0AFAAGAAgAAAAhAKSuScDh&#10;AAAADgEAAA8AAAAAAAAAAAAAAAAA8QMAAGRycy9kb3ducmV2LnhtbFBLBQYAAAAABAAEAPMAAAD/&#10;BAAAAAA=&#10;" w14:anchorId="7440C117">
              <v:textbox inset="0,0,0,0">
                <w:txbxContent>
                  <w:p w:rsidR="00090BDD" w:rsidRDefault="00090BDD" w14:paraId="61880E2E" w14:textId="77777777">
                    <w:pPr>
                      <w:spacing w:before="20"/>
                      <w:ind w:left="20"/>
                      <w:rPr>
                        <w:rFonts w:ascii="Trebuchet MS"/>
                        <w:b/>
                        <w:sz w:val="14"/>
                      </w:rPr>
                    </w:pPr>
                    <w:r>
                      <w:rPr>
                        <w:rFonts w:ascii="Trebuchet MS"/>
                        <w:b/>
                        <w:color w:val="D61A1C"/>
                        <w:sz w:val="14"/>
                      </w:rPr>
                      <w:t>TERMES</w:t>
                    </w:r>
                    <w:r>
                      <w:rPr>
                        <w:rFonts w:ascii="Trebuchet MS"/>
                        <w:b/>
                        <w:color w:val="D61A1C"/>
                        <w:spacing w:val="-11"/>
                        <w:sz w:val="14"/>
                      </w:rPr>
                      <w:t xml:space="preserve"> </w:t>
                    </w:r>
                    <w:r>
                      <w:rPr>
                        <w:rFonts w:ascii="Trebuchet MS"/>
                        <w:b/>
                        <w:color w:val="D61A1C"/>
                        <w:sz w:val="14"/>
                      </w:rPr>
                      <w:t>DE</w:t>
                    </w:r>
                    <w:r>
                      <w:rPr>
                        <w:rFonts w:ascii="Trebuchet MS"/>
                        <w:b/>
                        <w:color w:val="D61A1C"/>
                        <w:spacing w:val="-9"/>
                        <w:sz w:val="14"/>
                      </w:rPr>
                      <w:t xml:space="preserve"> </w:t>
                    </w:r>
                    <w:r>
                      <w:rPr>
                        <w:rFonts w:ascii="Trebuchet MS"/>
                        <w:b/>
                        <w:color w:val="D61A1C"/>
                        <w:spacing w:val="-2"/>
                        <w:sz w:val="14"/>
                      </w:rPr>
                      <w:t>REFERENCES</w:t>
                    </w:r>
                  </w:p>
                </w:txbxContent>
              </v:textbox>
              <w10:wrap anchorx="page" anchory="page"/>
            </v:shape>
          </w:pict>
        </mc:Fallback>
      </mc:AlternateContent>
    </w:r>
    <w:r>
      <w:rPr>
        <w:noProof/>
        <w:sz w:val="20"/>
      </w:rPr>
      <mc:AlternateContent>
        <mc:Choice Requires="wps">
          <w:drawing>
            <wp:anchor distT="0" distB="0" distL="0" distR="0" simplePos="0" relativeHeight="251658246" behindDoc="1" locked="0" layoutInCell="1" allowOverlap="1" wp14:anchorId="7379486C" wp14:editId="0EDC3978">
              <wp:simplePos x="0" y="0"/>
              <wp:positionH relativeFrom="page">
                <wp:posOffset>7054468</wp:posOffset>
              </wp:positionH>
              <wp:positionV relativeFrom="page">
                <wp:posOffset>9063383</wp:posOffset>
              </wp:positionV>
              <wp:extent cx="183515" cy="128905"/>
              <wp:effectExtent l="0" t="0" r="0" b="0"/>
              <wp:wrapNone/>
              <wp:docPr id="1279610944" name="Text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3515" cy="128905"/>
                      </a:xfrm>
                      <a:prstGeom prst="rect">
                        <a:avLst/>
                      </a:prstGeom>
                    </wps:spPr>
                    <wps:txbx>
                      <w:txbxContent>
                        <w:p w14:paraId="2C5338C5" w14:textId="77777777" w:rsidR="00090BDD" w:rsidRDefault="00090BDD">
                          <w:pPr>
                            <w:spacing w:before="20"/>
                            <w:ind w:left="60"/>
                            <w:rPr>
                              <w:rFonts w:ascii="Trebuchet MS"/>
                              <w:sz w:val="14"/>
                            </w:rPr>
                          </w:pPr>
                          <w:r>
                            <w:rPr>
                              <w:rFonts w:ascii="Trebuchet MS"/>
                              <w:spacing w:val="-5"/>
                              <w:sz w:val="14"/>
                            </w:rPr>
                            <w:fldChar w:fldCharType="begin"/>
                          </w:r>
                          <w:r>
                            <w:rPr>
                              <w:rFonts w:ascii="Trebuchet MS"/>
                              <w:spacing w:val="-5"/>
                              <w:sz w:val="14"/>
                            </w:rPr>
                            <w:instrText xml:space="preserve"> PAGE </w:instrText>
                          </w:r>
                          <w:r>
                            <w:rPr>
                              <w:rFonts w:ascii="Trebuchet MS"/>
                              <w:spacing w:val="-5"/>
                              <w:sz w:val="14"/>
                            </w:rPr>
                            <w:fldChar w:fldCharType="separate"/>
                          </w:r>
                          <w:r>
                            <w:rPr>
                              <w:rFonts w:ascii="Trebuchet MS"/>
                              <w:spacing w:val="-5"/>
                              <w:sz w:val="14"/>
                            </w:rPr>
                            <w:t>2</w:t>
                          </w:r>
                          <w:r>
                            <w:rPr>
                              <w:rFonts w:ascii="Trebuchet MS"/>
                              <w:spacing w:val="-5"/>
                              <w:sz w:val="14"/>
                            </w:rPr>
                            <w:fldChar w:fldCharType="end"/>
                          </w:r>
                          <w:r>
                            <w:rPr>
                              <w:rFonts w:ascii="Trebuchet MS"/>
                              <w:spacing w:val="-5"/>
                              <w:sz w:val="14"/>
                            </w:rPr>
                            <w:t>/</w:t>
                          </w:r>
                          <w:r>
                            <w:rPr>
                              <w:rFonts w:ascii="Trebuchet MS"/>
                              <w:spacing w:val="-5"/>
                              <w:sz w:val="14"/>
                            </w:rPr>
                            <w:fldChar w:fldCharType="begin"/>
                          </w:r>
                          <w:r>
                            <w:rPr>
                              <w:rFonts w:ascii="Trebuchet MS"/>
                              <w:spacing w:val="-5"/>
                              <w:sz w:val="14"/>
                            </w:rPr>
                            <w:instrText xml:space="preserve"> NUMPAGES </w:instrText>
                          </w:r>
                          <w:r>
                            <w:rPr>
                              <w:rFonts w:ascii="Trebuchet MS"/>
                              <w:spacing w:val="-5"/>
                              <w:sz w:val="14"/>
                            </w:rPr>
                            <w:fldChar w:fldCharType="separate"/>
                          </w:r>
                          <w:r>
                            <w:rPr>
                              <w:rFonts w:ascii="Trebuchet MS"/>
                              <w:spacing w:val="-5"/>
                              <w:sz w:val="14"/>
                            </w:rPr>
                            <w:t>9</w:t>
                          </w:r>
                          <w:r>
                            <w:rPr>
                              <w:rFonts w:ascii="Trebuchet MS"/>
                              <w:spacing w:val="-5"/>
                              <w:sz w:val="14"/>
                            </w:rPr>
                            <w:fldChar w:fldCharType="end"/>
                          </w:r>
                        </w:p>
                      </w:txbxContent>
                    </wps:txbx>
                    <wps:bodyPr wrap="square" lIns="0" tIns="0" rIns="0" bIns="0" rtlCol="0">
                      <a:noAutofit/>
                    </wps:bodyPr>
                  </wps:wsp>
                </a:graphicData>
              </a:graphic>
            </wp:anchor>
          </w:drawing>
        </mc:Choice>
        <mc:Fallback xmlns:arto="http://schemas.microsoft.com/office/word/2006/arto" xmlns:pic="http://schemas.openxmlformats.org/drawingml/2006/picture" xmlns:a16="http://schemas.microsoft.com/office/drawing/2014/main" xmlns:a="http://schemas.openxmlformats.org/drawingml/2006/main">
          <w:pict w14:anchorId="3B9B2537">
            <v:shape id="_x0000_s1038" style="position:absolute;margin-left:555.45pt;margin-top:713.65pt;width:14.45pt;height:10.15pt;z-index:-251658234;visibility:visible;mso-wrap-style:square;mso-wrap-distance-left:0;mso-wrap-distance-top:0;mso-wrap-distance-right:0;mso-wrap-distance-bottom:0;mso-position-horizontal:absolute;mso-position-horizontal-relative:page;mso-position-vertical:absolute;mso-position-vertical-relative:page;v-text-anchor:top"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00bTmAEAACEDAAAOAAAAZHJzL2Uyb0RvYy54bWysUsFuGyEQvVfKPyDuMWtHrpyV11GaqFWl&#10;qK2U9gMwC17UhaEM9q7/vgNe21V7q3IZBmZ4vPeG9cPoenbQES34hs9nFWfaK2it3zX8x/ePtyvO&#10;MEnfyh68bvhRI3/Y3LxbD6HWC+igb3VkBOKxHkLDu5RCLQSqTjuJMwjaU9FAdDLRNu5EG+VA6K4X&#10;i6p6LwaIbYigNCKdPp+KfFPwjdEqfTUGdWJ9w4lbKjGWuM1RbNay3kUZOqsmGvI/WDhpPT16gXqW&#10;SbJ9tP9AOasiIJg0U+AEGGOVLhpIzbz6S81rJ4MuWsgcDBeb8O1g1ZfDa/gWWRo/wEgDLCIwvID6&#10;ieSNGALWU0/2FGuk7ix0NNHllSQwukjeHi9+6jExldFWd8v5kjNFpflidV8ts9/iejlETJ80OJaT&#10;hkcaVyEgDy+YTq3nlonL6flMJI3bkdm24fcZNJ9soT2SlIGm2XD8tZdRc9Z/9mRXHv05iedke05i&#10;6p+gfJCsyMPjPoGxhcAVdyJAcygSpj+TB/3nvnRdf/bmNwAAAP//AwBQSwMEFAAGAAgAAAAhAFZB&#10;UbXiAAAADwEAAA8AAABkcnMvZG93bnJldi54bWxMj8FOwzAQRO9I/IO1SNyok7ZKSRqnqhCckBBp&#10;OPToxG5iNV6H2G3D37M5wW1ndzT7Jt9NtmdXPXrjUEC8iIBpbJwy2Ar4qt6enoH5IFHJ3qEW8KM9&#10;7Ir7u1xmyt2w1NdDaBmFoM+kgC6EIePcN5220i/coJFuJzdaGUiOLVejvFG47fkyihJupUH60MlB&#10;v3S6OR8uVsD+iOWr+f6oP8tTaaoqjfA9OQvx+DDtt8CCnsKfGWZ8QoeCmGp3QeVZTzqOo5S8NK2X&#10;mxWw2ROvUupTz7v1JgFe5Px/j+IXAAD//wMAUEsBAi0AFAAGAAgAAAAhALaDOJL+AAAA4QEAABMA&#10;AAAAAAAAAAAAAAAAAAAAAFtDb250ZW50X1R5cGVzXS54bWxQSwECLQAUAAYACAAAACEAOP0h/9YA&#10;AACUAQAACwAAAAAAAAAAAAAAAAAvAQAAX3JlbHMvLnJlbHNQSwECLQAUAAYACAAAACEAuNNG05gB&#10;AAAhAwAADgAAAAAAAAAAAAAAAAAuAgAAZHJzL2Uyb0RvYy54bWxQSwECLQAUAAYACAAAACEAVkFR&#10;teIAAAAPAQAADwAAAAAAAAAAAAAAAADyAwAAZHJzL2Rvd25yZXYueG1sUEsFBgAAAAAEAAQA8wAA&#10;AAEFAAAAAA==&#10;" w14:anchorId="7379486C">
              <v:textbox inset="0,0,0,0">
                <w:txbxContent>
                  <w:p w:rsidR="00090BDD" w:rsidRDefault="00090BDD" w14:paraId="1172016B" w14:textId="77777777">
                    <w:pPr>
                      <w:spacing w:before="20"/>
                      <w:ind w:left="60"/>
                      <w:rPr>
                        <w:rFonts w:ascii="Trebuchet MS"/>
                        <w:sz w:val="14"/>
                      </w:rPr>
                    </w:pPr>
                    <w:r>
                      <w:rPr>
                        <w:rFonts w:ascii="Trebuchet MS"/>
                        <w:spacing w:val="-5"/>
                        <w:sz w:val="14"/>
                      </w:rPr>
                      <w:fldChar w:fldCharType="begin"/>
                    </w:r>
                    <w:r>
                      <w:rPr>
                        <w:rFonts w:ascii="Trebuchet MS"/>
                        <w:spacing w:val="-5"/>
                        <w:sz w:val="14"/>
                      </w:rPr>
                      <w:instrText xml:space="preserve"> PAGE </w:instrText>
                    </w:r>
                    <w:r>
                      <w:rPr>
                        <w:rFonts w:ascii="Trebuchet MS"/>
                        <w:spacing w:val="-5"/>
                        <w:sz w:val="14"/>
                      </w:rPr>
                      <w:fldChar w:fldCharType="separate"/>
                    </w:r>
                    <w:r>
                      <w:rPr>
                        <w:rFonts w:ascii="Trebuchet MS"/>
                        <w:spacing w:val="-5"/>
                        <w:sz w:val="14"/>
                      </w:rPr>
                      <w:t>2</w:t>
                    </w:r>
                    <w:r>
                      <w:rPr>
                        <w:rFonts w:ascii="Trebuchet MS"/>
                        <w:spacing w:val="-5"/>
                        <w:sz w:val="14"/>
                      </w:rPr>
                      <w:fldChar w:fldCharType="end"/>
                    </w:r>
                    <w:r>
                      <w:rPr>
                        <w:rFonts w:ascii="Trebuchet MS"/>
                        <w:spacing w:val="-5"/>
                        <w:sz w:val="14"/>
                      </w:rPr>
                      <w:t>/</w:t>
                    </w:r>
                    <w:r>
                      <w:rPr>
                        <w:rFonts w:ascii="Trebuchet MS"/>
                        <w:spacing w:val="-5"/>
                        <w:sz w:val="14"/>
                      </w:rPr>
                      <w:fldChar w:fldCharType="begin"/>
                    </w:r>
                    <w:r>
                      <w:rPr>
                        <w:rFonts w:ascii="Trebuchet MS"/>
                        <w:spacing w:val="-5"/>
                        <w:sz w:val="14"/>
                      </w:rPr>
                      <w:instrText xml:space="preserve"> NUMPAGES </w:instrText>
                    </w:r>
                    <w:r>
                      <w:rPr>
                        <w:rFonts w:ascii="Trebuchet MS"/>
                        <w:spacing w:val="-5"/>
                        <w:sz w:val="14"/>
                      </w:rPr>
                      <w:fldChar w:fldCharType="separate"/>
                    </w:r>
                    <w:r>
                      <w:rPr>
                        <w:rFonts w:ascii="Trebuchet MS"/>
                        <w:spacing w:val="-5"/>
                        <w:sz w:val="14"/>
                      </w:rPr>
                      <w:t>9</w:t>
                    </w:r>
                    <w:r>
                      <w:rPr>
                        <w:rFonts w:ascii="Trebuchet MS"/>
                        <w:spacing w:val="-5"/>
                        <w:sz w:val="14"/>
                      </w:rPr>
                      <w:fldChar w:fldCharType="end"/>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D804E2" w14:textId="77777777" w:rsidR="00A13C13" w:rsidRDefault="008541CF">
    <w:pPr>
      <w:tabs>
        <w:tab w:val="right" w:pos="9638"/>
      </w:tabs>
    </w:pPr>
    <w:r>
      <w:tab/>
    </w:r>
    <w:r>
      <w:fldChar w:fldCharType="begin"/>
    </w:r>
    <w:r>
      <w:instrText>PAGE</w:instrText>
    </w:r>
    <w:r>
      <w:fldChar w:fldCharType="separate"/>
    </w:r>
    <w:r>
      <w:t>24</w:t>
    </w:r>
    <w:r>
      <w:fldChar w:fldCharType="end"/>
    </w:r>
    <w:r>
      <w:t xml:space="preserve"> / </w:t>
    </w:r>
    <w:r>
      <w:fldChar w:fldCharType="begin"/>
    </w:r>
    <w:r>
      <w:instrText>NUMPAGES</w:instrText>
    </w:r>
    <w:r>
      <w:fldChar w:fldCharType="separate"/>
    </w:r>
    <w:r>
      <w:t>34</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A4CD4D" w14:textId="77777777" w:rsidR="00A13C13" w:rsidRDefault="008541CF">
    <w:pPr>
      <w:tabs>
        <w:tab w:val="right" w:pos="9638"/>
      </w:tabs>
    </w:pPr>
    <w:r>
      <w:tab/>
    </w:r>
    <w:r>
      <w:fldChar w:fldCharType="begin"/>
    </w:r>
    <w:r>
      <w:instrText>PAGE</w:instrText>
    </w:r>
    <w:r>
      <w:fldChar w:fldCharType="separate"/>
    </w:r>
    <w:r>
      <w:t>26</w:t>
    </w:r>
    <w:r>
      <w:fldChar w:fldCharType="end"/>
    </w:r>
    <w:r>
      <w:t xml:space="preserve"> / </w:t>
    </w:r>
    <w:r>
      <w:fldChar w:fldCharType="begin"/>
    </w:r>
    <w:r>
      <w:instrText>NUMPAGES</w:instrText>
    </w:r>
    <w:r>
      <w:fldChar w:fldCharType="separate"/>
    </w:r>
    <w:r>
      <w:t>34</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F4EA9F" w14:textId="77777777" w:rsidR="00A13C13" w:rsidRDefault="008541CF">
    <w:pPr>
      <w:tabs>
        <w:tab w:val="right" w:pos="9638"/>
      </w:tabs>
    </w:pPr>
    <w:r>
      <w:tab/>
    </w:r>
    <w:r>
      <w:fldChar w:fldCharType="begin"/>
    </w:r>
    <w:r>
      <w:instrText>PAGE</w:instrText>
    </w:r>
    <w:r>
      <w:fldChar w:fldCharType="separate"/>
    </w:r>
    <w:r>
      <w:t>34</w:t>
    </w:r>
    <w:r>
      <w:fldChar w:fldCharType="end"/>
    </w:r>
    <w:r>
      <w:t xml:space="preserve"> / </w:t>
    </w:r>
    <w:r>
      <w:fldChar w:fldCharType="begin"/>
    </w:r>
    <w:r>
      <w:instrText>NUMPAGES</w:instrText>
    </w:r>
    <w:r>
      <w:fldChar w:fldCharType="separate"/>
    </w:r>
    <w:r>
      <w:t>34</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53E61F" w14:textId="77777777" w:rsidR="009505FA" w:rsidRDefault="009505FA">
      <w:pPr>
        <w:spacing w:after="0"/>
      </w:pPr>
      <w:r>
        <w:separator/>
      </w:r>
    </w:p>
  </w:footnote>
  <w:footnote w:type="continuationSeparator" w:id="0">
    <w:p w14:paraId="22087A3C" w14:textId="77777777" w:rsidR="009505FA" w:rsidRDefault="009505FA">
      <w:pPr>
        <w:spacing w:after="0"/>
      </w:pPr>
      <w:r>
        <w:continuationSeparator/>
      </w:r>
    </w:p>
  </w:footnote>
  <w:footnote w:id="1">
    <w:p w14:paraId="41D097C7" w14:textId="77777777" w:rsidR="00A13C13" w:rsidRDefault="008541CF">
      <w:pPr>
        <w:pStyle w:val="FootnoteText"/>
      </w:pPr>
      <w:r>
        <w:rPr>
          <w:rStyle w:val="FootnoteReference"/>
        </w:rPr>
        <w:footnoteRef/>
      </w:r>
      <w:r>
        <w:t xml:space="preserve">  </w:t>
      </w:r>
      <w:r>
        <w:rPr>
          <w:b/>
        </w:rPr>
        <w:t>Article 13a of Council Implementing Regulation (EU) No 1042/2013: The place where a non-taxable legal person is established, as referred to in the first subparagraph of Article 56(2) and Articles 58 and 59 of Directive 2006/112/EC, shall be: the place where the functions of its central administration are carried out, or the place of any other establishment characterised by a sufficient degree of permanence and a suitable structure in terms of human and technical resources to enable it to receive and use the services supplied to it for its own needs (= permanent establishment).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5E2F3" w14:textId="0DD9D15E" w:rsidR="00A860DF" w:rsidRPr="00195DBF" w:rsidRDefault="008541CF" w:rsidP="00195DBF">
    <w:pPr>
      <w:tabs>
        <w:tab w:val="center" w:pos="4536"/>
        <w:tab w:val="right" w:pos="9072"/>
      </w:tabs>
      <w:spacing w:after="0"/>
      <w:rPr>
        <w:rFonts w:ascii="Georgia" w:eastAsia="Calibri" w:hAnsi="Georgia" w:cs="Times New Roman"/>
        <w:color w:val="585756"/>
        <w:sz w:val="21"/>
        <w:szCs w:val="22"/>
      </w:rPr>
    </w:pPr>
    <w:r>
      <w:rPr>
        <w:noProof/>
      </w:rPr>
      <w:drawing>
        <wp:anchor distT="0" distB="0" distL="114300" distR="114300" simplePos="0" relativeHeight="251658240" behindDoc="1" locked="0" layoutInCell="1" allowOverlap="1" wp14:anchorId="16F85915" wp14:editId="07777777">
          <wp:simplePos x="0" y="0"/>
          <wp:positionH relativeFrom="column">
            <wp:posOffset>-1085851</wp:posOffset>
          </wp:positionH>
          <wp:positionV relativeFrom="paragraph">
            <wp:posOffset>-431166</wp:posOffset>
          </wp:positionV>
          <wp:extent cx="7531465" cy="10658475"/>
          <wp:effectExtent l="0" t="0" r="0" b="0"/>
          <wp:wrapNone/>
          <wp:docPr id="1165988733" name="Picture 1" descr="A yellow and red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5988733" name="Picture 1" descr="A yellow and red logo&#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41075" cy="10672076"/>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C8F396" w14:textId="77777777" w:rsidR="00A13C13" w:rsidRDefault="00A13C13">
    <w:pPr>
      <w:tabs>
        <w:tab w:val="center" w:pos="4819"/>
        <w:tab w:val="right" w:pos="9638"/>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AFD9C" w14:textId="77777777" w:rsidR="00A13C13" w:rsidRDefault="00A13C13">
    <w:pPr>
      <w:tabs>
        <w:tab w:val="center" w:pos="4819"/>
        <w:tab w:val="right" w:pos="9638"/>
      </w:tabs>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94D5A5" w14:textId="77777777" w:rsidR="00A13C13" w:rsidRDefault="00A13C13">
    <w:pPr>
      <w:tabs>
        <w:tab w:val="center" w:pos="4819"/>
        <w:tab w:val="right" w:pos="9638"/>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7B00A" w14:textId="77777777" w:rsidR="00A13C13" w:rsidRDefault="00A13C13">
    <w:pPr>
      <w:tabs>
        <w:tab w:val="center" w:pos="4819"/>
        <w:tab w:val="right" w:pos="9638"/>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A3D3EC" w14:textId="77777777" w:rsidR="00A13C13" w:rsidRDefault="00A13C13">
    <w:pPr>
      <w:tabs>
        <w:tab w:val="center" w:pos="4819"/>
        <w:tab w:val="right" w:pos="9638"/>
      </w:tabs>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EC669" w14:textId="77777777" w:rsidR="00A13C13" w:rsidRDefault="00A13C13">
    <w:pPr>
      <w:tabs>
        <w:tab w:val="center" w:pos="4819"/>
        <w:tab w:val="right" w:pos="9638"/>
      </w:tabs>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061E4C" w14:textId="77777777" w:rsidR="00A13C13" w:rsidRDefault="00A13C13">
    <w:pPr>
      <w:tabs>
        <w:tab w:val="center" w:pos="4819"/>
        <w:tab w:val="right" w:pos="9638"/>
      </w:tabs>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0B940D" w14:textId="77777777" w:rsidR="00A13C13" w:rsidRDefault="00A13C13">
    <w:pPr>
      <w:tabs>
        <w:tab w:val="center" w:pos="4819"/>
        <w:tab w:val="right" w:pos="9638"/>
      </w:tabs>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AB6C7B" w14:textId="77777777" w:rsidR="00A13C13" w:rsidRDefault="00A13C13">
    <w:pPr>
      <w:tabs>
        <w:tab w:val="center" w:pos="4819"/>
        <w:tab w:val="right" w:pos="9638"/>
      </w:tabs>
    </w:pPr>
  </w:p>
  <w:p w14:paraId="2AEF810C" w14:textId="67A5D2FB" w:rsidR="00A13C13" w:rsidRDefault="00A13C13">
    <w:pPr>
      <w:tabs>
        <w:tab w:val="center" w:pos="4819"/>
        <w:tab w:val="right" w:pos="9638"/>
      </w:tab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CC2A5E7"/>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000001"/>
    <w:multiLevelType w:val="multilevel"/>
    <w:tmpl w:val="00000001"/>
    <w:styleLink w:val="ClauseBaseHeadingsList"/>
    <w:lvl w:ilvl="0">
      <w:start w:val="1"/>
      <w:numFmt w:val="decimal"/>
      <w:pStyle w:val="Heading1"/>
      <w:lvlText w:val="%1."/>
      <w:lvlJc w:val="left"/>
      <w:pPr>
        <w:tabs>
          <w:tab w:val="num" w:pos="510"/>
        </w:tabs>
        <w:ind w:left="510" w:hanging="510"/>
      </w:pPr>
    </w:lvl>
    <w:lvl w:ilvl="1">
      <w:start w:val="1"/>
      <w:numFmt w:val="decimal"/>
      <w:pStyle w:val="Heading2"/>
      <w:lvlText w:val="%1.%2."/>
      <w:lvlJc w:val="left"/>
      <w:pPr>
        <w:tabs>
          <w:tab w:val="num" w:pos="1210"/>
        </w:tabs>
        <w:ind w:left="1210" w:hanging="510"/>
      </w:pPr>
    </w:lvl>
    <w:lvl w:ilvl="2">
      <w:start w:val="1"/>
      <w:numFmt w:val="decimal"/>
      <w:pStyle w:val="Heading3"/>
      <w:lvlText w:val="%1.%2.%3."/>
      <w:lvlJc w:val="left"/>
      <w:pPr>
        <w:tabs>
          <w:tab w:val="num" w:pos="1910"/>
        </w:tabs>
        <w:ind w:left="1910" w:hanging="510"/>
      </w:pPr>
    </w:lvl>
    <w:lvl w:ilvl="3">
      <w:start w:val="1"/>
      <w:numFmt w:val="decimal"/>
      <w:pStyle w:val="Heading4"/>
      <w:lvlText w:val="%1.%2.%3.%4."/>
      <w:lvlJc w:val="left"/>
      <w:pPr>
        <w:tabs>
          <w:tab w:val="num" w:pos="2610"/>
        </w:tabs>
        <w:ind w:left="2610" w:hanging="510"/>
      </w:pPr>
    </w:lvl>
    <w:lvl w:ilvl="4">
      <w:start w:val="1"/>
      <w:numFmt w:val="decimal"/>
      <w:pStyle w:val="Heading5"/>
      <w:lvlText w:val="%1.%2.%3.%4.%5."/>
      <w:lvlJc w:val="left"/>
      <w:pPr>
        <w:tabs>
          <w:tab w:val="num" w:pos="3310"/>
        </w:tabs>
        <w:ind w:left="3310" w:hanging="510"/>
      </w:pPr>
    </w:lvl>
    <w:lvl w:ilvl="5">
      <w:start w:val="1"/>
      <w:numFmt w:val="decimal"/>
      <w:pStyle w:val="Heading6"/>
      <w:lvlText w:val="%1.%2.%3.%4.%5.%6."/>
      <w:lvlJc w:val="left"/>
      <w:pPr>
        <w:tabs>
          <w:tab w:val="num" w:pos="4010"/>
        </w:tabs>
        <w:ind w:left="4010" w:hanging="510"/>
      </w:pPr>
    </w:lvl>
    <w:lvl w:ilvl="6">
      <w:start w:val="1"/>
      <w:numFmt w:val="decimal"/>
      <w:pStyle w:val="Heading7"/>
      <w:lvlText w:val="%1.%2.%3.%4.%5.%6.%7."/>
      <w:lvlJc w:val="left"/>
      <w:pPr>
        <w:tabs>
          <w:tab w:val="num" w:pos="4710"/>
        </w:tabs>
        <w:ind w:left="4710" w:hanging="510"/>
      </w:pPr>
    </w:lvl>
    <w:lvl w:ilvl="7">
      <w:start w:val="1"/>
      <w:numFmt w:val="decimal"/>
      <w:pStyle w:val="Heading8"/>
      <w:lvlText w:val="%1.%2.%3.%4.%5.%6.%7.%8."/>
      <w:lvlJc w:val="left"/>
      <w:pPr>
        <w:tabs>
          <w:tab w:val="num" w:pos="5410"/>
        </w:tabs>
        <w:ind w:left="5410" w:hanging="510"/>
      </w:pPr>
    </w:lvl>
    <w:lvl w:ilvl="8">
      <w:start w:val="1"/>
      <w:numFmt w:val="decimal"/>
      <w:pStyle w:val="Heading9"/>
      <w:lvlText w:val="%1.%2.%3.%4.%5.%6.%7.%8.%9."/>
      <w:lvlJc w:val="left"/>
      <w:pPr>
        <w:tabs>
          <w:tab w:val="num" w:pos="6110"/>
        </w:tabs>
        <w:ind w:left="6110" w:hanging="510"/>
      </w:pPr>
    </w:lvl>
  </w:abstractNum>
  <w:abstractNum w:abstractNumId="2" w15:restartNumberingAfterBreak="0">
    <w:nsid w:val="00000002"/>
    <w:multiLevelType w:val="multilevel"/>
    <w:tmpl w:val="00000001"/>
    <w:numStyleLink w:val="ClauseBaseHeadingsList"/>
  </w:abstractNum>
  <w:abstractNum w:abstractNumId="3" w15:restartNumberingAfterBreak="0">
    <w:nsid w:val="00000003"/>
    <w:multiLevelType w:val="multilevel"/>
    <w:tmpl w:val="00000003"/>
    <w:styleLink w:val="ClauseBaseListforbodytextEN"/>
    <w:lvl w:ilvl="0">
      <w:start w:val="1"/>
      <w:numFmt w:val="lowerLetter"/>
      <w:lvlText w:val="(%1)"/>
      <w:lvlJc w:val="left"/>
      <w:pPr>
        <w:tabs>
          <w:tab w:val="num" w:pos="0"/>
        </w:tabs>
        <w:ind w:left="720" w:hanging="360"/>
      </w:pPr>
      <w:rPr>
        <w:rFonts w:ascii="Arial" w:eastAsia="Arial" w:hAnsi="Arial" w:cs="Arial"/>
        <w:color w:val="000000"/>
        <w:lang w:val="en-GB"/>
      </w:rPr>
    </w:lvl>
    <w:lvl w:ilvl="1">
      <w:start w:val="1"/>
      <w:numFmt w:val="lowerLetter"/>
      <w:lvlText w:val="%2"/>
      <w:lvlJc w:val="left"/>
      <w:pPr>
        <w:tabs>
          <w:tab w:val="num" w:pos="0"/>
        </w:tabs>
        <w:ind w:left="1440" w:hanging="360"/>
      </w:pPr>
      <w:rPr>
        <w:rFonts w:ascii="Arial" w:eastAsia="Arial" w:hAnsi="Arial" w:cs="Arial"/>
        <w:color w:val="000000"/>
        <w:lang w:val="en-GB"/>
      </w:rPr>
    </w:lvl>
    <w:lvl w:ilvl="2">
      <w:start w:val="1"/>
      <w:numFmt w:val="lowerRoman"/>
      <w:lvlText w:val="%3"/>
      <w:lvlJc w:val="left"/>
      <w:pPr>
        <w:tabs>
          <w:tab w:val="num" w:pos="0"/>
        </w:tabs>
        <w:ind w:left="2160" w:hanging="180"/>
      </w:pPr>
      <w:rPr>
        <w:rFonts w:ascii="Arial" w:eastAsia="Arial" w:hAnsi="Arial" w:cs="Arial"/>
        <w:color w:val="000000"/>
        <w:lang w:val="en-GB"/>
      </w:rPr>
    </w:lvl>
    <w:lvl w:ilvl="3">
      <w:start w:val="1"/>
      <w:numFmt w:val="decimalZero"/>
      <w:lvlText w:val="%4"/>
      <w:lvlJc w:val="left"/>
      <w:pPr>
        <w:tabs>
          <w:tab w:val="num" w:pos="0"/>
        </w:tabs>
        <w:ind w:left="2880" w:hanging="360"/>
      </w:pPr>
      <w:rPr>
        <w:rFonts w:ascii="Arial" w:eastAsia="Arial" w:hAnsi="Arial" w:cs="Arial"/>
        <w:color w:val="000000"/>
        <w:lang w:val="en-GB"/>
      </w:rPr>
    </w:lvl>
    <w:lvl w:ilvl="4">
      <w:start w:val="1"/>
      <w:numFmt w:val="upperRoman"/>
      <w:lvlText w:val="%5"/>
      <w:lvlJc w:val="left"/>
      <w:pPr>
        <w:tabs>
          <w:tab w:val="num" w:pos="0"/>
        </w:tabs>
        <w:ind w:left="3600" w:hanging="360"/>
      </w:pPr>
      <w:rPr>
        <w:rFonts w:ascii="Arial" w:eastAsia="Arial" w:hAnsi="Arial" w:cs="Arial"/>
        <w:color w:val="000000"/>
        <w:lang w:val="en-GB"/>
      </w:rPr>
    </w:lvl>
    <w:lvl w:ilvl="5">
      <w:start w:val="1"/>
      <w:numFmt w:val="decimal"/>
      <w:lvlText w:val="%6"/>
      <w:lvlJc w:val="left"/>
      <w:pPr>
        <w:tabs>
          <w:tab w:val="num" w:pos="0"/>
        </w:tabs>
        <w:ind w:left="4320" w:hanging="180"/>
      </w:pPr>
      <w:rPr>
        <w:rFonts w:ascii="Arial" w:eastAsia="Arial" w:hAnsi="Arial" w:cs="Arial"/>
        <w:color w:val="000000"/>
        <w:lang w:val="en-GB"/>
      </w:rPr>
    </w:lvl>
    <w:lvl w:ilvl="6">
      <w:start w:val="1"/>
      <w:numFmt w:val="decimal"/>
      <w:lvlText w:val="%7"/>
      <w:lvlJc w:val="left"/>
      <w:pPr>
        <w:tabs>
          <w:tab w:val="num" w:pos="0"/>
        </w:tabs>
        <w:ind w:left="5040" w:hanging="360"/>
      </w:pPr>
      <w:rPr>
        <w:rFonts w:ascii="Arial" w:eastAsia="Arial" w:hAnsi="Arial" w:cs="Arial"/>
        <w:color w:val="000000"/>
        <w:lang w:val="en-GB"/>
      </w:rPr>
    </w:lvl>
    <w:lvl w:ilvl="7">
      <w:start w:val="1"/>
      <w:numFmt w:val="decimal"/>
      <w:lvlText w:val="%8"/>
      <w:lvlJc w:val="left"/>
      <w:pPr>
        <w:tabs>
          <w:tab w:val="num" w:pos="0"/>
        </w:tabs>
        <w:ind w:left="5760" w:hanging="360"/>
      </w:pPr>
      <w:rPr>
        <w:rFonts w:ascii="Arial" w:eastAsia="Arial" w:hAnsi="Arial" w:cs="Arial"/>
        <w:color w:val="000000"/>
        <w:lang w:val="en-GB"/>
      </w:rPr>
    </w:lvl>
    <w:lvl w:ilvl="8">
      <w:start w:val="1"/>
      <w:numFmt w:val="decimal"/>
      <w:lvlText w:val="%9"/>
      <w:lvlJc w:val="left"/>
      <w:pPr>
        <w:tabs>
          <w:tab w:val="num" w:pos="0"/>
        </w:tabs>
        <w:ind w:left="6480" w:hanging="180"/>
      </w:pPr>
      <w:rPr>
        <w:rFonts w:ascii="Arial" w:eastAsia="Arial" w:hAnsi="Arial" w:cs="Arial"/>
        <w:color w:val="000000"/>
        <w:lang w:val="en-GB"/>
      </w:rPr>
    </w:lvl>
  </w:abstractNum>
  <w:abstractNum w:abstractNumId="4" w15:restartNumberingAfterBreak="0">
    <w:nsid w:val="00000004"/>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5" w15:restartNumberingAfterBreak="0">
    <w:nsid w:val="00000005"/>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6" w15:restartNumberingAfterBreak="0">
    <w:nsid w:val="00000006"/>
    <w:multiLevelType w:val="multilevel"/>
    <w:tmpl w:val="00000003"/>
    <w:numStyleLink w:val="ClauseBaseListforbodytextEN"/>
  </w:abstractNum>
  <w:abstractNum w:abstractNumId="7" w15:restartNumberingAfterBreak="0">
    <w:nsid w:val="00000007"/>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8" w15:restartNumberingAfterBreak="0">
    <w:nsid w:val="00000008"/>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9" w15:restartNumberingAfterBreak="0">
    <w:nsid w:val="00000009"/>
    <w:multiLevelType w:val="multilevel"/>
    <w:tmpl w:val="00000003"/>
    <w:numStyleLink w:val="ClauseBaseListforbodytextEN"/>
  </w:abstractNum>
  <w:abstractNum w:abstractNumId="10" w15:restartNumberingAfterBreak="0">
    <w:nsid w:val="0000000A"/>
    <w:multiLevelType w:val="multilevel"/>
    <w:tmpl w:val="00000003"/>
    <w:numStyleLink w:val="ClauseBaseListforbodytextEN"/>
  </w:abstractNum>
  <w:abstractNum w:abstractNumId="11" w15:restartNumberingAfterBreak="0">
    <w:nsid w:val="0000000B"/>
    <w:multiLevelType w:val="multilevel"/>
    <w:tmpl w:val="00000003"/>
    <w:numStyleLink w:val="ClauseBaseListforbodytextEN"/>
  </w:abstractNum>
  <w:abstractNum w:abstractNumId="12" w15:restartNumberingAfterBreak="0">
    <w:nsid w:val="0000000C"/>
    <w:multiLevelType w:val="multilevel"/>
    <w:tmpl w:val="00000003"/>
    <w:numStyleLink w:val="ClauseBaseListforbodytextEN"/>
  </w:abstractNum>
  <w:abstractNum w:abstractNumId="13" w15:restartNumberingAfterBreak="0">
    <w:nsid w:val="0000000D"/>
    <w:multiLevelType w:val="multilevel"/>
    <w:tmpl w:val="00000003"/>
    <w:numStyleLink w:val="ClauseBaseListforbodytextEN"/>
  </w:abstractNum>
  <w:abstractNum w:abstractNumId="14" w15:restartNumberingAfterBreak="0">
    <w:nsid w:val="0000000E"/>
    <w:multiLevelType w:val="multilevel"/>
    <w:tmpl w:val="00000003"/>
    <w:numStyleLink w:val="ClauseBaseListforbodytextEN"/>
  </w:abstractNum>
  <w:abstractNum w:abstractNumId="15" w15:restartNumberingAfterBreak="0">
    <w:nsid w:val="0000000F"/>
    <w:multiLevelType w:val="multilevel"/>
    <w:tmpl w:val="00000003"/>
    <w:numStyleLink w:val="ClauseBaseListforbodytextEN"/>
  </w:abstractNum>
  <w:abstractNum w:abstractNumId="16" w15:restartNumberingAfterBreak="0">
    <w:nsid w:val="00000010"/>
    <w:multiLevelType w:val="multilevel"/>
    <w:tmpl w:val="00000003"/>
    <w:numStyleLink w:val="ClauseBaseListforbodytextEN"/>
  </w:abstractNum>
  <w:abstractNum w:abstractNumId="17" w15:restartNumberingAfterBreak="0">
    <w:nsid w:val="00000011"/>
    <w:multiLevelType w:val="multilevel"/>
    <w:tmpl w:val="00000003"/>
    <w:numStyleLink w:val="ClauseBaseListforbodytextEN"/>
  </w:abstractNum>
  <w:abstractNum w:abstractNumId="18" w15:restartNumberingAfterBreak="0">
    <w:nsid w:val="00000012"/>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19" w15:restartNumberingAfterBreak="0">
    <w:nsid w:val="00000013"/>
    <w:multiLevelType w:val="multilevel"/>
    <w:tmpl w:val="00000003"/>
    <w:numStyleLink w:val="ClauseBaseListforbodytextEN"/>
  </w:abstractNum>
  <w:abstractNum w:abstractNumId="20" w15:restartNumberingAfterBreak="0">
    <w:nsid w:val="00000014"/>
    <w:multiLevelType w:val="multilevel"/>
    <w:tmpl w:val="00000003"/>
    <w:numStyleLink w:val="ClauseBaseListforbodytextEN"/>
  </w:abstractNum>
  <w:abstractNum w:abstractNumId="21" w15:restartNumberingAfterBreak="0">
    <w:nsid w:val="00000015"/>
    <w:multiLevelType w:val="multilevel"/>
    <w:tmpl w:val="00000003"/>
    <w:numStyleLink w:val="ClauseBaseListforbodytextEN"/>
  </w:abstractNum>
  <w:abstractNum w:abstractNumId="22" w15:restartNumberingAfterBreak="0">
    <w:nsid w:val="00000016"/>
    <w:multiLevelType w:val="multilevel"/>
    <w:tmpl w:val="00000003"/>
    <w:numStyleLink w:val="ClauseBaseListforbodytextEN"/>
  </w:abstractNum>
  <w:abstractNum w:abstractNumId="23" w15:restartNumberingAfterBreak="0">
    <w:nsid w:val="00000017"/>
    <w:multiLevelType w:val="multilevel"/>
    <w:tmpl w:val="00000003"/>
    <w:numStyleLink w:val="ClauseBaseListforbodytextEN"/>
  </w:abstractNum>
  <w:abstractNum w:abstractNumId="24" w15:restartNumberingAfterBreak="0">
    <w:nsid w:val="00000018"/>
    <w:multiLevelType w:val="multilevel"/>
    <w:tmpl w:val="00000003"/>
    <w:numStyleLink w:val="ClauseBaseListforbodytextEN"/>
  </w:abstractNum>
  <w:abstractNum w:abstractNumId="25" w15:restartNumberingAfterBreak="0">
    <w:nsid w:val="00000019"/>
    <w:multiLevelType w:val="multilevel"/>
    <w:tmpl w:val="00000003"/>
    <w:numStyleLink w:val="ClauseBaseListforbodytextEN"/>
  </w:abstractNum>
  <w:abstractNum w:abstractNumId="26" w15:restartNumberingAfterBreak="0">
    <w:nsid w:val="0000001A"/>
    <w:multiLevelType w:val="multilevel"/>
    <w:tmpl w:val="00000003"/>
    <w:numStyleLink w:val="ClauseBaseListforbodytextEN"/>
  </w:abstractNum>
  <w:abstractNum w:abstractNumId="27" w15:restartNumberingAfterBreak="0">
    <w:nsid w:val="0000001B"/>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28" w15:restartNumberingAfterBreak="0">
    <w:nsid w:val="0000001C"/>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29" w15:restartNumberingAfterBreak="0">
    <w:nsid w:val="0000001D"/>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30" w15:restartNumberingAfterBreak="0">
    <w:nsid w:val="0000001E"/>
    <w:multiLevelType w:val="multilevel"/>
    <w:tmpl w:val="00000003"/>
    <w:numStyleLink w:val="ClauseBaseListforbodytextEN"/>
  </w:abstractNum>
  <w:abstractNum w:abstractNumId="31" w15:restartNumberingAfterBreak="0">
    <w:nsid w:val="0000001F"/>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32" w15:restartNumberingAfterBreak="0">
    <w:nsid w:val="01902255"/>
    <w:multiLevelType w:val="hybridMultilevel"/>
    <w:tmpl w:val="F2E4D4AE"/>
    <w:lvl w:ilvl="0" w:tplc="5636DE6A">
      <w:start w:val="4"/>
      <w:numFmt w:val="bullet"/>
      <w:lvlText w:val=""/>
      <w:lvlJc w:val="left"/>
      <w:pPr>
        <w:ind w:left="1080" w:hanging="360"/>
      </w:pPr>
      <w:rPr>
        <w:rFonts w:ascii="Wingdings" w:eastAsiaTheme="minorHAnsi" w:hAnsi="Wingdings" w:cstheme="minorBidi" w:hint="default"/>
      </w:rPr>
    </w:lvl>
    <w:lvl w:ilvl="1" w:tplc="37F645E6" w:tentative="1">
      <w:start w:val="1"/>
      <w:numFmt w:val="bullet"/>
      <w:lvlText w:val="o"/>
      <w:lvlJc w:val="left"/>
      <w:pPr>
        <w:ind w:left="1800" w:hanging="360"/>
      </w:pPr>
      <w:rPr>
        <w:rFonts w:ascii="Courier New" w:hAnsi="Courier New" w:cs="Courier New" w:hint="default"/>
      </w:rPr>
    </w:lvl>
    <w:lvl w:ilvl="2" w:tplc="ED28CAAC" w:tentative="1">
      <w:start w:val="1"/>
      <w:numFmt w:val="bullet"/>
      <w:lvlText w:val=""/>
      <w:lvlJc w:val="left"/>
      <w:pPr>
        <w:ind w:left="2520" w:hanging="360"/>
      </w:pPr>
      <w:rPr>
        <w:rFonts w:ascii="Wingdings" w:hAnsi="Wingdings" w:hint="default"/>
      </w:rPr>
    </w:lvl>
    <w:lvl w:ilvl="3" w:tplc="C2608AE6" w:tentative="1">
      <w:start w:val="1"/>
      <w:numFmt w:val="bullet"/>
      <w:lvlText w:val=""/>
      <w:lvlJc w:val="left"/>
      <w:pPr>
        <w:ind w:left="3240" w:hanging="360"/>
      </w:pPr>
      <w:rPr>
        <w:rFonts w:ascii="Symbol" w:hAnsi="Symbol" w:hint="default"/>
      </w:rPr>
    </w:lvl>
    <w:lvl w:ilvl="4" w:tplc="1E701988" w:tentative="1">
      <w:start w:val="1"/>
      <w:numFmt w:val="bullet"/>
      <w:lvlText w:val="o"/>
      <w:lvlJc w:val="left"/>
      <w:pPr>
        <w:ind w:left="3960" w:hanging="360"/>
      </w:pPr>
      <w:rPr>
        <w:rFonts w:ascii="Courier New" w:hAnsi="Courier New" w:cs="Courier New" w:hint="default"/>
      </w:rPr>
    </w:lvl>
    <w:lvl w:ilvl="5" w:tplc="D21041DE" w:tentative="1">
      <w:start w:val="1"/>
      <w:numFmt w:val="bullet"/>
      <w:lvlText w:val=""/>
      <w:lvlJc w:val="left"/>
      <w:pPr>
        <w:ind w:left="4680" w:hanging="360"/>
      </w:pPr>
      <w:rPr>
        <w:rFonts w:ascii="Wingdings" w:hAnsi="Wingdings" w:hint="default"/>
      </w:rPr>
    </w:lvl>
    <w:lvl w:ilvl="6" w:tplc="391C322E" w:tentative="1">
      <w:start w:val="1"/>
      <w:numFmt w:val="bullet"/>
      <w:lvlText w:val=""/>
      <w:lvlJc w:val="left"/>
      <w:pPr>
        <w:ind w:left="5400" w:hanging="360"/>
      </w:pPr>
      <w:rPr>
        <w:rFonts w:ascii="Symbol" w:hAnsi="Symbol" w:hint="default"/>
      </w:rPr>
    </w:lvl>
    <w:lvl w:ilvl="7" w:tplc="761A3BF2" w:tentative="1">
      <w:start w:val="1"/>
      <w:numFmt w:val="bullet"/>
      <w:lvlText w:val="o"/>
      <w:lvlJc w:val="left"/>
      <w:pPr>
        <w:ind w:left="6120" w:hanging="360"/>
      </w:pPr>
      <w:rPr>
        <w:rFonts w:ascii="Courier New" w:hAnsi="Courier New" w:cs="Courier New" w:hint="default"/>
      </w:rPr>
    </w:lvl>
    <w:lvl w:ilvl="8" w:tplc="3AB214B2" w:tentative="1">
      <w:start w:val="1"/>
      <w:numFmt w:val="bullet"/>
      <w:lvlText w:val=""/>
      <w:lvlJc w:val="left"/>
      <w:pPr>
        <w:ind w:left="6840" w:hanging="360"/>
      </w:pPr>
      <w:rPr>
        <w:rFonts w:ascii="Wingdings" w:hAnsi="Wingdings" w:hint="default"/>
      </w:rPr>
    </w:lvl>
  </w:abstractNum>
  <w:abstractNum w:abstractNumId="33" w15:restartNumberingAfterBreak="0">
    <w:nsid w:val="02581985"/>
    <w:multiLevelType w:val="hybridMultilevel"/>
    <w:tmpl w:val="BA0024E6"/>
    <w:lvl w:ilvl="0" w:tplc="FAFAD230">
      <w:start w:val="1"/>
      <w:numFmt w:val="bullet"/>
      <w:lvlText w:val=""/>
      <w:lvlJc w:val="left"/>
      <w:pPr>
        <w:ind w:left="360" w:hanging="360"/>
      </w:pPr>
      <w:rPr>
        <w:rFonts w:ascii="Symbol" w:hAnsi="Symbol" w:hint="default"/>
      </w:rPr>
    </w:lvl>
    <w:lvl w:ilvl="1" w:tplc="3808FEB4" w:tentative="1">
      <w:start w:val="1"/>
      <w:numFmt w:val="bullet"/>
      <w:lvlText w:val="o"/>
      <w:lvlJc w:val="left"/>
      <w:pPr>
        <w:ind w:left="1080" w:hanging="360"/>
      </w:pPr>
      <w:rPr>
        <w:rFonts w:ascii="Courier New" w:hAnsi="Courier New" w:cs="Courier New" w:hint="default"/>
      </w:rPr>
    </w:lvl>
    <w:lvl w:ilvl="2" w:tplc="D2BE4264" w:tentative="1">
      <w:start w:val="1"/>
      <w:numFmt w:val="bullet"/>
      <w:lvlText w:val=""/>
      <w:lvlJc w:val="left"/>
      <w:pPr>
        <w:ind w:left="1800" w:hanging="360"/>
      </w:pPr>
      <w:rPr>
        <w:rFonts w:ascii="Wingdings" w:hAnsi="Wingdings" w:hint="default"/>
      </w:rPr>
    </w:lvl>
    <w:lvl w:ilvl="3" w:tplc="8B281B08" w:tentative="1">
      <w:start w:val="1"/>
      <w:numFmt w:val="bullet"/>
      <w:lvlText w:val=""/>
      <w:lvlJc w:val="left"/>
      <w:pPr>
        <w:ind w:left="2520" w:hanging="360"/>
      </w:pPr>
      <w:rPr>
        <w:rFonts w:ascii="Symbol" w:hAnsi="Symbol" w:hint="default"/>
      </w:rPr>
    </w:lvl>
    <w:lvl w:ilvl="4" w:tplc="5BF4361C" w:tentative="1">
      <w:start w:val="1"/>
      <w:numFmt w:val="bullet"/>
      <w:lvlText w:val="o"/>
      <w:lvlJc w:val="left"/>
      <w:pPr>
        <w:ind w:left="3240" w:hanging="360"/>
      </w:pPr>
      <w:rPr>
        <w:rFonts w:ascii="Courier New" w:hAnsi="Courier New" w:cs="Courier New" w:hint="default"/>
      </w:rPr>
    </w:lvl>
    <w:lvl w:ilvl="5" w:tplc="41001758" w:tentative="1">
      <w:start w:val="1"/>
      <w:numFmt w:val="bullet"/>
      <w:lvlText w:val=""/>
      <w:lvlJc w:val="left"/>
      <w:pPr>
        <w:ind w:left="3960" w:hanging="360"/>
      </w:pPr>
      <w:rPr>
        <w:rFonts w:ascii="Wingdings" w:hAnsi="Wingdings" w:hint="default"/>
      </w:rPr>
    </w:lvl>
    <w:lvl w:ilvl="6" w:tplc="CC429932" w:tentative="1">
      <w:start w:val="1"/>
      <w:numFmt w:val="bullet"/>
      <w:lvlText w:val=""/>
      <w:lvlJc w:val="left"/>
      <w:pPr>
        <w:ind w:left="4680" w:hanging="360"/>
      </w:pPr>
      <w:rPr>
        <w:rFonts w:ascii="Symbol" w:hAnsi="Symbol" w:hint="default"/>
      </w:rPr>
    </w:lvl>
    <w:lvl w:ilvl="7" w:tplc="8CFE5338" w:tentative="1">
      <w:start w:val="1"/>
      <w:numFmt w:val="bullet"/>
      <w:lvlText w:val="o"/>
      <w:lvlJc w:val="left"/>
      <w:pPr>
        <w:ind w:left="5400" w:hanging="360"/>
      </w:pPr>
      <w:rPr>
        <w:rFonts w:ascii="Courier New" w:hAnsi="Courier New" w:cs="Courier New" w:hint="default"/>
      </w:rPr>
    </w:lvl>
    <w:lvl w:ilvl="8" w:tplc="F9E0A976" w:tentative="1">
      <w:start w:val="1"/>
      <w:numFmt w:val="bullet"/>
      <w:lvlText w:val=""/>
      <w:lvlJc w:val="left"/>
      <w:pPr>
        <w:ind w:left="6120" w:hanging="360"/>
      </w:pPr>
      <w:rPr>
        <w:rFonts w:ascii="Wingdings" w:hAnsi="Wingdings" w:hint="default"/>
      </w:rPr>
    </w:lvl>
  </w:abstractNum>
  <w:abstractNum w:abstractNumId="34" w15:restartNumberingAfterBreak="0">
    <w:nsid w:val="0527600D"/>
    <w:multiLevelType w:val="hybridMultilevel"/>
    <w:tmpl w:val="315AC9E6"/>
    <w:lvl w:ilvl="0" w:tplc="FCA03986">
      <w:start w:val="6"/>
      <w:numFmt w:val="decimal"/>
      <w:lvlText w:val="%1."/>
      <w:lvlJc w:val="left"/>
      <w:pPr>
        <w:ind w:left="220" w:hanging="220"/>
      </w:pPr>
      <w:rPr>
        <w:rFonts w:ascii="Calibri" w:eastAsia="Calibri" w:hAnsi="Calibri" w:cs="Calibri" w:hint="default"/>
        <w:b/>
        <w:bCs/>
        <w:i w:val="0"/>
        <w:iCs w:val="0"/>
        <w:color w:val="C4001C"/>
        <w:spacing w:val="-2"/>
        <w:w w:val="100"/>
        <w:sz w:val="22"/>
        <w:szCs w:val="22"/>
        <w:lang w:val="pt-PT" w:eastAsia="en-US" w:bidi="ar-SA"/>
      </w:rPr>
    </w:lvl>
    <w:lvl w:ilvl="1" w:tplc="21F6503E">
      <w:numFmt w:val="bullet"/>
      <w:lvlText w:val=""/>
      <w:lvlJc w:val="left"/>
      <w:pPr>
        <w:ind w:left="721" w:hanging="360"/>
      </w:pPr>
      <w:rPr>
        <w:rFonts w:ascii="Symbol" w:eastAsia="Symbol" w:hAnsi="Symbol" w:cs="Symbol" w:hint="default"/>
        <w:b w:val="0"/>
        <w:bCs w:val="0"/>
        <w:i w:val="0"/>
        <w:iCs w:val="0"/>
        <w:spacing w:val="0"/>
        <w:w w:val="95"/>
        <w:sz w:val="20"/>
        <w:szCs w:val="20"/>
        <w:lang w:val="pt-PT" w:eastAsia="en-US" w:bidi="ar-SA"/>
      </w:rPr>
    </w:lvl>
    <w:lvl w:ilvl="2" w:tplc="D966B7F4">
      <w:numFmt w:val="bullet"/>
      <w:lvlText w:val="•"/>
      <w:lvlJc w:val="left"/>
      <w:pPr>
        <w:ind w:left="1760" w:hanging="360"/>
      </w:pPr>
      <w:rPr>
        <w:rFonts w:hint="default"/>
        <w:lang w:val="pt-PT" w:eastAsia="en-US" w:bidi="ar-SA"/>
      </w:rPr>
    </w:lvl>
    <w:lvl w:ilvl="3" w:tplc="B29E070E">
      <w:numFmt w:val="bullet"/>
      <w:lvlText w:val="•"/>
      <w:lvlJc w:val="left"/>
      <w:pPr>
        <w:ind w:left="2800" w:hanging="360"/>
      </w:pPr>
      <w:rPr>
        <w:rFonts w:hint="default"/>
        <w:lang w:val="pt-PT" w:eastAsia="en-US" w:bidi="ar-SA"/>
      </w:rPr>
    </w:lvl>
    <w:lvl w:ilvl="4" w:tplc="E960BB66">
      <w:numFmt w:val="bullet"/>
      <w:lvlText w:val="•"/>
      <w:lvlJc w:val="left"/>
      <w:pPr>
        <w:ind w:left="3840" w:hanging="360"/>
      </w:pPr>
      <w:rPr>
        <w:rFonts w:hint="default"/>
        <w:lang w:val="pt-PT" w:eastAsia="en-US" w:bidi="ar-SA"/>
      </w:rPr>
    </w:lvl>
    <w:lvl w:ilvl="5" w:tplc="F1109566">
      <w:numFmt w:val="bullet"/>
      <w:lvlText w:val="•"/>
      <w:lvlJc w:val="left"/>
      <w:pPr>
        <w:ind w:left="4880" w:hanging="360"/>
      </w:pPr>
      <w:rPr>
        <w:rFonts w:hint="default"/>
        <w:lang w:val="pt-PT" w:eastAsia="en-US" w:bidi="ar-SA"/>
      </w:rPr>
    </w:lvl>
    <w:lvl w:ilvl="6" w:tplc="0B2AB2F6">
      <w:numFmt w:val="bullet"/>
      <w:lvlText w:val="•"/>
      <w:lvlJc w:val="left"/>
      <w:pPr>
        <w:ind w:left="5920" w:hanging="360"/>
      </w:pPr>
      <w:rPr>
        <w:rFonts w:hint="default"/>
        <w:lang w:val="pt-PT" w:eastAsia="en-US" w:bidi="ar-SA"/>
      </w:rPr>
    </w:lvl>
    <w:lvl w:ilvl="7" w:tplc="1EA4D85A">
      <w:numFmt w:val="bullet"/>
      <w:lvlText w:val="•"/>
      <w:lvlJc w:val="left"/>
      <w:pPr>
        <w:ind w:left="6960" w:hanging="360"/>
      </w:pPr>
      <w:rPr>
        <w:rFonts w:hint="default"/>
        <w:lang w:val="pt-PT" w:eastAsia="en-US" w:bidi="ar-SA"/>
      </w:rPr>
    </w:lvl>
    <w:lvl w:ilvl="8" w:tplc="8C145F72">
      <w:numFmt w:val="bullet"/>
      <w:lvlText w:val="•"/>
      <w:lvlJc w:val="left"/>
      <w:pPr>
        <w:ind w:left="8000" w:hanging="360"/>
      </w:pPr>
      <w:rPr>
        <w:rFonts w:hint="default"/>
        <w:lang w:val="pt-PT" w:eastAsia="en-US" w:bidi="ar-SA"/>
      </w:rPr>
    </w:lvl>
  </w:abstractNum>
  <w:abstractNum w:abstractNumId="35" w15:restartNumberingAfterBreak="0">
    <w:nsid w:val="05583080"/>
    <w:multiLevelType w:val="hybridMultilevel"/>
    <w:tmpl w:val="5838C7D0"/>
    <w:lvl w:ilvl="0" w:tplc="BBEE45A0">
      <w:start w:val="1"/>
      <w:numFmt w:val="decimal"/>
      <w:lvlText w:val="%1."/>
      <w:lvlJc w:val="left"/>
      <w:pPr>
        <w:ind w:left="220" w:hanging="220"/>
      </w:pPr>
      <w:rPr>
        <w:rFonts w:ascii="Calibri" w:eastAsia="Calibri" w:hAnsi="Calibri" w:cs="Calibri" w:hint="default"/>
        <w:b/>
        <w:bCs/>
        <w:i w:val="0"/>
        <w:iCs w:val="0"/>
        <w:color w:val="C4001C"/>
        <w:spacing w:val="-2"/>
        <w:w w:val="100"/>
        <w:sz w:val="22"/>
        <w:szCs w:val="22"/>
        <w:lang w:val="pt-PT" w:eastAsia="en-US" w:bidi="ar-SA"/>
      </w:rPr>
    </w:lvl>
    <w:lvl w:ilvl="1" w:tplc="80326A5A">
      <w:numFmt w:val="bullet"/>
      <w:lvlText w:val=""/>
      <w:lvlJc w:val="left"/>
      <w:pPr>
        <w:ind w:left="721" w:hanging="360"/>
      </w:pPr>
      <w:rPr>
        <w:rFonts w:ascii="Symbol" w:eastAsia="Symbol" w:hAnsi="Symbol" w:cs="Symbol" w:hint="default"/>
        <w:b w:val="0"/>
        <w:bCs w:val="0"/>
        <w:i w:val="0"/>
        <w:iCs w:val="0"/>
        <w:spacing w:val="0"/>
        <w:w w:val="95"/>
        <w:sz w:val="20"/>
        <w:szCs w:val="20"/>
        <w:lang w:val="pt-PT" w:eastAsia="en-US" w:bidi="ar-SA"/>
      </w:rPr>
    </w:lvl>
    <w:lvl w:ilvl="2" w:tplc="949A527A">
      <w:numFmt w:val="bullet"/>
      <w:lvlText w:val="•"/>
      <w:lvlJc w:val="left"/>
      <w:pPr>
        <w:ind w:left="1760" w:hanging="360"/>
      </w:pPr>
      <w:rPr>
        <w:rFonts w:hint="default"/>
        <w:lang w:val="pt-PT" w:eastAsia="en-US" w:bidi="ar-SA"/>
      </w:rPr>
    </w:lvl>
    <w:lvl w:ilvl="3" w:tplc="AD845178">
      <w:numFmt w:val="bullet"/>
      <w:lvlText w:val="•"/>
      <w:lvlJc w:val="left"/>
      <w:pPr>
        <w:ind w:left="2800" w:hanging="360"/>
      </w:pPr>
      <w:rPr>
        <w:rFonts w:hint="default"/>
        <w:lang w:val="pt-PT" w:eastAsia="en-US" w:bidi="ar-SA"/>
      </w:rPr>
    </w:lvl>
    <w:lvl w:ilvl="4" w:tplc="B9E64C8A">
      <w:numFmt w:val="bullet"/>
      <w:lvlText w:val="•"/>
      <w:lvlJc w:val="left"/>
      <w:pPr>
        <w:ind w:left="3840" w:hanging="360"/>
      </w:pPr>
      <w:rPr>
        <w:rFonts w:hint="default"/>
        <w:lang w:val="pt-PT" w:eastAsia="en-US" w:bidi="ar-SA"/>
      </w:rPr>
    </w:lvl>
    <w:lvl w:ilvl="5" w:tplc="C85C0D3C">
      <w:numFmt w:val="bullet"/>
      <w:lvlText w:val="•"/>
      <w:lvlJc w:val="left"/>
      <w:pPr>
        <w:ind w:left="4880" w:hanging="360"/>
      </w:pPr>
      <w:rPr>
        <w:rFonts w:hint="default"/>
        <w:lang w:val="pt-PT" w:eastAsia="en-US" w:bidi="ar-SA"/>
      </w:rPr>
    </w:lvl>
    <w:lvl w:ilvl="6" w:tplc="04C2FD40">
      <w:numFmt w:val="bullet"/>
      <w:lvlText w:val="•"/>
      <w:lvlJc w:val="left"/>
      <w:pPr>
        <w:ind w:left="5920" w:hanging="360"/>
      </w:pPr>
      <w:rPr>
        <w:rFonts w:hint="default"/>
        <w:lang w:val="pt-PT" w:eastAsia="en-US" w:bidi="ar-SA"/>
      </w:rPr>
    </w:lvl>
    <w:lvl w:ilvl="7" w:tplc="0A3A9780">
      <w:numFmt w:val="bullet"/>
      <w:lvlText w:val="•"/>
      <w:lvlJc w:val="left"/>
      <w:pPr>
        <w:ind w:left="6960" w:hanging="360"/>
      </w:pPr>
      <w:rPr>
        <w:rFonts w:hint="default"/>
        <w:lang w:val="pt-PT" w:eastAsia="en-US" w:bidi="ar-SA"/>
      </w:rPr>
    </w:lvl>
    <w:lvl w:ilvl="8" w:tplc="89F635A6">
      <w:numFmt w:val="bullet"/>
      <w:lvlText w:val="•"/>
      <w:lvlJc w:val="left"/>
      <w:pPr>
        <w:ind w:left="8000" w:hanging="360"/>
      </w:pPr>
      <w:rPr>
        <w:rFonts w:hint="default"/>
        <w:lang w:val="pt-PT" w:eastAsia="en-US" w:bidi="ar-SA"/>
      </w:rPr>
    </w:lvl>
  </w:abstractNum>
  <w:abstractNum w:abstractNumId="36" w15:restartNumberingAfterBreak="0">
    <w:nsid w:val="06E81A09"/>
    <w:multiLevelType w:val="hybridMultilevel"/>
    <w:tmpl w:val="ED50B120"/>
    <w:lvl w:ilvl="0" w:tplc="86AACC86">
      <w:start w:val="1"/>
      <w:numFmt w:val="decimal"/>
      <w:lvlText w:val="%1."/>
      <w:lvlJc w:val="left"/>
      <w:pPr>
        <w:ind w:left="1020" w:hanging="360"/>
      </w:pPr>
    </w:lvl>
    <w:lvl w:ilvl="1" w:tplc="B3425DF8">
      <w:start w:val="1"/>
      <w:numFmt w:val="decimal"/>
      <w:lvlText w:val="%2."/>
      <w:lvlJc w:val="left"/>
      <w:pPr>
        <w:ind w:left="1020" w:hanging="360"/>
      </w:pPr>
    </w:lvl>
    <w:lvl w:ilvl="2" w:tplc="8728B024">
      <w:start w:val="1"/>
      <w:numFmt w:val="decimal"/>
      <w:lvlText w:val="%3."/>
      <w:lvlJc w:val="left"/>
      <w:pPr>
        <w:ind w:left="1020" w:hanging="360"/>
      </w:pPr>
    </w:lvl>
    <w:lvl w:ilvl="3" w:tplc="DAAC72F0">
      <w:start w:val="1"/>
      <w:numFmt w:val="decimal"/>
      <w:lvlText w:val="%4."/>
      <w:lvlJc w:val="left"/>
      <w:pPr>
        <w:ind w:left="1020" w:hanging="360"/>
      </w:pPr>
    </w:lvl>
    <w:lvl w:ilvl="4" w:tplc="FCC4923A">
      <w:start w:val="1"/>
      <w:numFmt w:val="decimal"/>
      <w:lvlText w:val="%5."/>
      <w:lvlJc w:val="left"/>
      <w:pPr>
        <w:ind w:left="1020" w:hanging="360"/>
      </w:pPr>
    </w:lvl>
    <w:lvl w:ilvl="5" w:tplc="470C088E">
      <w:start w:val="1"/>
      <w:numFmt w:val="decimal"/>
      <w:lvlText w:val="%6."/>
      <w:lvlJc w:val="left"/>
      <w:pPr>
        <w:ind w:left="1020" w:hanging="360"/>
      </w:pPr>
    </w:lvl>
    <w:lvl w:ilvl="6" w:tplc="9702B9DC">
      <w:start w:val="1"/>
      <w:numFmt w:val="decimal"/>
      <w:lvlText w:val="%7."/>
      <w:lvlJc w:val="left"/>
      <w:pPr>
        <w:ind w:left="1020" w:hanging="360"/>
      </w:pPr>
    </w:lvl>
    <w:lvl w:ilvl="7" w:tplc="DC8A4590">
      <w:start w:val="1"/>
      <w:numFmt w:val="decimal"/>
      <w:lvlText w:val="%8."/>
      <w:lvlJc w:val="left"/>
      <w:pPr>
        <w:ind w:left="1020" w:hanging="360"/>
      </w:pPr>
    </w:lvl>
    <w:lvl w:ilvl="8" w:tplc="1C08D164">
      <w:start w:val="1"/>
      <w:numFmt w:val="decimal"/>
      <w:lvlText w:val="%9."/>
      <w:lvlJc w:val="left"/>
      <w:pPr>
        <w:ind w:left="1020" w:hanging="360"/>
      </w:pPr>
    </w:lvl>
  </w:abstractNum>
  <w:abstractNum w:abstractNumId="37" w15:restartNumberingAfterBreak="0">
    <w:nsid w:val="096521CF"/>
    <w:multiLevelType w:val="multilevel"/>
    <w:tmpl w:val="8034B7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1A3E76F7"/>
    <w:multiLevelType w:val="hybridMultilevel"/>
    <w:tmpl w:val="B6FED41C"/>
    <w:lvl w:ilvl="0" w:tplc="C026E5AE">
      <w:start w:val="1"/>
      <w:numFmt w:val="bullet"/>
      <w:lvlText w:val=""/>
      <w:lvlJc w:val="left"/>
      <w:pPr>
        <w:ind w:left="720" w:hanging="360"/>
      </w:pPr>
      <w:rPr>
        <w:rFonts w:ascii="Symbol" w:hAnsi="Symbol" w:hint="default"/>
      </w:rPr>
    </w:lvl>
    <w:lvl w:ilvl="1" w:tplc="EBC68D04" w:tentative="1">
      <w:start w:val="1"/>
      <w:numFmt w:val="bullet"/>
      <w:lvlText w:val="o"/>
      <w:lvlJc w:val="left"/>
      <w:pPr>
        <w:ind w:left="1440" w:hanging="360"/>
      </w:pPr>
      <w:rPr>
        <w:rFonts w:ascii="Courier New" w:hAnsi="Courier New" w:cs="Courier New" w:hint="default"/>
      </w:rPr>
    </w:lvl>
    <w:lvl w:ilvl="2" w:tplc="43EAFDCA" w:tentative="1">
      <w:start w:val="1"/>
      <w:numFmt w:val="bullet"/>
      <w:lvlText w:val=""/>
      <w:lvlJc w:val="left"/>
      <w:pPr>
        <w:ind w:left="2160" w:hanging="360"/>
      </w:pPr>
      <w:rPr>
        <w:rFonts w:ascii="Wingdings" w:hAnsi="Wingdings" w:hint="default"/>
      </w:rPr>
    </w:lvl>
    <w:lvl w:ilvl="3" w:tplc="F24019DC" w:tentative="1">
      <w:start w:val="1"/>
      <w:numFmt w:val="bullet"/>
      <w:lvlText w:val=""/>
      <w:lvlJc w:val="left"/>
      <w:pPr>
        <w:ind w:left="2880" w:hanging="360"/>
      </w:pPr>
      <w:rPr>
        <w:rFonts w:ascii="Symbol" w:hAnsi="Symbol" w:hint="default"/>
      </w:rPr>
    </w:lvl>
    <w:lvl w:ilvl="4" w:tplc="7B7E14F6" w:tentative="1">
      <w:start w:val="1"/>
      <w:numFmt w:val="bullet"/>
      <w:lvlText w:val="o"/>
      <w:lvlJc w:val="left"/>
      <w:pPr>
        <w:ind w:left="3600" w:hanging="360"/>
      </w:pPr>
      <w:rPr>
        <w:rFonts w:ascii="Courier New" w:hAnsi="Courier New" w:cs="Courier New" w:hint="default"/>
      </w:rPr>
    </w:lvl>
    <w:lvl w:ilvl="5" w:tplc="866C685E" w:tentative="1">
      <w:start w:val="1"/>
      <w:numFmt w:val="bullet"/>
      <w:lvlText w:val=""/>
      <w:lvlJc w:val="left"/>
      <w:pPr>
        <w:ind w:left="4320" w:hanging="360"/>
      </w:pPr>
      <w:rPr>
        <w:rFonts w:ascii="Wingdings" w:hAnsi="Wingdings" w:hint="default"/>
      </w:rPr>
    </w:lvl>
    <w:lvl w:ilvl="6" w:tplc="382A0ED2" w:tentative="1">
      <w:start w:val="1"/>
      <w:numFmt w:val="bullet"/>
      <w:lvlText w:val=""/>
      <w:lvlJc w:val="left"/>
      <w:pPr>
        <w:ind w:left="5040" w:hanging="360"/>
      </w:pPr>
      <w:rPr>
        <w:rFonts w:ascii="Symbol" w:hAnsi="Symbol" w:hint="default"/>
      </w:rPr>
    </w:lvl>
    <w:lvl w:ilvl="7" w:tplc="FEAA7794" w:tentative="1">
      <w:start w:val="1"/>
      <w:numFmt w:val="bullet"/>
      <w:lvlText w:val="o"/>
      <w:lvlJc w:val="left"/>
      <w:pPr>
        <w:ind w:left="5760" w:hanging="360"/>
      </w:pPr>
      <w:rPr>
        <w:rFonts w:ascii="Courier New" w:hAnsi="Courier New" w:cs="Courier New" w:hint="default"/>
      </w:rPr>
    </w:lvl>
    <w:lvl w:ilvl="8" w:tplc="EB3E59EA" w:tentative="1">
      <w:start w:val="1"/>
      <w:numFmt w:val="bullet"/>
      <w:lvlText w:val=""/>
      <w:lvlJc w:val="left"/>
      <w:pPr>
        <w:ind w:left="6480" w:hanging="360"/>
      </w:pPr>
      <w:rPr>
        <w:rFonts w:ascii="Wingdings" w:hAnsi="Wingdings" w:hint="default"/>
      </w:rPr>
    </w:lvl>
  </w:abstractNum>
  <w:abstractNum w:abstractNumId="39" w15:restartNumberingAfterBreak="0">
    <w:nsid w:val="1EEE35A9"/>
    <w:multiLevelType w:val="hybridMultilevel"/>
    <w:tmpl w:val="512C544E"/>
    <w:lvl w:ilvl="0" w:tplc="04090001">
      <w:start w:val="1"/>
      <w:numFmt w:val="bullet"/>
      <w:lvlText w:val=""/>
      <w:lvlJc w:val="left"/>
      <w:pPr>
        <w:ind w:left="974" w:hanging="360"/>
      </w:pPr>
      <w:rPr>
        <w:rFonts w:ascii="Symbol" w:hAnsi="Symbol" w:hint="default"/>
      </w:rPr>
    </w:lvl>
    <w:lvl w:ilvl="1" w:tplc="04090003" w:tentative="1">
      <w:start w:val="1"/>
      <w:numFmt w:val="bullet"/>
      <w:lvlText w:val="o"/>
      <w:lvlJc w:val="left"/>
      <w:pPr>
        <w:ind w:left="1694" w:hanging="360"/>
      </w:pPr>
      <w:rPr>
        <w:rFonts w:ascii="Courier New" w:hAnsi="Courier New" w:cs="Courier New" w:hint="default"/>
      </w:rPr>
    </w:lvl>
    <w:lvl w:ilvl="2" w:tplc="04090005" w:tentative="1">
      <w:start w:val="1"/>
      <w:numFmt w:val="bullet"/>
      <w:lvlText w:val=""/>
      <w:lvlJc w:val="left"/>
      <w:pPr>
        <w:ind w:left="2414" w:hanging="360"/>
      </w:pPr>
      <w:rPr>
        <w:rFonts w:ascii="Wingdings" w:hAnsi="Wingdings" w:hint="default"/>
      </w:rPr>
    </w:lvl>
    <w:lvl w:ilvl="3" w:tplc="04090001" w:tentative="1">
      <w:start w:val="1"/>
      <w:numFmt w:val="bullet"/>
      <w:lvlText w:val=""/>
      <w:lvlJc w:val="left"/>
      <w:pPr>
        <w:ind w:left="3134" w:hanging="360"/>
      </w:pPr>
      <w:rPr>
        <w:rFonts w:ascii="Symbol" w:hAnsi="Symbol" w:hint="default"/>
      </w:rPr>
    </w:lvl>
    <w:lvl w:ilvl="4" w:tplc="04090003" w:tentative="1">
      <w:start w:val="1"/>
      <w:numFmt w:val="bullet"/>
      <w:lvlText w:val="o"/>
      <w:lvlJc w:val="left"/>
      <w:pPr>
        <w:ind w:left="3854" w:hanging="360"/>
      </w:pPr>
      <w:rPr>
        <w:rFonts w:ascii="Courier New" w:hAnsi="Courier New" w:cs="Courier New" w:hint="default"/>
      </w:rPr>
    </w:lvl>
    <w:lvl w:ilvl="5" w:tplc="04090005" w:tentative="1">
      <w:start w:val="1"/>
      <w:numFmt w:val="bullet"/>
      <w:lvlText w:val=""/>
      <w:lvlJc w:val="left"/>
      <w:pPr>
        <w:ind w:left="4574" w:hanging="360"/>
      </w:pPr>
      <w:rPr>
        <w:rFonts w:ascii="Wingdings" w:hAnsi="Wingdings" w:hint="default"/>
      </w:rPr>
    </w:lvl>
    <w:lvl w:ilvl="6" w:tplc="04090001" w:tentative="1">
      <w:start w:val="1"/>
      <w:numFmt w:val="bullet"/>
      <w:lvlText w:val=""/>
      <w:lvlJc w:val="left"/>
      <w:pPr>
        <w:ind w:left="5294" w:hanging="360"/>
      </w:pPr>
      <w:rPr>
        <w:rFonts w:ascii="Symbol" w:hAnsi="Symbol" w:hint="default"/>
      </w:rPr>
    </w:lvl>
    <w:lvl w:ilvl="7" w:tplc="04090003" w:tentative="1">
      <w:start w:val="1"/>
      <w:numFmt w:val="bullet"/>
      <w:lvlText w:val="o"/>
      <w:lvlJc w:val="left"/>
      <w:pPr>
        <w:ind w:left="6014" w:hanging="360"/>
      </w:pPr>
      <w:rPr>
        <w:rFonts w:ascii="Courier New" w:hAnsi="Courier New" w:cs="Courier New" w:hint="default"/>
      </w:rPr>
    </w:lvl>
    <w:lvl w:ilvl="8" w:tplc="04090005" w:tentative="1">
      <w:start w:val="1"/>
      <w:numFmt w:val="bullet"/>
      <w:lvlText w:val=""/>
      <w:lvlJc w:val="left"/>
      <w:pPr>
        <w:ind w:left="6734" w:hanging="360"/>
      </w:pPr>
      <w:rPr>
        <w:rFonts w:ascii="Wingdings" w:hAnsi="Wingdings" w:hint="default"/>
      </w:rPr>
    </w:lvl>
  </w:abstractNum>
  <w:abstractNum w:abstractNumId="40" w15:restartNumberingAfterBreak="0">
    <w:nsid w:val="24601F11"/>
    <w:multiLevelType w:val="hybridMultilevel"/>
    <w:tmpl w:val="2B6880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C42248C"/>
    <w:multiLevelType w:val="hybridMultilevel"/>
    <w:tmpl w:val="6D8AC494"/>
    <w:lvl w:ilvl="0" w:tplc="4038F79A">
      <w:numFmt w:val="bullet"/>
      <w:lvlText w:val="-"/>
      <w:lvlJc w:val="left"/>
      <w:pPr>
        <w:ind w:left="720" w:hanging="360"/>
      </w:pPr>
      <w:rPr>
        <w:rFonts w:ascii="Georgia" w:eastAsiaTheme="minorHAnsi" w:hAnsi="Georgia" w:cstheme="minorBidi" w:hint="default"/>
      </w:rPr>
    </w:lvl>
    <w:lvl w:ilvl="1" w:tplc="848EB15A" w:tentative="1">
      <w:start w:val="1"/>
      <w:numFmt w:val="bullet"/>
      <w:lvlText w:val="o"/>
      <w:lvlJc w:val="left"/>
      <w:pPr>
        <w:ind w:left="1440" w:hanging="360"/>
      </w:pPr>
      <w:rPr>
        <w:rFonts w:ascii="Courier New" w:hAnsi="Courier New" w:cs="Courier New" w:hint="default"/>
      </w:rPr>
    </w:lvl>
    <w:lvl w:ilvl="2" w:tplc="66568120" w:tentative="1">
      <w:start w:val="1"/>
      <w:numFmt w:val="bullet"/>
      <w:lvlText w:val=""/>
      <w:lvlJc w:val="left"/>
      <w:pPr>
        <w:ind w:left="2160" w:hanging="360"/>
      </w:pPr>
      <w:rPr>
        <w:rFonts w:ascii="Wingdings" w:hAnsi="Wingdings" w:hint="default"/>
      </w:rPr>
    </w:lvl>
    <w:lvl w:ilvl="3" w:tplc="075CA258" w:tentative="1">
      <w:start w:val="1"/>
      <w:numFmt w:val="bullet"/>
      <w:lvlText w:val=""/>
      <w:lvlJc w:val="left"/>
      <w:pPr>
        <w:ind w:left="2880" w:hanging="360"/>
      </w:pPr>
      <w:rPr>
        <w:rFonts w:ascii="Symbol" w:hAnsi="Symbol" w:hint="default"/>
      </w:rPr>
    </w:lvl>
    <w:lvl w:ilvl="4" w:tplc="B700F46E" w:tentative="1">
      <w:start w:val="1"/>
      <w:numFmt w:val="bullet"/>
      <w:lvlText w:val="o"/>
      <w:lvlJc w:val="left"/>
      <w:pPr>
        <w:ind w:left="3600" w:hanging="360"/>
      </w:pPr>
      <w:rPr>
        <w:rFonts w:ascii="Courier New" w:hAnsi="Courier New" w:cs="Courier New" w:hint="default"/>
      </w:rPr>
    </w:lvl>
    <w:lvl w:ilvl="5" w:tplc="C1321092" w:tentative="1">
      <w:start w:val="1"/>
      <w:numFmt w:val="bullet"/>
      <w:lvlText w:val=""/>
      <w:lvlJc w:val="left"/>
      <w:pPr>
        <w:ind w:left="4320" w:hanging="360"/>
      </w:pPr>
      <w:rPr>
        <w:rFonts w:ascii="Wingdings" w:hAnsi="Wingdings" w:hint="default"/>
      </w:rPr>
    </w:lvl>
    <w:lvl w:ilvl="6" w:tplc="0CBAC078" w:tentative="1">
      <w:start w:val="1"/>
      <w:numFmt w:val="bullet"/>
      <w:lvlText w:val=""/>
      <w:lvlJc w:val="left"/>
      <w:pPr>
        <w:ind w:left="5040" w:hanging="360"/>
      </w:pPr>
      <w:rPr>
        <w:rFonts w:ascii="Symbol" w:hAnsi="Symbol" w:hint="default"/>
      </w:rPr>
    </w:lvl>
    <w:lvl w:ilvl="7" w:tplc="743EF432" w:tentative="1">
      <w:start w:val="1"/>
      <w:numFmt w:val="bullet"/>
      <w:lvlText w:val="o"/>
      <w:lvlJc w:val="left"/>
      <w:pPr>
        <w:ind w:left="5760" w:hanging="360"/>
      </w:pPr>
      <w:rPr>
        <w:rFonts w:ascii="Courier New" w:hAnsi="Courier New" w:cs="Courier New" w:hint="default"/>
      </w:rPr>
    </w:lvl>
    <w:lvl w:ilvl="8" w:tplc="E3945E8E" w:tentative="1">
      <w:start w:val="1"/>
      <w:numFmt w:val="bullet"/>
      <w:lvlText w:val=""/>
      <w:lvlJc w:val="left"/>
      <w:pPr>
        <w:ind w:left="6480" w:hanging="360"/>
      </w:pPr>
      <w:rPr>
        <w:rFonts w:ascii="Wingdings" w:hAnsi="Wingdings" w:hint="default"/>
      </w:rPr>
    </w:lvl>
  </w:abstractNum>
  <w:abstractNum w:abstractNumId="42" w15:restartNumberingAfterBreak="0">
    <w:nsid w:val="2DBE17D1"/>
    <w:multiLevelType w:val="hybridMultilevel"/>
    <w:tmpl w:val="BD46D9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34DD46DF"/>
    <w:multiLevelType w:val="multilevel"/>
    <w:tmpl w:val="1FCC26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36824C15"/>
    <w:multiLevelType w:val="multilevel"/>
    <w:tmpl w:val="1688C9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3E760494"/>
    <w:multiLevelType w:val="hybridMultilevel"/>
    <w:tmpl w:val="AEA8D4C0"/>
    <w:lvl w:ilvl="0" w:tplc="6818EEDC">
      <w:start w:val="1"/>
      <w:numFmt w:val="bullet"/>
      <w:lvlText w:val=""/>
      <w:lvlJc w:val="left"/>
      <w:pPr>
        <w:ind w:left="720" w:hanging="360"/>
      </w:pPr>
      <w:rPr>
        <w:rFonts w:ascii="Symbol" w:hAnsi="Symbol" w:hint="default"/>
      </w:rPr>
    </w:lvl>
    <w:lvl w:ilvl="1" w:tplc="30EC301A" w:tentative="1">
      <w:start w:val="1"/>
      <w:numFmt w:val="bullet"/>
      <w:lvlText w:val="o"/>
      <w:lvlJc w:val="left"/>
      <w:pPr>
        <w:ind w:left="1440" w:hanging="360"/>
      </w:pPr>
      <w:rPr>
        <w:rFonts w:ascii="Courier New" w:hAnsi="Courier New" w:cs="Courier New" w:hint="default"/>
      </w:rPr>
    </w:lvl>
    <w:lvl w:ilvl="2" w:tplc="C8482F0E" w:tentative="1">
      <w:start w:val="1"/>
      <w:numFmt w:val="bullet"/>
      <w:lvlText w:val=""/>
      <w:lvlJc w:val="left"/>
      <w:pPr>
        <w:ind w:left="2160" w:hanging="360"/>
      </w:pPr>
      <w:rPr>
        <w:rFonts w:ascii="Wingdings" w:hAnsi="Wingdings" w:hint="default"/>
      </w:rPr>
    </w:lvl>
    <w:lvl w:ilvl="3" w:tplc="7A94DB86" w:tentative="1">
      <w:start w:val="1"/>
      <w:numFmt w:val="bullet"/>
      <w:lvlText w:val=""/>
      <w:lvlJc w:val="left"/>
      <w:pPr>
        <w:ind w:left="2880" w:hanging="360"/>
      </w:pPr>
      <w:rPr>
        <w:rFonts w:ascii="Symbol" w:hAnsi="Symbol" w:hint="default"/>
      </w:rPr>
    </w:lvl>
    <w:lvl w:ilvl="4" w:tplc="533EFAB4" w:tentative="1">
      <w:start w:val="1"/>
      <w:numFmt w:val="bullet"/>
      <w:lvlText w:val="o"/>
      <w:lvlJc w:val="left"/>
      <w:pPr>
        <w:ind w:left="3600" w:hanging="360"/>
      </w:pPr>
      <w:rPr>
        <w:rFonts w:ascii="Courier New" w:hAnsi="Courier New" w:cs="Courier New" w:hint="default"/>
      </w:rPr>
    </w:lvl>
    <w:lvl w:ilvl="5" w:tplc="8D22E65E" w:tentative="1">
      <w:start w:val="1"/>
      <w:numFmt w:val="bullet"/>
      <w:lvlText w:val=""/>
      <w:lvlJc w:val="left"/>
      <w:pPr>
        <w:ind w:left="4320" w:hanging="360"/>
      </w:pPr>
      <w:rPr>
        <w:rFonts w:ascii="Wingdings" w:hAnsi="Wingdings" w:hint="default"/>
      </w:rPr>
    </w:lvl>
    <w:lvl w:ilvl="6" w:tplc="59D259C4" w:tentative="1">
      <w:start w:val="1"/>
      <w:numFmt w:val="bullet"/>
      <w:lvlText w:val=""/>
      <w:lvlJc w:val="left"/>
      <w:pPr>
        <w:ind w:left="5040" w:hanging="360"/>
      </w:pPr>
      <w:rPr>
        <w:rFonts w:ascii="Symbol" w:hAnsi="Symbol" w:hint="default"/>
      </w:rPr>
    </w:lvl>
    <w:lvl w:ilvl="7" w:tplc="38649DC2" w:tentative="1">
      <w:start w:val="1"/>
      <w:numFmt w:val="bullet"/>
      <w:lvlText w:val="o"/>
      <w:lvlJc w:val="left"/>
      <w:pPr>
        <w:ind w:left="5760" w:hanging="360"/>
      </w:pPr>
      <w:rPr>
        <w:rFonts w:ascii="Courier New" w:hAnsi="Courier New" w:cs="Courier New" w:hint="default"/>
      </w:rPr>
    </w:lvl>
    <w:lvl w:ilvl="8" w:tplc="C31827FE" w:tentative="1">
      <w:start w:val="1"/>
      <w:numFmt w:val="bullet"/>
      <w:lvlText w:val=""/>
      <w:lvlJc w:val="left"/>
      <w:pPr>
        <w:ind w:left="6480" w:hanging="360"/>
      </w:pPr>
      <w:rPr>
        <w:rFonts w:ascii="Wingdings" w:hAnsi="Wingdings" w:hint="default"/>
      </w:rPr>
    </w:lvl>
  </w:abstractNum>
  <w:abstractNum w:abstractNumId="46" w15:restartNumberingAfterBreak="0">
    <w:nsid w:val="47A013B2"/>
    <w:multiLevelType w:val="multilevel"/>
    <w:tmpl w:val="A9B4CDA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4DB42DE5"/>
    <w:multiLevelType w:val="hybridMultilevel"/>
    <w:tmpl w:val="BBB45CC0"/>
    <w:lvl w:ilvl="0" w:tplc="89BEC246">
      <w:numFmt w:val="bullet"/>
      <w:lvlText w:val=""/>
      <w:lvlJc w:val="left"/>
      <w:pPr>
        <w:ind w:left="750" w:hanging="360"/>
      </w:pPr>
      <w:rPr>
        <w:rFonts w:ascii="Symbol" w:eastAsia="Symbol" w:hAnsi="Symbol" w:cs="Symbol" w:hint="default"/>
        <w:b w:val="0"/>
        <w:bCs w:val="0"/>
        <w:i w:val="0"/>
        <w:iCs w:val="0"/>
        <w:spacing w:val="0"/>
        <w:w w:val="95"/>
        <w:sz w:val="20"/>
        <w:szCs w:val="20"/>
        <w:lang w:val="pt-PT" w:eastAsia="en-US" w:bidi="ar-SA"/>
      </w:rPr>
    </w:lvl>
    <w:lvl w:ilvl="1" w:tplc="8C701228">
      <w:numFmt w:val="bullet"/>
      <w:lvlText w:val="•"/>
      <w:lvlJc w:val="left"/>
      <w:pPr>
        <w:ind w:left="1550" w:hanging="360"/>
      </w:pPr>
      <w:rPr>
        <w:rFonts w:hint="default"/>
        <w:lang w:val="pt-PT" w:eastAsia="en-US" w:bidi="ar-SA"/>
      </w:rPr>
    </w:lvl>
    <w:lvl w:ilvl="2" w:tplc="E32834C0">
      <w:numFmt w:val="bullet"/>
      <w:lvlText w:val="•"/>
      <w:lvlJc w:val="left"/>
      <w:pPr>
        <w:ind w:left="2340" w:hanging="360"/>
      </w:pPr>
      <w:rPr>
        <w:rFonts w:hint="default"/>
        <w:lang w:val="pt-PT" w:eastAsia="en-US" w:bidi="ar-SA"/>
      </w:rPr>
    </w:lvl>
    <w:lvl w:ilvl="3" w:tplc="1968F400">
      <w:numFmt w:val="bullet"/>
      <w:lvlText w:val="•"/>
      <w:lvlJc w:val="left"/>
      <w:pPr>
        <w:ind w:left="3130" w:hanging="360"/>
      </w:pPr>
      <w:rPr>
        <w:rFonts w:hint="default"/>
        <w:lang w:val="pt-PT" w:eastAsia="en-US" w:bidi="ar-SA"/>
      </w:rPr>
    </w:lvl>
    <w:lvl w:ilvl="4" w:tplc="624A19E6">
      <w:numFmt w:val="bullet"/>
      <w:lvlText w:val="•"/>
      <w:lvlJc w:val="left"/>
      <w:pPr>
        <w:ind w:left="3920" w:hanging="360"/>
      </w:pPr>
      <w:rPr>
        <w:rFonts w:hint="default"/>
        <w:lang w:val="pt-PT" w:eastAsia="en-US" w:bidi="ar-SA"/>
      </w:rPr>
    </w:lvl>
    <w:lvl w:ilvl="5" w:tplc="F5DA4DAC">
      <w:numFmt w:val="bullet"/>
      <w:lvlText w:val="•"/>
      <w:lvlJc w:val="left"/>
      <w:pPr>
        <w:ind w:left="4710" w:hanging="360"/>
      </w:pPr>
      <w:rPr>
        <w:rFonts w:hint="default"/>
        <w:lang w:val="pt-PT" w:eastAsia="en-US" w:bidi="ar-SA"/>
      </w:rPr>
    </w:lvl>
    <w:lvl w:ilvl="6" w:tplc="258A781E">
      <w:numFmt w:val="bullet"/>
      <w:lvlText w:val="•"/>
      <w:lvlJc w:val="left"/>
      <w:pPr>
        <w:ind w:left="5500" w:hanging="360"/>
      </w:pPr>
      <w:rPr>
        <w:rFonts w:hint="default"/>
        <w:lang w:val="pt-PT" w:eastAsia="en-US" w:bidi="ar-SA"/>
      </w:rPr>
    </w:lvl>
    <w:lvl w:ilvl="7" w:tplc="A6AA5636">
      <w:numFmt w:val="bullet"/>
      <w:lvlText w:val="•"/>
      <w:lvlJc w:val="left"/>
      <w:pPr>
        <w:ind w:left="6291" w:hanging="360"/>
      </w:pPr>
      <w:rPr>
        <w:rFonts w:hint="default"/>
        <w:lang w:val="pt-PT" w:eastAsia="en-US" w:bidi="ar-SA"/>
      </w:rPr>
    </w:lvl>
    <w:lvl w:ilvl="8" w:tplc="BBD2F3AA">
      <w:numFmt w:val="bullet"/>
      <w:lvlText w:val="•"/>
      <w:lvlJc w:val="left"/>
      <w:pPr>
        <w:ind w:left="7081" w:hanging="360"/>
      </w:pPr>
      <w:rPr>
        <w:rFonts w:hint="default"/>
        <w:lang w:val="pt-PT" w:eastAsia="en-US" w:bidi="ar-SA"/>
      </w:rPr>
    </w:lvl>
  </w:abstractNum>
  <w:abstractNum w:abstractNumId="48" w15:restartNumberingAfterBreak="0">
    <w:nsid w:val="732804B9"/>
    <w:multiLevelType w:val="multilevel"/>
    <w:tmpl w:val="D5300E5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73CE6944"/>
    <w:multiLevelType w:val="multilevel"/>
    <w:tmpl w:val="00000001"/>
    <w:lvl w:ilvl="0">
      <w:start w:val="1"/>
      <w:numFmt w:val="decimal"/>
      <w:lvlText w:val="%1."/>
      <w:lvlJc w:val="left"/>
      <w:pPr>
        <w:tabs>
          <w:tab w:val="num" w:pos="510"/>
        </w:tabs>
        <w:ind w:left="510" w:hanging="510"/>
      </w:pPr>
    </w:lvl>
    <w:lvl w:ilvl="1">
      <w:start w:val="1"/>
      <w:numFmt w:val="decimal"/>
      <w:lvlText w:val="%1.%2."/>
      <w:lvlJc w:val="left"/>
      <w:pPr>
        <w:tabs>
          <w:tab w:val="num" w:pos="1210"/>
        </w:tabs>
        <w:ind w:left="1210" w:hanging="510"/>
      </w:pPr>
    </w:lvl>
    <w:lvl w:ilvl="2">
      <w:start w:val="1"/>
      <w:numFmt w:val="decimal"/>
      <w:lvlText w:val="%1.%2.%3."/>
      <w:lvlJc w:val="left"/>
      <w:pPr>
        <w:tabs>
          <w:tab w:val="num" w:pos="1910"/>
        </w:tabs>
        <w:ind w:left="1910" w:hanging="510"/>
      </w:pPr>
    </w:lvl>
    <w:lvl w:ilvl="3">
      <w:start w:val="1"/>
      <w:numFmt w:val="decimal"/>
      <w:lvlText w:val="%1.%2.%3.%4."/>
      <w:lvlJc w:val="left"/>
      <w:pPr>
        <w:tabs>
          <w:tab w:val="num" w:pos="2610"/>
        </w:tabs>
        <w:ind w:left="2610" w:hanging="510"/>
      </w:pPr>
    </w:lvl>
    <w:lvl w:ilvl="4">
      <w:start w:val="1"/>
      <w:numFmt w:val="decimal"/>
      <w:lvlText w:val="%1.%2.%3.%4.%5."/>
      <w:lvlJc w:val="left"/>
      <w:pPr>
        <w:tabs>
          <w:tab w:val="num" w:pos="3310"/>
        </w:tabs>
        <w:ind w:left="3310" w:hanging="510"/>
      </w:pPr>
    </w:lvl>
    <w:lvl w:ilvl="5">
      <w:start w:val="1"/>
      <w:numFmt w:val="decimal"/>
      <w:lvlText w:val="%1.%2.%3.%4.%5.%6."/>
      <w:lvlJc w:val="left"/>
      <w:pPr>
        <w:tabs>
          <w:tab w:val="num" w:pos="4010"/>
        </w:tabs>
        <w:ind w:left="4010" w:hanging="510"/>
      </w:pPr>
    </w:lvl>
    <w:lvl w:ilvl="6">
      <w:start w:val="1"/>
      <w:numFmt w:val="decimal"/>
      <w:lvlText w:val="%1.%2.%3.%4.%5.%6.%7."/>
      <w:lvlJc w:val="left"/>
      <w:pPr>
        <w:tabs>
          <w:tab w:val="num" w:pos="4710"/>
        </w:tabs>
        <w:ind w:left="4710" w:hanging="510"/>
      </w:pPr>
    </w:lvl>
    <w:lvl w:ilvl="7">
      <w:start w:val="1"/>
      <w:numFmt w:val="decimal"/>
      <w:lvlText w:val="%1.%2.%3.%4.%5.%6.%7.%8."/>
      <w:lvlJc w:val="left"/>
      <w:pPr>
        <w:tabs>
          <w:tab w:val="num" w:pos="5410"/>
        </w:tabs>
        <w:ind w:left="5410" w:hanging="510"/>
      </w:pPr>
    </w:lvl>
    <w:lvl w:ilvl="8">
      <w:start w:val="1"/>
      <w:numFmt w:val="decimal"/>
      <w:lvlText w:val="%1.%2.%3.%4.%5.%6.%7.%8.%9."/>
      <w:lvlJc w:val="left"/>
      <w:pPr>
        <w:tabs>
          <w:tab w:val="num" w:pos="6110"/>
        </w:tabs>
        <w:ind w:left="6110" w:hanging="510"/>
      </w:pPr>
    </w:lvl>
  </w:abstractNum>
  <w:abstractNum w:abstractNumId="50" w15:restartNumberingAfterBreak="0">
    <w:nsid w:val="76AA37EF"/>
    <w:multiLevelType w:val="hybridMultilevel"/>
    <w:tmpl w:val="F836B9BA"/>
    <w:lvl w:ilvl="0" w:tplc="555C1460">
      <w:start w:val="1"/>
      <w:numFmt w:val="upperRoman"/>
      <w:lvlText w:val="%1."/>
      <w:lvlJc w:val="left"/>
      <w:pPr>
        <w:ind w:left="1080" w:hanging="720"/>
      </w:pPr>
      <w:rPr>
        <w:rFonts w:hint="default"/>
      </w:rPr>
    </w:lvl>
    <w:lvl w:ilvl="1" w:tplc="2D5EFB6E" w:tentative="1">
      <w:start w:val="1"/>
      <w:numFmt w:val="lowerLetter"/>
      <w:lvlText w:val="%2."/>
      <w:lvlJc w:val="left"/>
      <w:pPr>
        <w:ind w:left="1440" w:hanging="360"/>
      </w:pPr>
    </w:lvl>
    <w:lvl w:ilvl="2" w:tplc="5888D9FE" w:tentative="1">
      <w:start w:val="1"/>
      <w:numFmt w:val="lowerRoman"/>
      <w:lvlText w:val="%3."/>
      <w:lvlJc w:val="right"/>
      <w:pPr>
        <w:ind w:left="2160" w:hanging="180"/>
      </w:pPr>
    </w:lvl>
    <w:lvl w:ilvl="3" w:tplc="7304E36A" w:tentative="1">
      <w:start w:val="1"/>
      <w:numFmt w:val="decimal"/>
      <w:lvlText w:val="%4."/>
      <w:lvlJc w:val="left"/>
      <w:pPr>
        <w:ind w:left="2880" w:hanging="360"/>
      </w:pPr>
    </w:lvl>
    <w:lvl w:ilvl="4" w:tplc="F2DEDABC" w:tentative="1">
      <w:start w:val="1"/>
      <w:numFmt w:val="lowerLetter"/>
      <w:lvlText w:val="%5."/>
      <w:lvlJc w:val="left"/>
      <w:pPr>
        <w:ind w:left="3600" w:hanging="360"/>
      </w:pPr>
    </w:lvl>
    <w:lvl w:ilvl="5" w:tplc="F92EF880" w:tentative="1">
      <w:start w:val="1"/>
      <w:numFmt w:val="lowerRoman"/>
      <w:lvlText w:val="%6."/>
      <w:lvlJc w:val="right"/>
      <w:pPr>
        <w:ind w:left="4320" w:hanging="180"/>
      </w:pPr>
    </w:lvl>
    <w:lvl w:ilvl="6" w:tplc="E96A49DA" w:tentative="1">
      <w:start w:val="1"/>
      <w:numFmt w:val="decimal"/>
      <w:lvlText w:val="%7."/>
      <w:lvlJc w:val="left"/>
      <w:pPr>
        <w:ind w:left="5040" w:hanging="360"/>
      </w:pPr>
    </w:lvl>
    <w:lvl w:ilvl="7" w:tplc="7CF8A696" w:tentative="1">
      <w:start w:val="1"/>
      <w:numFmt w:val="lowerLetter"/>
      <w:lvlText w:val="%8."/>
      <w:lvlJc w:val="left"/>
      <w:pPr>
        <w:ind w:left="5760" w:hanging="360"/>
      </w:pPr>
    </w:lvl>
    <w:lvl w:ilvl="8" w:tplc="484E5A70" w:tentative="1">
      <w:start w:val="1"/>
      <w:numFmt w:val="lowerRoman"/>
      <w:lvlText w:val="%9."/>
      <w:lvlJc w:val="right"/>
      <w:pPr>
        <w:ind w:left="6480" w:hanging="180"/>
      </w:pPr>
    </w:lvl>
  </w:abstractNum>
  <w:abstractNum w:abstractNumId="51" w15:restartNumberingAfterBreak="0">
    <w:nsid w:val="7B246815"/>
    <w:multiLevelType w:val="multilevel"/>
    <w:tmpl w:val="81FC3B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852036692">
    <w:abstractNumId w:val="1"/>
  </w:num>
  <w:num w:numId="2" w16cid:durableId="1139179254">
    <w:abstractNumId w:val="2"/>
  </w:num>
  <w:num w:numId="3" w16cid:durableId="1703091331">
    <w:abstractNumId w:val="3"/>
  </w:num>
  <w:num w:numId="4" w16cid:durableId="1391685806">
    <w:abstractNumId w:val="4"/>
  </w:num>
  <w:num w:numId="5" w16cid:durableId="1351712521">
    <w:abstractNumId w:val="5"/>
  </w:num>
  <w:num w:numId="6" w16cid:durableId="2021394021">
    <w:abstractNumId w:val="6"/>
  </w:num>
  <w:num w:numId="7" w16cid:durableId="939991334">
    <w:abstractNumId w:val="7"/>
  </w:num>
  <w:num w:numId="8" w16cid:durableId="8917677">
    <w:abstractNumId w:val="8"/>
  </w:num>
  <w:num w:numId="9" w16cid:durableId="882212828">
    <w:abstractNumId w:val="9"/>
  </w:num>
  <w:num w:numId="10" w16cid:durableId="1422801882">
    <w:abstractNumId w:val="10"/>
  </w:num>
  <w:num w:numId="11" w16cid:durableId="855116425">
    <w:abstractNumId w:val="11"/>
  </w:num>
  <w:num w:numId="12" w16cid:durableId="867721423">
    <w:abstractNumId w:val="12"/>
  </w:num>
  <w:num w:numId="13" w16cid:durableId="1172140551">
    <w:abstractNumId w:val="13"/>
  </w:num>
  <w:num w:numId="14" w16cid:durableId="1748111442">
    <w:abstractNumId w:val="14"/>
  </w:num>
  <w:num w:numId="15" w16cid:durableId="1750686266">
    <w:abstractNumId w:val="15"/>
  </w:num>
  <w:num w:numId="16" w16cid:durableId="1152530070">
    <w:abstractNumId w:val="16"/>
  </w:num>
  <w:num w:numId="17" w16cid:durableId="1022633078">
    <w:abstractNumId w:val="17"/>
  </w:num>
  <w:num w:numId="18" w16cid:durableId="485364716">
    <w:abstractNumId w:val="18"/>
  </w:num>
  <w:num w:numId="19" w16cid:durableId="2143956321">
    <w:abstractNumId w:val="19"/>
  </w:num>
  <w:num w:numId="20" w16cid:durableId="1084032632">
    <w:abstractNumId w:val="20"/>
  </w:num>
  <w:num w:numId="21" w16cid:durableId="508833029">
    <w:abstractNumId w:val="21"/>
  </w:num>
  <w:num w:numId="22" w16cid:durableId="860120572">
    <w:abstractNumId w:val="22"/>
  </w:num>
  <w:num w:numId="23" w16cid:durableId="2123305353">
    <w:abstractNumId w:val="23"/>
  </w:num>
  <w:num w:numId="24" w16cid:durableId="1542747161">
    <w:abstractNumId w:val="24"/>
  </w:num>
  <w:num w:numId="25" w16cid:durableId="1430814036">
    <w:abstractNumId w:val="25"/>
  </w:num>
  <w:num w:numId="26" w16cid:durableId="568616109">
    <w:abstractNumId w:val="26"/>
  </w:num>
  <w:num w:numId="27" w16cid:durableId="1402944625">
    <w:abstractNumId w:val="27"/>
  </w:num>
  <w:num w:numId="28" w16cid:durableId="1031342797">
    <w:abstractNumId w:val="28"/>
  </w:num>
  <w:num w:numId="29" w16cid:durableId="1283028054">
    <w:abstractNumId w:val="29"/>
  </w:num>
  <w:num w:numId="30" w16cid:durableId="117528050">
    <w:abstractNumId w:val="30"/>
  </w:num>
  <w:num w:numId="31" w16cid:durableId="1214584246">
    <w:abstractNumId w:val="31"/>
  </w:num>
  <w:num w:numId="32" w16cid:durableId="2023973497">
    <w:abstractNumId w:val="50"/>
  </w:num>
  <w:num w:numId="33" w16cid:durableId="281115660">
    <w:abstractNumId w:val="41"/>
  </w:num>
  <w:num w:numId="34" w16cid:durableId="1175924752">
    <w:abstractNumId w:val="33"/>
  </w:num>
  <w:num w:numId="35" w16cid:durableId="1350335364">
    <w:abstractNumId w:val="45"/>
  </w:num>
  <w:num w:numId="36" w16cid:durableId="1328826579">
    <w:abstractNumId w:val="38"/>
  </w:num>
  <w:num w:numId="37" w16cid:durableId="1914925109">
    <w:abstractNumId w:val="32"/>
  </w:num>
  <w:num w:numId="38" w16cid:durableId="105665274">
    <w:abstractNumId w:val="37"/>
  </w:num>
  <w:num w:numId="39" w16cid:durableId="1137844394">
    <w:abstractNumId w:val="47"/>
  </w:num>
  <w:num w:numId="40" w16cid:durableId="1575359046">
    <w:abstractNumId w:val="44"/>
  </w:num>
  <w:num w:numId="41" w16cid:durableId="1768427625">
    <w:abstractNumId w:val="48"/>
  </w:num>
  <w:num w:numId="42" w16cid:durableId="2101870899">
    <w:abstractNumId w:val="46"/>
  </w:num>
  <w:num w:numId="43" w16cid:durableId="276910863">
    <w:abstractNumId w:val="35"/>
  </w:num>
  <w:num w:numId="44" w16cid:durableId="37048422">
    <w:abstractNumId w:val="34"/>
  </w:num>
  <w:num w:numId="45" w16cid:durableId="458258615">
    <w:abstractNumId w:val="43"/>
  </w:num>
  <w:num w:numId="46" w16cid:durableId="986470333">
    <w:abstractNumId w:val="51"/>
  </w:num>
  <w:num w:numId="47" w16cid:durableId="1569224929">
    <w:abstractNumId w:val="39"/>
  </w:num>
  <w:num w:numId="48" w16cid:durableId="1720519684">
    <w:abstractNumId w:val="40"/>
  </w:num>
  <w:num w:numId="49" w16cid:durableId="864094708">
    <w:abstractNumId w:val="49"/>
  </w:num>
  <w:num w:numId="50" w16cid:durableId="1565675428">
    <w:abstractNumId w:val="0"/>
  </w:num>
  <w:num w:numId="51" w16cid:durableId="806313687">
    <w:abstractNumId w:val="42"/>
  </w:num>
  <w:num w:numId="52" w16cid:durableId="937561983">
    <w:abstractNumId w:val="36"/>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77B3E"/>
    <w:rsid w:val="000005D8"/>
    <w:rsid w:val="000009B3"/>
    <w:rsid w:val="00000DE9"/>
    <w:rsid w:val="0000276F"/>
    <w:rsid w:val="0000348C"/>
    <w:rsid w:val="0000405F"/>
    <w:rsid w:val="000048F6"/>
    <w:rsid w:val="00004E6A"/>
    <w:rsid w:val="0000502F"/>
    <w:rsid w:val="000053E9"/>
    <w:rsid w:val="00007178"/>
    <w:rsid w:val="0000757F"/>
    <w:rsid w:val="0001053E"/>
    <w:rsid w:val="00011949"/>
    <w:rsid w:val="00011A11"/>
    <w:rsid w:val="00011B99"/>
    <w:rsid w:val="00011D1B"/>
    <w:rsid w:val="00011F19"/>
    <w:rsid w:val="000132F9"/>
    <w:rsid w:val="000139C0"/>
    <w:rsid w:val="00014A3F"/>
    <w:rsid w:val="00014DFA"/>
    <w:rsid w:val="00014E0F"/>
    <w:rsid w:val="00015DAE"/>
    <w:rsid w:val="000160B7"/>
    <w:rsid w:val="00017332"/>
    <w:rsid w:val="000204C6"/>
    <w:rsid w:val="00020D85"/>
    <w:rsid w:val="00021254"/>
    <w:rsid w:val="000214A2"/>
    <w:rsid w:val="00022506"/>
    <w:rsid w:val="000226D9"/>
    <w:rsid w:val="00022ECD"/>
    <w:rsid w:val="00023728"/>
    <w:rsid w:val="00024DC2"/>
    <w:rsid w:val="00027619"/>
    <w:rsid w:val="000302D3"/>
    <w:rsid w:val="00030ED1"/>
    <w:rsid w:val="0003412D"/>
    <w:rsid w:val="00034714"/>
    <w:rsid w:val="00034C06"/>
    <w:rsid w:val="0003729C"/>
    <w:rsid w:val="000372C3"/>
    <w:rsid w:val="00037577"/>
    <w:rsid w:val="00037ADF"/>
    <w:rsid w:val="00040AD2"/>
    <w:rsid w:val="00043B06"/>
    <w:rsid w:val="00044626"/>
    <w:rsid w:val="000449A1"/>
    <w:rsid w:val="00045D55"/>
    <w:rsid w:val="00046223"/>
    <w:rsid w:val="00046FB2"/>
    <w:rsid w:val="0005051C"/>
    <w:rsid w:val="00050B0B"/>
    <w:rsid w:val="00051306"/>
    <w:rsid w:val="00051834"/>
    <w:rsid w:val="00051DE6"/>
    <w:rsid w:val="00051F23"/>
    <w:rsid w:val="00053794"/>
    <w:rsid w:val="0005381D"/>
    <w:rsid w:val="00053AB0"/>
    <w:rsid w:val="00055BCA"/>
    <w:rsid w:val="0005600B"/>
    <w:rsid w:val="0005682E"/>
    <w:rsid w:val="00056F61"/>
    <w:rsid w:val="00057AFB"/>
    <w:rsid w:val="00057F8F"/>
    <w:rsid w:val="0006040B"/>
    <w:rsid w:val="000604EF"/>
    <w:rsid w:val="000617A2"/>
    <w:rsid w:val="00062D7A"/>
    <w:rsid w:val="00063499"/>
    <w:rsid w:val="00063723"/>
    <w:rsid w:val="00064AFF"/>
    <w:rsid w:val="00065100"/>
    <w:rsid w:val="0006548D"/>
    <w:rsid w:val="00067121"/>
    <w:rsid w:val="0006751E"/>
    <w:rsid w:val="0006774B"/>
    <w:rsid w:val="000709EC"/>
    <w:rsid w:val="00070B70"/>
    <w:rsid w:val="00070EAA"/>
    <w:rsid w:val="00070F06"/>
    <w:rsid w:val="00071018"/>
    <w:rsid w:val="00072FC0"/>
    <w:rsid w:val="0007317E"/>
    <w:rsid w:val="00074369"/>
    <w:rsid w:val="000758DD"/>
    <w:rsid w:val="0007610A"/>
    <w:rsid w:val="0007665A"/>
    <w:rsid w:val="00076691"/>
    <w:rsid w:val="00076EE1"/>
    <w:rsid w:val="000770E2"/>
    <w:rsid w:val="00077170"/>
    <w:rsid w:val="00077590"/>
    <w:rsid w:val="000804FC"/>
    <w:rsid w:val="00081F4C"/>
    <w:rsid w:val="000825F8"/>
    <w:rsid w:val="00082E7B"/>
    <w:rsid w:val="000830AF"/>
    <w:rsid w:val="0009071D"/>
    <w:rsid w:val="00090BDD"/>
    <w:rsid w:val="00092173"/>
    <w:rsid w:val="00092D00"/>
    <w:rsid w:val="000945B6"/>
    <w:rsid w:val="00094A93"/>
    <w:rsid w:val="00094B4F"/>
    <w:rsid w:val="0009554D"/>
    <w:rsid w:val="00095B88"/>
    <w:rsid w:val="00095FA2"/>
    <w:rsid w:val="00096CCE"/>
    <w:rsid w:val="00097D68"/>
    <w:rsid w:val="000A0066"/>
    <w:rsid w:val="000A16E4"/>
    <w:rsid w:val="000A1853"/>
    <w:rsid w:val="000A2256"/>
    <w:rsid w:val="000A3785"/>
    <w:rsid w:val="000A3FFC"/>
    <w:rsid w:val="000A43EC"/>
    <w:rsid w:val="000A5C7B"/>
    <w:rsid w:val="000A5FFB"/>
    <w:rsid w:val="000A61A2"/>
    <w:rsid w:val="000A6649"/>
    <w:rsid w:val="000A760C"/>
    <w:rsid w:val="000A7EBF"/>
    <w:rsid w:val="000B056A"/>
    <w:rsid w:val="000B0836"/>
    <w:rsid w:val="000B1891"/>
    <w:rsid w:val="000B1892"/>
    <w:rsid w:val="000B26BC"/>
    <w:rsid w:val="000B4EFC"/>
    <w:rsid w:val="000B7A32"/>
    <w:rsid w:val="000C043B"/>
    <w:rsid w:val="000C0A27"/>
    <w:rsid w:val="000C0C47"/>
    <w:rsid w:val="000C476A"/>
    <w:rsid w:val="000C49AB"/>
    <w:rsid w:val="000C6F99"/>
    <w:rsid w:val="000C758C"/>
    <w:rsid w:val="000D3593"/>
    <w:rsid w:val="000D413E"/>
    <w:rsid w:val="000D4B61"/>
    <w:rsid w:val="000D4E18"/>
    <w:rsid w:val="000D5270"/>
    <w:rsid w:val="000D61E5"/>
    <w:rsid w:val="000D6B28"/>
    <w:rsid w:val="000E04F3"/>
    <w:rsid w:val="000E1A08"/>
    <w:rsid w:val="000E3208"/>
    <w:rsid w:val="000E39D6"/>
    <w:rsid w:val="000E49AE"/>
    <w:rsid w:val="000E546B"/>
    <w:rsid w:val="000E5AA2"/>
    <w:rsid w:val="000F0846"/>
    <w:rsid w:val="000F1675"/>
    <w:rsid w:val="000F1AE8"/>
    <w:rsid w:val="000F1C05"/>
    <w:rsid w:val="000F1DA2"/>
    <w:rsid w:val="000F2096"/>
    <w:rsid w:val="000F2303"/>
    <w:rsid w:val="000F3AE4"/>
    <w:rsid w:val="000F698E"/>
    <w:rsid w:val="000F6E4D"/>
    <w:rsid w:val="000F73B9"/>
    <w:rsid w:val="000F771E"/>
    <w:rsid w:val="000F7EBC"/>
    <w:rsid w:val="001002C9"/>
    <w:rsid w:val="00100CE9"/>
    <w:rsid w:val="00101BE9"/>
    <w:rsid w:val="00101E22"/>
    <w:rsid w:val="00102290"/>
    <w:rsid w:val="00102602"/>
    <w:rsid w:val="001029FA"/>
    <w:rsid w:val="00103B9C"/>
    <w:rsid w:val="0010432E"/>
    <w:rsid w:val="00104433"/>
    <w:rsid w:val="0010476D"/>
    <w:rsid w:val="00104D1F"/>
    <w:rsid w:val="0010556E"/>
    <w:rsid w:val="00105F44"/>
    <w:rsid w:val="00106FC4"/>
    <w:rsid w:val="001078B0"/>
    <w:rsid w:val="001103C2"/>
    <w:rsid w:val="001121AA"/>
    <w:rsid w:val="0011330F"/>
    <w:rsid w:val="0011367D"/>
    <w:rsid w:val="00113CAC"/>
    <w:rsid w:val="001141AC"/>
    <w:rsid w:val="001174C4"/>
    <w:rsid w:val="00117B40"/>
    <w:rsid w:val="00117B77"/>
    <w:rsid w:val="00120ED3"/>
    <w:rsid w:val="00121C1B"/>
    <w:rsid w:val="0012201E"/>
    <w:rsid w:val="001233A4"/>
    <w:rsid w:val="00123B3F"/>
    <w:rsid w:val="00126063"/>
    <w:rsid w:val="00127342"/>
    <w:rsid w:val="00127A21"/>
    <w:rsid w:val="001305ED"/>
    <w:rsid w:val="00131F34"/>
    <w:rsid w:val="00132628"/>
    <w:rsid w:val="00133118"/>
    <w:rsid w:val="00133491"/>
    <w:rsid w:val="00134691"/>
    <w:rsid w:val="001350DB"/>
    <w:rsid w:val="00136FF0"/>
    <w:rsid w:val="00137661"/>
    <w:rsid w:val="001404CF"/>
    <w:rsid w:val="001404DE"/>
    <w:rsid w:val="00140BD2"/>
    <w:rsid w:val="00141C19"/>
    <w:rsid w:val="00144A41"/>
    <w:rsid w:val="00144DC3"/>
    <w:rsid w:val="0015014A"/>
    <w:rsid w:val="00151C72"/>
    <w:rsid w:val="001614EB"/>
    <w:rsid w:val="00161802"/>
    <w:rsid w:val="00162B9F"/>
    <w:rsid w:val="00162CB1"/>
    <w:rsid w:val="00164EB5"/>
    <w:rsid w:val="00165046"/>
    <w:rsid w:val="001653D7"/>
    <w:rsid w:val="00165D9B"/>
    <w:rsid w:val="00166700"/>
    <w:rsid w:val="00166C38"/>
    <w:rsid w:val="00167098"/>
    <w:rsid w:val="001675C7"/>
    <w:rsid w:val="00170053"/>
    <w:rsid w:val="001709E8"/>
    <w:rsid w:val="001719C4"/>
    <w:rsid w:val="00171A0E"/>
    <w:rsid w:val="00171F5F"/>
    <w:rsid w:val="0017255B"/>
    <w:rsid w:val="00173274"/>
    <w:rsid w:val="001755EC"/>
    <w:rsid w:val="0017568D"/>
    <w:rsid w:val="00175801"/>
    <w:rsid w:val="001760E6"/>
    <w:rsid w:val="00177BCB"/>
    <w:rsid w:val="00180A1A"/>
    <w:rsid w:val="001818CE"/>
    <w:rsid w:val="001821AC"/>
    <w:rsid w:val="00183627"/>
    <w:rsid w:val="0018389A"/>
    <w:rsid w:val="001841BE"/>
    <w:rsid w:val="001841D2"/>
    <w:rsid w:val="001844F1"/>
    <w:rsid w:val="00184A87"/>
    <w:rsid w:val="00184E52"/>
    <w:rsid w:val="00185327"/>
    <w:rsid w:val="0018553D"/>
    <w:rsid w:val="00185FC1"/>
    <w:rsid w:val="00186DC7"/>
    <w:rsid w:val="00187705"/>
    <w:rsid w:val="00191005"/>
    <w:rsid w:val="0019242A"/>
    <w:rsid w:val="00192B34"/>
    <w:rsid w:val="00195DBF"/>
    <w:rsid w:val="001A00B9"/>
    <w:rsid w:val="001A0A9F"/>
    <w:rsid w:val="001A1CF9"/>
    <w:rsid w:val="001A1FDB"/>
    <w:rsid w:val="001A2253"/>
    <w:rsid w:val="001A253B"/>
    <w:rsid w:val="001A4C6C"/>
    <w:rsid w:val="001A524B"/>
    <w:rsid w:val="001A63BE"/>
    <w:rsid w:val="001A6A1C"/>
    <w:rsid w:val="001A709D"/>
    <w:rsid w:val="001B2329"/>
    <w:rsid w:val="001B3557"/>
    <w:rsid w:val="001B383C"/>
    <w:rsid w:val="001B3D9D"/>
    <w:rsid w:val="001B500C"/>
    <w:rsid w:val="001B5089"/>
    <w:rsid w:val="001B5163"/>
    <w:rsid w:val="001B5456"/>
    <w:rsid w:val="001B54DF"/>
    <w:rsid w:val="001B57F1"/>
    <w:rsid w:val="001B5975"/>
    <w:rsid w:val="001C07BD"/>
    <w:rsid w:val="001C09E1"/>
    <w:rsid w:val="001C0C4F"/>
    <w:rsid w:val="001C104E"/>
    <w:rsid w:val="001C1D2F"/>
    <w:rsid w:val="001C2410"/>
    <w:rsid w:val="001C2C2A"/>
    <w:rsid w:val="001C3381"/>
    <w:rsid w:val="001C3B05"/>
    <w:rsid w:val="001C5FA7"/>
    <w:rsid w:val="001C68F0"/>
    <w:rsid w:val="001C6B2C"/>
    <w:rsid w:val="001C745B"/>
    <w:rsid w:val="001C7466"/>
    <w:rsid w:val="001D00F9"/>
    <w:rsid w:val="001D0C2A"/>
    <w:rsid w:val="001D32F4"/>
    <w:rsid w:val="001D451B"/>
    <w:rsid w:val="001D49CA"/>
    <w:rsid w:val="001D4E88"/>
    <w:rsid w:val="001D5CE9"/>
    <w:rsid w:val="001D661B"/>
    <w:rsid w:val="001D76D0"/>
    <w:rsid w:val="001D7885"/>
    <w:rsid w:val="001E0B77"/>
    <w:rsid w:val="001E1657"/>
    <w:rsid w:val="001E2626"/>
    <w:rsid w:val="001E3A6D"/>
    <w:rsid w:val="001E4B6E"/>
    <w:rsid w:val="001E4C59"/>
    <w:rsid w:val="001E4F7A"/>
    <w:rsid w:val="001E5DEC"/>
    <w:rsid w:val="001F1B5F"/>
    <w:rsid w:val="001F2384"/>
    <w:rsid w:val="001F3645"/>
    <w:rsid w:val="001F3BB3"/>
    <w:rsid w:val="001F4485"/>
    <w:rsid w:val="001F5195"/>
    <w:rsid w:val="001F635A"/>
    <w:rsid w:val="001F7048"/>
    <w:rsid w:val="001F7774"/>
    <w:rsid w:val="001F77C7"/>
    <w:rsid w:val="002002A4"/>
    <w:rsid w:val="00200D5D"/>
    <w:rsid w:val="002010E7"/>
    <w:rsid w:val="0020180E"/>
    <w:rsid w:val="00201EDE"/>
    <w:rsid w:val="00202A7E"/>
    <w:rsid w:val="00202DDE"/>
    <w:rsid w:val="00202DFB"/>
    <w:rsid w:val="00203CDE"/>
    <w:rsid w:val="00205344"/>
    <w:rsid w:val="00205EC9"/>
    <w:rsid w:val="002065C0"/>
    <w:rsid w:val="0020664C"/>
    <w:rsid w:val="00207280"/>
    <w:rsid w:val="002073A4"/>
    <w:rsid w:val="00207923"/>
    <w:rsid w:val="00207BDB"/>
    <w:rsid w:val="00210514"/>
    <w:rsid w:val="00210B0D"/>
    <w:rsid w:val="00212A8A"/>
    <w:rsid w:val="002132B7"/>
    <w:rsid w:val="0021369B"/>
    <w:rsid w:val="00213798"/>
    <w:rsid w:val="00214663"/>
    <w:rsid w:val="002153B9"/>
    <w:rsid w:val="00215A07"/>
    <w:rsid w:val="00215A25"/>
    <w:rsid w:val="00215D9B"/>
    <w:rsid w:val="00215EA5"/>
    <w:rsid w:val="00216024"/>
    <w:rsid w:val="00216070"/>
    <w:rsid w:val="002166D0"/>
    <w:rsid w:val="00216837"/>
    <w:rsid w:val="00216E29"/>
    <w:rsid w:val="0021784B"/>
    <w:rsid w:val="00221CC4"/>
    <w:rsid w:val="00221EFB"/>
    <w:rsid w:val="002224F8"/>
    <w:rsid w:val="00222FB1"/>
    <w:rsid w:val="00225CEE"/>
    <w:rsid w:val="00225F30"/>
    <w:rsid w:val="0022607E"/>
    <w:rsid w:val="00227397"/>
    <w:rsid w:val="00227403"/>
    <w:rsid w:val="00227AC7"/>
    <w:rsid w:val="002300F5"/>
    <w:rsid w:val="00230541"/>
    <w:rsid w:val="0023082A"/>
    <w:rsid w:val="00231450"/>
    <w:rsid w:val="00233A2A"/>
    <w:rsid w:val="00233AF3"/>
    <w:rsid w:val="002341AA"/>
    <w:rsid w:val="0023445A"/>
    <w:rsid w:val="002351DF"/>
    <w:rsid w:val="002362B9"/>
    <w:rsid w:val="0023634B"/>
    <w:rsid w:val="00236CFD"/>
    <w:rsid w:val="00237535"/>
    <w:rsid w:val="0024094B"/>
    <w:rsid w:val="00241394"/>
    <w:rsid w:val="0024302E"/>
    <w:rsid w:val="00243374"/>
    <w:rsid w:val="00243A0B"/>
    <w:rsid w:val="00245E3A"/>
    <w:rsid w:val="0024651D"/>
    <w:rsid w:val="0024696B"/>
    <w:rsid w:val="00251DE8"/>
    <w:rsid w:val="00252CE3"/>
    <w:rsid w:val="002539D8"/>
    <w:rsid w:val="00253B19"/>
    <w:rsid w:val="002544B8"/>
    <w:rsid w:val="00254A3D"/>
    <w:rsid w:val="002556EF"/>
    <w:rsid w:val="002559B8"/>
    <w:rsid w:val="00255B85"/>
    <w:rsid w:val="002561C2"/>
    <w:rsid w:val="002566D5"/>
    <w:rsid w:val="002579C0"/>
    <w:rsid w:val="0026278A"/>
    <w:rsid w:val="0026292A"/>
    <w:rsid w:val="002637DD"/>
    <w:rsid w:val="00263943"/>
    <w:rsid w:val="0026417D"/>
    <w:rsid w:val="00266FD5"/>
    <w:rsid w:val="00267110"/>
    <w:rsid w:val="0026719A"/>
    <w:rsid w:val="00267C6C"/>
    <w:rsid w:val="00270A3D"/>
    <w:rsid w:val="002717B6"/>
    <w:rsid w:val="00271A88"/>
    <w:rsid w:val="00271BDB"/>
    <w:rsid w:val="0027212E"/>
    <w:rsid w:val="00272490"/>
    <w:rsid w:val="0027369B"/>
    <w:rsid w:val="00274851"/>
    <w:rsid w:val="00275FF0"/>
    <w:rsid w:val="00277572"/>
    <w:rsid w:val="00282598"/>
    <w:rsid w:val="00283830"/>
    <w:rsid w:val="00284276"/>
    <w:rsid w:val="002842A3"/>
    <w:rsid w:val="002851FD"/>
    <w:rsid w:val="00285D98"/>
    <w:rsid w:val="00285FC0"/>
    <w:rsid w:val="00287D60"/>
    <w:rsid w:val="002907F9"/>
    <w:rsid w:val="0029080B"/>
    <w:rsid w:val="00290B86"/>
    <w:rsid w:val="00291F57"/>
    <w:rsid w:val="0029216A"/>
    <w:rsid w:val="002926AD"/>
    <w:rsid w:val="00292D36"/>
    <w:rsid w:val="00293A46"/>
    <w:rsid w:val="00293EEC"/>
    <w:rsid w:val="00294494"/>
    <w:rsid w:val="00294969"/>
    <w:rsid w:val="00294A38"/>
    <w:rsid w:val="002950F3"/>
    <w:rsid w:val="00296132"/>
    <w:rsid w:val="00296E8C"/>
    <w:rsid w:val="002A0AD0"/>
    <w:rsid w:val="002A1051"/>
    <w:rsid w:val="002A2355"/>
    <w:rsid w:val="002A3E8D"/>
    <w:rsid w:val="002A3EAF"/>
    <w:rsid w:val="002A5247"/>
    <w:rsid w:val="002A5DC0"/>
    <w:rsid w:val="002A7167"/>
    <w:rsid w:val="002A79AD"/>
    <w:rsid w:val="002B009E"/>
    <w:rsid w:val="002B0385"/>
    <w:rsid w:val="002B043A"/>
    <w:rsid w:val="002B0C58"/>
    <w:rsid w:val="002B105A"/>
    <w:rsid w:val="002B1596"/>
    <w:rsid w:val="002B1862"/>
    <w:rsid w:val="002B2ED1"/>
    <w:rsid w:val="002B3590"/>
    <w:rsid w:val="002B4B22"/>
    <w:rsid w:val="002B4B25"/>
    <w:rsid w:val="002B53B1"/>
    <w:rsid w:val="002B561E"/>
    <w:rsid w:val="002B625F"/>
    <w:rsid w:val="002B7822"/>
    <w:rsid w:val="002B7A28"/>
    <w:rsid w:val="002C002D"/>
    <w:rsid w:val="002C0595"/>
    <w:rsid w:val="002C218E"/>
    <w:rsid w:val="002C2656"/>
    <w:rsid w:val="002C3149"/>
    <w:rsid w:val="002C5BA5"/>
    <w:rsid w:val="002C6E35"/>
    <w:rsid w:val="002C72BB"/>
    <w:rsid w:val="002C7AD4"/>
    <w:rsid w:val="002C7B8E"/>
    <w:rsid w:val="002C7CDC"/>
    <w:rsid w:val="002D02E5"/>
    <w:rsid w:val="002D1479"/>
    <w:rsid w:val="002D14CB"/>
    <w:rsid w:val="002D20AA"/>
    <w:rsid w:val="002D2B66"/>
    <w:rsid w:val="002D30CD"/>
    <w:rsid w:val="002D3173"/>
    <w:rsid w:val="002D3D70"/>
    <w:rsid w:val="002D3D95"/>
    <w:rsid w:val="002D5067"/>
    <w:rsid w:val="002D5367"/>
    <w:rsid w:val="002D5EF2"/>
    <w:rsid w:val="002D670C"/>
    <w:rsid w:val="002D7B60"/>
    <w:rsid w:val="002E0436"/>
    <w:rsid w:val="002E05EB"/>
    <w:rsid w:val="002E0E7B"/>
    <w:rsid w:val="002E132E"/>
    <w:rsid w:val="002E1BE7"/>
    <w:rsid w:val="002E21CF"/>
    <w:rsid w:val="002E3B16"/>
    <w:rsid w:val="002E3E73"/>
    <w:rsid w:val="002E4A14"/>
    <w:rsid w:val="002E59D8"/>
    <w:rsid w:val="002E6809"/>
    <w:rsid w:val="002E74E0"/>
    <w:rsid w:val="002F00F9"/>
    <w:rsid w:val="002F05B1"/>
    <w:rsid w:val="002F28E9"/>
    <w:rsid w:val="002F37EC"/>
    <w:rsid w:val="002F43D6"/>
    <w:rsid w:val="002F4422"/>
    <w:rsid w:val="002F47CF"/>
    <w:rsid w:val="002F4862"/>
    <w:rsid w:val="002F5078"/>
    <w:rsid w:val="002F51CC"/>
    <w:rsid w:val="002F56CE"/>
    <w:rsid w:val="002F5BD2"/>
    <w:rsid w:val="002F72C3"/>
    <w:rsid w:val="00300075"/>
    <w:rsid w:val="0030166E"/>
    <w:rsid w:val="00301848"/>
    <w:rsid w:val="00301CE7"/>
    <w:rsid w:val="003032CB"/>
    <w:rsid w:val="00303658"/>
    <w:rsid w:val="003039A5"/>
    <w:rsid w:val="00304611"/>
    <w:rsid w:val="003050E5"/>
    <w:rsid w:val="0030616E"/>
    <w:rsid w:val="00306BEA"/>
    <w:rsid w:val="0030739C"/>
    <w:rsid w:val="00311320"/>
    <w:rsid w:val="00311BE1"/>
    <w:rsid w:val="00311D8A"/>
    <w:rsid w:val="003132B4"/>
    <w:rsid w:val="00314B73"/>
    <w:rsid w:val="00316AA3"/>
    <w:rsid w:val="00317C4C"/>
    <w:rsid w:val="00321A75"/>
    <w:rsid w:val="00321D7C"/>
    <w:rsid w:val="0032381C"/>
    <w:rsid w:val="00323C40"/>
    <w:rsid w:val="003252F1"/>
    <w:rsid w:val="003263BF"/>
    <w:rsid w:val="00327974"/>
    <w:rsid w:val="003317CF"/>
    <w:rsid w:val="00331F53"/>
    <w:rsid w:val="003322A1"/>
    <w:rsid w:val="003339BE"/>
    <w:rsid w:val="003348AA"/>
    <w:rsid w:val="00335097"/>
    <w:rsid w:val="00335C3E"/>
    <w:rsid w:val="00335D34"/>
    <w:rsid w:val="00336188"/>
    <w:rsid w:val="00336F21"/>
    <w:rsid w:val="00337F87"/>
    <w:rsid w:val="00340021"/>
    <w:rsid w:val="00340A19"/>
    <w:rsid w:val="0034100B"/>
    <w:rsid w:val="0034103E"/>
    <w:rsid w:val="0034123E"/>
    <w:rsid w:val="00341298"/>
    <w:rsid w:val="00341A19"/>
    <w:rsid w:val="00342CCE"/>
    <w:rsid w:val="003438BD"/>
    <w:rsid w:val="0034490B"/>
    <w:rsid w:val="00344FC9"/>
    <w:rsid w:val="003460B9"/>
    <w:rsid w:val="0034684B"/>
    <w:rsid w:val="00346EF4"/>
    <w:rsid w:val="0034710B"/>
    <w:rsid w:val="00347208"/>
    <w:rsid w:val="00350AD3"/>
    <w:rsid w:val="003519BD"/>
    <w:rsid w:val="00352222"/>
    <w:rsid w:val="00352CB6"/>
    <w:rsid w:val="00352FD8"/>
    <w:rsid w:val="00353232"/>
    <w:rsid w:val="003537C7"/>
    <w:rsid w:val="003553C9"/>
    <w:rsid w:val="003558F7"/>
    <w:rsid w:val="003562A8"/>
    <w:rsid w:val="003569ED"/>
    <w:rsid w:val="00356C0B"/>
    <w:rsid w:val="00357951"/>
    <w:rsid w:val="00360659"/>
    <w:rsid w:val="00361CEF"/>
    <w:rsid w:val="00361D35"/>
    <w:rsid w:val="0036235C"/>
    <w:rsid w:val="003623E7"/>
    <w:rsid w:val="00362920"/>
    <w:rsid w:val="00362F6D"/>
    <w:rsid w:val="00363757"/>
    <w:rsid w:val="00363914"/>
    <w:rsid w:val="00363AA0"/>
    <w:rsid w:val="0036520B"/>
    <w:rsid w:val="00365537"/>
    <w:rsid w:val="0036618D"/>
    <w:rsid w:val="0036647F"/>
    <w:rsid w:val="00370CBC"/>
    <w:rsid w:val="00370D32"/>
    <w:rsid w:val="00371368"/>
    <w:rsid w:val="003714BD"/>
    <w:rsid w:val="00371E6A"/>
    <w:rsid w:val="003723EB"/>
    <w:rsid w:val="00373368"/>
    <w:rsid w:val="00374746"/>
    <w:rsid w:val="00374A00"/>
    <w:rsid w:val="0037542B"/>
    <w:rsid w:val="003766E0"/>
    <w:rsid w:val="00376BE9"/>
    <w:rsid w:val="0038004E"/>
    <w:rsid w:val="003807CF"/>
    <w:rsid w:val="003808CB"/>
    <w:rsid w:val="0038126D"/>
    <w:rsid w:val="003838FD"/>
    <w:rsid w:val="0038414B"/>
    <w:rsid w:val="0038454C"/>
    <w:rsid w:val="003845C6"/>
    <w:rsid w:val="00385352"/>
    <w:rsid w:val="00385535"/>
    <w:rsid w:val="003870A5"/>
    <w:rsid w:val="003877C9"/>
    <w:rsid w:val="00387865"/>
    <w:rsid w:val="003901CC"/>
    <w:rsid w:val="003913EC"/>
    <w:rsid w:val="00392317"/>
    <w:rsid w:val="003944AD"/>
    <w:rsid w:val="00394FCB"/>
    <w:rsid w:val="0039505D"/>
    <w:rsid w:val="003955D8"/>
    <w:rsid w:val="0039646F"/>
    <w:rsid w:val="00397236"/>
    <w:rsid w:val="003A02B8"/>
    <w:rsid w:val="003A05FA"/>
    <w:rsid w:val="003A3D9F"/>
    <w:rsid w:val="003A4259"/>
    <w:rsid w:val="003A42F2"/>
    <w:rsid w:val="003A4306"/>
    <w:rsid w:val="003A4BDA"/>
    <w:rsid w:val="003A535D"/>
    <w:rsid w:val="003A5BD6"/>
    <w:rsid w:val="003A7877"/>
    <w:rsid w:val="003A7EBF"/>
    <w:rsid w:val="003B03BA"/>
    <w:rsid w:val="003B07DB"/>
    <w:rsid w:val="003B0E8E"/>
    <w:rsid w:val="003B0F41"/>
    <w:rsid w:val="003B1034"/>
    <w:rsid w:val="003B117D"/>
    <w:rsid w:val="003B1757"/>
    <w:rsid w:val="003B1BCF"/>
    <w:rsid w:val="003B2522"/>
    <w:rsid w:val="003B26CE"/>
    <w:rsid w:val="003B5E2D"/>
    <w:rsid w:val="003B6BE4"/>
    <w:rsid w:val="003B7B4E"/>
    <w:rsid w:val="003B7DDB"/>
    <w:rsid w:val="003C2BF2"/>
    <w:rsid w:val="003C48B1"/>
    <w:rsid w:val="003C4F00"/>
    <w:rsid w:val="003C5EBE"/>
    <w:rsid w:val="003C6EF9"/>
    <w:rsid w:val="003C7637"/>
    <w:rsid w:val="003D020D"/>
    <w:rsid w:val="003D0640"/>
    <w:rsid w:val="003D0E06"/>
    <w:rsid w:val="003D173E"/>
    <w:rsid w:val="003D1EE1"/>
    <w:rsid w:val="003D2169"/>
    <w:rsid w:val="003D2591"/>
    <w:rsid w:val="003D4E32"/>
    <w:rsid w:val="003D54CB"/>
    <w:rsid w:val="003D5789"/>
    <w:rsid w:val="003D5BE1"/>
    <w:rsid w:val="003D64BD"/>
    <w:rsid w:val="003D665B"/>
    <w:rsid w:val="003D6964"/>
    <w:rsid w:val="003E023B"/>
    <w:rsid w:val="003E0F8E"/>
    <w:rsid w:val="003E2646"/>
    <w:rsid w:val="003E2FA5"/>
    <w:rsid w:val="003E30FF"/>
    <w:rsid w:val="003E4057"/>
    <w:rsid w:val="003E4202"/>
    <w:rsid w:val="003E48CE"/>
    <w:rsid w:val="003E5A87"/>
    <w:rsid w:val="003E5C2D"/>
    <w:rsid w:val="003E6A46"/>
    <w:rsid w:val="003E6CEA"/>
    <w:rsid w:val="003E6E0E"/>
    <w:rsid w:val="003E6E73"/>
    <w:rsid w:val="003E7CE9"/>
    <w:rsid w:val="003F0F06"/>
    <w:rsid w:val="003F160A"/>
    <w:rsid w:val="003F24D1"/>
    <w:rsid w:val="003F2A85"/>
    <w:rsid w:val="003F313F"/>
    <w:rsid w:val="003F53FD"/>
    <w:rsid w:val="003F5E43"/>
    <w:rsid w:val="003F5E75"/>
    <w:rsid w:val="003F5FB1"/>
    <w:rsid w:val="003F6472"/>
    <w:rsid w:val="003F716A"/>
    <w:rsid w:val="003F72E4"/>
    <w:rsid w:val="00401269"/>
    <w:rsid w:val="004014CD"/>
    <w:rsid w:val="00401F3C"/>
    <w:rsid w:val="00402168"/>
    <w:rsid w:val="0040264D"/>
    <w:rsid w:val="004031D0"/>
    <w:rsid w:val="0040328D"/>
    <w:rsid w:val="004037A8"/>
    <w:rsid w:val="00403BFD"/>
    <w:rsid w:val="00403D83"/>
    <w:rsid w:val="0040509E"/>
    <w:rsid w:val="00405653"/>
    <w:rsid w:val="004057E1"/>
    <w:rsid w:val="004064FB"/>
    <w:rsid w:val="00406B00"/>
    <w:rsid w:val="00406C5B"/>
    <w:rsid w:val="00411564"/>
    <w:rsid w:val="00411D3A"/>
    <w:rsid w:val="00412D8B"/>
    <w:rsid w:val="00413B76"/>
    <w:rsid w:val="004143FA"/>
    <w:rsid w:val="00415FA5"/>
    <w:rsid w:val="00416573"/>
    <w:rsid w:val="0041681B"/>
    <w:rsid w:val="00417365"/>
    <w:rsid w:val="00417D19"/>
    <w:rsid w:val="00420006"/>
    <w:rsid w:val="00420F05"/>
    <w:rsid w:val="0042192A"/>
    <w:rsid w:val="0042271C"/>
    <w:rsid w:val="004228CF"/>
    <w:rsid w:val="00422ED0"/>
    <w:rsid w:val="004247DB"/>
    <w:rsid w:val="00424D7F"/>
    <w:rsid w:val="00425132"/>
    <w:rsid w:val="00426009"/>
    <w:rsid w:val="00426382"/>
    <w:rsid w:val="0042668F"/>
    <w:rsid w:val="00426B57"/>
    <w:rsid w:val="00427427"/>
    <w:rsid w:val="0043154A"/>
    <w:rsid w:val="0043217B"/>
    <w:rsid w:val="00432B43"/>
    <w:rsid w:val="00433C7D"/>
    <w:rsid w:val="00434D84"/>
    <w:rsid w:val="004375AA"/>
    <w:rsid w:val="00437BDF"/>
    <w:rsid w:val="004428A8"/>
    <w:rsid w:val="00442A68"/>
    <w:rsid w:val="00443754"/>
    <w:rsid w:val="004461A0"/>
    <w:rsid w:val="004478F1"/>
    <w:rsid w:val="00447C06"/>
    <w:rsid w:val="00447F00"/>
    <w:rsid w:val="00450A4C"/>
    <w:rsid w:val="00451F31"/>
    <w:rsid w:val="00454362"/>
    <w:rsid w:val="00454A4D"/>
    <w:rsid w:val="0045560C"/>
    <w:rsid w:val="00455724"/>
    <w:rsid w:val="00456181"/>
    <w:rsid w:val="0045643C"/>
    <w:rsid w:val="00456924"/>
    <w:rsid w:val="00456AEE"/>
    <w:rsid w:val="00456B23"/>
    <w:rsid w:val="00457440"/>
    <w:rsid w:val="00462934"/>
    <w:rsid w:val="00464CB1"/>
    <w:rsid w:val="00465711"/>
    <w:rsid w:val="00466451"/>
    <w:rsid w:val="004666F9"/>
    <w:rsid w:val="00467339"/>
    <w:rsid w:val="00467B24"/>
    <w:rsid w:val="00467C7F"/>
    <w:rsid w:val="0047007B"/>
    <w:rsid w:val="00470442"/>
    <w:rsid w:val="00470BB5"/>
    <w:rsid w:val="00470ECA"/>
    <w:rsid w:val="00471D51"/>
    <w:rsid w:val="004724BB"/>
    <w:rsid w:val="004728B3"/>
    <w:rsid w:val="00472C84"/>
    <w:rsid w:val="00473668"/>
    <w:rsid w:val="00473B0B"/>
    <w:rsid w:val="00473B5E"/>
    <w:rsid w:val="00474E50"/>
    <w:rsid w:val="00476393"/>
    <w:rsid w:val="00476697"/>
    <w:rsid w:val="004772E9"/>
    <w:rsid w:val="004778B9"/>
    <w:rsid w:val="00481315"/>
    <w:rsid w:val="00481A70"/>
    <w:rsid w:val="00482ECC"/>
    <w:rsid w:val="00483771"/>
    <w:rsid w:val="0048419B"/>
    <w:rsid w:val="00484E1C"/>
    <w:rsid w:val="00485001"/>
    <w:rsid w:val="00485A82"/>
    <w:rsid w:val="0048614B"/>
    <w:rsid w:val="00486362"/>
    <w:rsid w:val="004863E0"/>
    <w:rsid w:val="00486A51"/>
    <w:rsid w:val="00486E38"/>
    <w:rsid w:val="00486F8A"/>
    <w:rsid w:val="004901D3"/>
    <w:rsid w:val="0049061B"/>
    <w:rsid w:val="004908C4"/>
    <w:rsid w:val="004908EC"/>
    <w:rsid w:val="00491822"/>
    <w:rsid w:val="00491E9A"/>
    <w:rsid w:val="0049251F"/>
    <w:rsid w:val="004933FC"/>
    <w:rsid w:val="00493F9A"/>
    <w:rsid w:val="00494752"/>
    <w:rsid w:val="0049485A"/>
    <w:rsid w:val="00494EAE"/>
    <w:rsid w:val="0049614F"/>
    <w:rsid w:val="004975E9"/>
    <w:rsid w:val="004A000B"/>
    <w:rsid w:val="004A0780"/>
    <w:rsid w:val="004A292F"/>
    <w:rsid w:val="004A33DC"/>
    <w:rsid w:val="004A4401"/>
    <w:rsid w:val="004A4445"/>
    <w:rsid w:val="004A4CB0"/>
    <w:rsid w:val="004A4D3E"/>
    <w:rsid w:val="004A50DB"/>
    <w:rsid w:val="004A526A"/>
    <w:rsid w:val="004A5826"/>
    <w:rsid w:val="004B0A18"/>
    <w:rsid w:val="004B2EA8"/>
    <w:rsid w:val="004B33B8"/>
    <w:rsid w:val="004B46A6"/>
    <w:rsid w:val="004B4755"/>
    <w:rsid w:val="004B492D"/>
    <w:rsid w:val="004B4E36"/>
    <w:rsid w:val="004B4F7B"/>
    <w:rsid w:val="004B700E"/>
    <w:rsid w:val="004B711E"/>
    <w:rsid w:val="004C0FF7"/>
    <w:rsid w:val="004C1F4B"/>
    <w:rsid w:val="004C3468"/>
    <w:rsid w:val="004C3A9A"/>
    <w:rsid w:val="004C3D88"/>
    <w:rsid w:val="004C4A69"/>
    <w:rsid w:val="004C5579"/>
    <w:rsid w:val="004C6137"/>
    <w:rsid w:val="004C6906"/>
    <w:rsid w:val="004C73F9"/>
    <w:rsid w:val="004D0679"/>
    <w:rsid w:val="004D0F43"/>
    <w:rsid w:val="004D443D"/>
    <w:rsid w:val="004D56A4"/>
    <w:rsid w:val="004D6DD9"/>
    <w:rsid w:val="004D702B"/>
    <w:rsid w:val="004D7101"/>
    <w:rsid w:val="004D7CFE"/>
    <w:rsid w:val="004D7ED5"/>
    <w:rsid w:val="004E013C"/>
    <w:rsid w:val="004E02A8"/>
    <w:rsid w:val="004E06DB"/>
    <w:rsid w:val="004E2115"/>
    <w:rsid w:val="004E30BD"/>
    <w:rsid w:val="004E30C0"/>
    <w:rsid w:val="004E3DA6"/>
    <w:rsid w:val="004E7DFC"/>
    <w:rsid w:val="004F0BF0"/>
    <w:rsid w:val="004F1049"/>
    <w:rsid w:val="004F1EF2"/>
    <w:rsid w:val="004F2B6D"/>
    <w:rsid w:val="004F3D6D"/>
    <w:rsid w:val="004F3DCD"/>
    <w:rsid w:val="004F5352"/>
    <w:rsid w:val="004F62A1"/>
    <w:rsid w:val="004F6B6A"/>
    <w:rsid w:val="004F6B8C"/>
    <w:rsid w:val="00500545"/>
    <w:rsid w:val="005007A4"/>
    <w:rsid w:val="00500BAD"/>
    <w:rsid w:val="00505643"/>
    <w:rsid w:val="00506637"/>
    <w:rsid w:val="005070D3"/>
    <w:rsid w:val="0050722A"/>
    <w:rsid w:val="00507C4D"/>
    <w:rsid w:val="00510324"/>
    <w:rsid w:val="00510701"/>
    <w:rsid w:val="00511FB9"/>
    <w:rsid w:val="005126F7"/>
    <w:rsid w:val="00512AA4"/>
    <w:rsid w:val="00512B10"/>
    <w:rsid w:val="00512EA7"/>
    <w:rsid w:val="0051343B"/>
    <w:rsid w:val="005141AA"/>
    <w:rsid w:val="00515BD2"/>
    <w:rsid w:val="005170F8"/>
    <w:rsid w:val="00517BEE"/>
    <w:rsid w:val="00520F9A"/>
    <w:rsid w:val="00521003"/>
    <w:rsid w:val="00521E38"/>
    <w:rsid w:val="00521F00"/>
    <w:rsid w:val="00522643"/>
    <w:rsid w:val="005226BD"/>
    <w:rsid w:val="005227F1"/>
    <w:rsid w:val="00524344"/>
    <w:rsid w:val="0052486F"/>
    <w:rsid w:val="00525006"/>
    <w:rsid w:val="00526314"/>
    <w:rsid w:val="00526BB4"/>
    <w:rsid w:val="00526F2A"/>
    <w:rsid w:val="005272E6"/>
    <w:rsid w:val="005279F0"/>
    <w:rsid w:val="005306D6"/>
    <w:rsid w:val="005318EA"/>
    <w:rsid w:val="00531A06"/>
    <w:rsid w:val="00531A4D"/>
    <w:rsid w:val="0053231E"/>
    <w:rsid w:val="005347A2"/>
    <w:rsid w:val="005353F4"/>
    <w:rsid w:val="005362E5"/>
    <w:rsid w:val="005363F3"/>
    <w:rsid w:val="00536B90"/>
    <w:rsid w:val="005370A3"/>
    <w:rsid w:val="0053792B"/>
    <w:rsid w:val="0054001A"/>
    <w:rsid w:val="0054005F"/>
    <w:rsid w:val="0054018B"/>
    <w:rsid w:val="005427BC"/>
    <w:rsid w:val="005429DB"/>
    <w:rsid w:val="00542ABE"/>
    <w:rsid w:val="0054339A"/>
    <w:rsid w:val="00544048"/>
    <w:rsid w:val="00546B35"/>
    <w:rsid w:val="00547796"/>
    <w:rsid w:val="00547A4E"/>
    <w:rsid w:val="00550B7B"/>
    <w:rsid w:val="00550C7F"/>
    <w:rsid w:val="005510DA"/>
    <w:rsid w:val="005514C7"/>
    <w:rsid w:val="00551D6C"/>
    <w:rsid w:val="0055257B"/>
    <w:rsid w:val="005525B8"/>
    <w:rsid w:val="00552BBE"/>
    <w:rsid w:val="00552FEF"/>
    <w:rsid w:val="005531FC"/>
    <w:rsid w:val="00555AE5"/>
    <w:rsid w:val="00556045"/>
    <w:rsid w:val="00556A99"/>
    <w:rsid w:val="00557D45"/>
    <w:rsid w:val="00557D7A"/>
    <w:rsid w:val="00561915"/>
    <w:rsid w:val="00561E48"/>
    <w:rsid w:val="00561E91"/>
    <w:rsid w:val="0056245D"/>
    <w:rsid w:val="00562AF9"/>
    <w:rsid w:val="00563023"/>
    <w:rsid w:val="00563B20"/>
    <w:rsid w:val="00564858"/>
    <w:rsid w:val="005648F8"/>
    <w:rsid w:val="00565448"/>
    <w:rsid w:val="00566DA8"/>
    <w:rsid w:val="00567C7C"/>
    <w:rsid w:val="00567D61"/>
    <w:rsid w:val="00571181"/>
    <w:rsid w:val="005714E2"/>
    <w:rsid w:val="0057210A"/>
    <w:rsid w:val="00572463"/>
    <w:rsid w:val="00572810"/>
    <w:rsid w:val="005733F0"/>
    <w:rsid w:val="005750DC"/>
    <w:rsid w:val="00576EFB"/>
    <w:rsid w:val="00576F52"/>
    <w:rsid w:val="00577252"/>
    <w:rsid w:val="00577321"/>
    <w:rsid w:val="005805E1"/>
    <w:rsid w:val="00580E74"/>
    <w:rsid w:val="0058143D"/>
    <w:rsid w:val="00581A68"/>
    <w:rsid w:val="005822A8"/>
    <w:rsid w:val="00586B2B"/>
    <w:rsid w:val="00586C0A"/>
    <w:rsid w:val="00586D5A"/>
    <w:rsid w:val="00587455"/>
    <w:rsid w:val="00587784"/>
    <w:rsid w:val="00587EE8"/>
    <w:rsid w:val="00593003"/>
    <w:rsid w:val="005930A7"/>
    <w:rsid w:val="00594A2A"/>
    <w:rsid w:val="00595706"/>
    <w:rsid w:val="0059611B"/>
    <w:rsid w:val="00597444"/>
    <w:rsid w:val="00597726"/>
    <w:rsid w:val="0059772C"/>
    <w:rsid w:val="005A076A"/>
    <w:rsid w:val="005A1163"/>
    <w:rsid w:val="005A173B"/>
    <w:rsid w:val="005A282B"/>
    <w:rsid w:val="005A2D12"/>
    <w:rsid w:val="005A324B"/>
    <w:rsid w:val="005A55E6"/>
    <w:rsid w:val="005B0707"/>
    <w:rsid w:val="005B079E"/>
    <w:rsid w:val="005B1B1F"/>
    <w:rsid w:val="005B1D95"/>
    <w:rsid w:val="005B2C73"/>
    <w:rsid w:val="005B33AE"/>
    <w:rsid w:val="005B3640"/>
    <w:rsid w:val="005B3CBD"/>
    <w:rsid w:val="005B40AB"/>
    <w:rsid w:val="005B46CF"/>
    <w:rsid w:val="005B73C6"/>
    <w:rsid w:val="005B7FA5"/>
    <w:rsid w:val="005C1FCA"/>
    <w:rsid w:val="005C33A0"/>
    <w:rsid w:val="005C4EB8"/>
    <w:rsid w:val="005C537B"/>
    <w:rsid w:val="005C6F5E"/>
    <w:rsid w:val="005C7330"/>
    <w:rsid w:val="005C74A6"/>
    <w:rsid w:val="005C79B0"/>
    <w:rsid w:val="005C7D41"/>
    <w:rsid w:val="005D0881"/>
    <w:rsid w:val="005D0E56"/>
    <w:rsid w:val="005D11DE"/>
    <w:rsid w:val="005D1C19"/>
    <w:rsid w:val="005D1F8D"/>
    <w:rsid w:val="005D3039"/>
    <w:rsid w:val="005D377A"/>
    <w:rsid w:val="005D477A"/>
    <w:rsid w:val="005D526A"/>
    <w:rsid w:val="005D5FF9"/>
    <w:rsid w:val="005D7E92"/>
    <w:rsid w:val="005E1688"/>
    <w:rsid w:val="005E2E16"/>
    <w:rsid w:val="005E3977"/>
    <w:rsid w:val="005E509B"/>
    <w:rsid w:val="005E57C7"/>
    <w:rsid w:val="005E5C1D"/>
    <w:rsid w:val="005E67B5"/>
    <w:rsid w:val="005E6F0E"/>
    <w:rsid w:val="005E73A5"/>
    <w:rsid w:val="005E7FA1"/>
    <w:rsid w:val="005F2227"/>
    <w:rsid w:val="005F30C8"/>
    <w:rsid w:val="005F30F3"/>
    <w:rsid w:val="005F3534"/>
    <w:rsid w:val="005F3917"/>
    <w:rsid w:val="005F4569"/>
    <w:rsid w:val="005F4936"/>
    <w:rsid w:val="005F4CE7"/>
    <w:rsid w:val="006002CA"/>
    <w:rsid w:val="00600E46"/>
    <w:rsid w:val="00601273"/>
    <w:rsid w:val="00601CB5"/>
    <w:rsid w:val="0060315A"/>
    <w:rsid w:val="0060577D"/>
    <w:rsid w:val="00606E27"/>
    <w:rsid w:val="006073BB"/>
    <w:rsid w:val="0060779E"/>
    <w:rsid w:val="00607F3C"/>
    <w:rsid w:val="0061009A"/>
    <w:rsid w:val="0061027D"/>
    <w:rsid w:val="006102CD"/>
    <w:rsid w:val="0061264E"/>
    <w:rsid w:val="0061299E"/>
    <w:rsid w:val="00612B62"/>
    <w:rsid w:val="00613082"/>
    <w:rsid w:val="006136CC"/>
    <w:rsid w:val="00613A13"/>
    <w:rsid w:val="00614FFF"/>
    <w:rsid w:val="00615976"/>
    <w:rsid w:val="006169FE"/>
    <w:rsid w:val="00616ADC"/>
    <w:rsid w:val="00616B00"/>
    <w:rsid w:val="00616C18"/>
    <w:rsid w:val="00617083"/>
    <w:rsid w:val="00620026"/>
    <w:rsid w:val="006208FD"/>
    <w:rsid w:val="00621F7E"/>
    <w:rsid w:val="0062228C"/>
    <w:rsid w:val="0062266C"/>
    <w:rsid w:val="0062282D"/>
    <w:rsid w:val="006228A1"/>
    <w:rsid w:val="006229EA"/>
    <w:rsid w:val="006229ED"/>
    <w:rsid w:val="00622B0F"/>
    <w:rsid w:val="006250CF"/>
    <w:rsid w:val="00625A5B"/>
    <w:rsid w:val="00625BA4"/>
    <w:rsid w:val="006300E2"/>
    <w:rsid w:val="00633297"/>
    <w:rsid w:val="00633340"/>
    <w:rsid w:val="0063395B"/>
    <w:rsid w:val="00633FCD"/>
    <w:rsid w:val="006346EF"/>
    <w:rsid w:val="00634809"/>
    <w:rsid w:val="00634ADB"/>
    <w:rsid w:val="00635FB2"/>
    <w:rsid w:val="006361F9"/>
    <w:rsid w:val="00636BAC"/>
    <w:rsid w:val="0064018A"/>
    <w:rsid w:val="00640858"/>
    <w:rsid w:val="00641646"/>
    <w:rsid w:val="00641F30"/>
    <w:rsid w:val="00641FCE"/>
    <w:rsid w:val="00642121"/>
    <w:rsid w:val="00643AED"/>
    <w:rsid w:val="00643D67"/>
    <w:rsid w:val="00644030"/>
    <w:rsid w:val="00644213"/>
    <w:rsid w:val="00644FEC"/>
    <w:rsid w:val="00645471"/>
    <w:rsid w:val="00645C37"/>
    <w:rsid w:val="00653640"/>
    <w:rsid w:val="00654788"/>
    <w:rsid w:val="00654F96"/>
    <w:rsid w:val="00655FDA"/>
    <w:rsid w:val="00656527"/>
    <w:rsid w:val="00657A27"/>
    <w:rsid w:val="00657AEE"/>
    <w:rsid w:val="00660970"/>
    <w:rsid w:val="00660DD6"/>
    <w:rsid w:val="006610E9"/>
    <w:rsid w:val="00661A5C"/>
    <w:rsid w:val="00661A67"/>
    <w:rsid w:val="00661BE6"/>
    <w:rsid w:val="00661D32"/>
    <w:rsid w:val="006621E3"/>
    <w:rsid w:val="006641A3"/>
    <w:rsid w:val="006645ED"/>
    <w:rsid w:val="00665B2C"/>
    <w:rsid w:val="006664FE"/>
    <w:rsid w:val="00666BD6"/>
    <w:rsid w:val="006671C5"/>
    <w:rsid w:val="006703CF"/>
    <w:rsid w:val="00670459"/>
    <w:rsid w:val="00671082"/>
    <w:rsid w:val="0067243B"/>
    <w:rsid w:val="006738F0"/>
    <w:rsid w:val="0067429D"/>
    <w:rsid w:val="0067491D"/>
    <w:rsid w:val="00674ED5"/>
    <w:rsid w:val="00675E96"/>
    <w:rsid w:val="00676ABD"/>
    <w:rsid w:val="00677B48"/>
    <w:rsid w:val="00677D54"/>
    <w:rsid w:val="0068005A"/>
    <w:rsid w:val="006801AE"/>
    <w:rsid w:val="0068056C"/>
    <w:rsid w:val="00680F12"/>
    <w:rsid w:val="006821B5"/>
    <w:rsid w:val="00683F68"/>
    <w:rsid w:val="0068508A"/>
    <w:rsid w:val="006852F0"/>
    <w:rsid w:val="00685E54"/>
    <w:rsid w:val="00686773"/>
    <w:rsid w:val="006869A7"/>
    <w:rsid w:val="00690380"/>
    <w:rsid w:val="00690F9B"/>
    <w:rsid w:val="006917E2"/>
    <w:rsid w:val="00692014"/>
    <w:rsid w:val="00692F18"/>
    <w:rsid w:val="00693D81"/>
    <w:rsid w:val="00693E33"/>
    <w:rsid w:val="006949BE"/>
    <w:rsid w:val="006949D2"/>
    <w:rsid w:val="006951A0"/>
    <w:rsid w:val="00697045"/>
    <w:rsid w:val="00697D16"/>
    <w:rsid w:val="006A0659"/>
    <w:rsid w:val="006A0A6C"/>
    <w:rsid w:val="006A320B"/>
    <w:rsid w:val="006A439A"/>
    <w:rsid w:val="006A52A2"/>
    <w:rsid w:val="006A5815"/>
    <w:rsid w:val="006A5B72"/>
    <w:rsid w:val="006A6A94"/>
    <w:rsid w:val="006B21E4"/>
    <w:rsid w:val="006B289C"/>
    <w:rsid w:val="006B2939"/>
    <w:rsid w:val="006B312B"/>
    <w:rsid w:val="006B3B84"/>
    <w:rsid w:val="006B42B2"/>
    <w:rsid w:val="006B5A05"/>
    <w:rsid w:val="006B61CE"/>
    <w:rsid w:val="006B78DB"/>
    <w:rsid w:val="006B7C5A"/>
    <w:rsid w:val="006B7CFC"/>
    <w:rsid w:val="006C0848"/>
    <w:rsid w:val="006C192C"/>
    <w:rsid w:val="006C1F37"/>
    <w:rsid w:val="006C3289"/>
    <w:rsid w:val="006C4082"/>
    <w:rsid w:val="006C47C8"/>
    <w:rsid w:val="006C491F"/>
    <w:rsid w:val="006C5C8A"/>
    <w:rsid w:val="006C65FC"/>
    <w:rsid w:val="006D0F11"/>
    <w:rsid w:val="006D348C"/>
    <w:rsid w:val="006D446D"/>
    <w:rsid w:val="006D4A49"/>
    <w:rsid w:val="006D5014"/>
    <w:rsid w:val="006D50F0"/>
    <w:rsid w:val="006D5464"/>
    <w:rsid w:val="006D564B"/>
    <w:rsid w:val="006E07CF"/>
    <w:rsid w:val="006E0B92"/>
    <w:rsid w:val="006E0EBF"/>
    <w:rsid w:val="006E109C"/>
    <w:rsid w:val="006E1E48"/>
    <w:rsid w:val="006E2778"/>
    <w:rsid w:val="006E2ED8"/>
    <w:rsid w:val="006E3CC8"/>
    <w:rsid w:val="006E45B8"/>
    <w:rsid w:val="006E4E33"/>
    <w:rsid w:val="006E4FE6"/>
    <w:rsid w:val="006E5632"/>
    <w:rsid w:val="006E5A12"/>
    <w:rsid w:val="006E6A1D"/>
    <w:rsid w:val="006E755A"/>
    <w:rsid w:val="006F0B76"/>
    <w:rsid w:val="006F0F54"/>
    <w:rsid w:val="006F2C66"/>
    <w:rsid w:val="006F2E18"/>
    <w:rsid w:val="006F4B13"/>
    <w:rsid w:val="006F545E"/>
    <w:rsid w:val="006F63AB"/>
    <w:rsid w:val="006F6B4F"/>
    <w:rsid w:val="00700583"/>
    <w:rsid w:val="007030F6"/>
    <w:rsid w:val="007035C6"/>
    <w:rsid w:val="007039DF"/>
    <w:rsid w:val="00704852"/>
    <w:rsid w:val="0070645B"/>
    <w:rsid w:val="00706C49"/>
    <w:rsid w:val="00706DE1"/>
    <w:rsid w:val="00707D86"/>
    <w:rsid w:val="007113A0"/>
    <w:rsid w:val="00711625"/>
    <w:rsid w:val="0071192F"/>
    <w:rsid w:val="007120AC"/>
    <w:rsid w:val="00712B56"/>
    <w:rsid w:val="007132A7"/>
    <w:rsid w:val="00713525"/>
    <w:rsid w:val="00714302"/>
    <w:rsid w:val="00714902"/>
    <w:rsid w:val="00714F90"/>
    <w:rsid w:val="00715464"/>
    <w:rsid w:val="007165AF"/>
    <w:rsid w:val="00716725"/>
    <w:rsid w:val="00716F4E"/>
    <w:rsid w:val="00717086"/>
    <w:rsid w:val="007178AB"/>
    <w:rsid w:val="00720600"/>
    <w:rsid w:val="00720974"/>
    <w:rsid w:val="007215EA"/>
    <w:rsid w:val="00721FD3"/>
    <w:rsid w:val="007221E0"/>
    <w:rsid w:val="007229B9"/>
    <w:rsid w:val="00724C16"/>
    <w:rsid w:val="007257D6"/>
    <w:rsid w:val="00727A5E"/>
    <w:rsid w:val="00730689"/>
    <w:rsid w:val="007315DE"/>
    <w:rsid w:val="00732038"/>
    <w:rsid w:val="007333B9"/>
    <w:rsid w:val="00733885"/>
    <w:rsid w:val="00734A3C"/>
    <w:rsid w:val="00734DE8"/>
    <w:rsid w:val="0073559F"/>
    <w:rsid w:val="0073589B"/>
    <w:rsid w:val="00736300"/>
    <w:rsid w:val="00737686"/>
    <w:rsid w:val="00737E10"/>
    <w:rsid w:val="00737EEE"/>
    <w:rsid w:val="007416F7"/>
    <w:rsid w:val="00744852"/>
    <w:rsid w:val="007449CA"/>
    <w:rsid w:val="007459C6"/>
    <w:rsid w:val="007459F4"/>
    <w:rsid w:val="00745B39"/>
    <w:rsid w:val="00745D1D"/>
    <w:rsid w:val="0074645A"/>
    <w:rsid w:val="007477F9"/>
    <w:rsid w:val="0075083A"/>
    <w:rsid w:val="0075192F"/>
    <w:rsid w:val="00751F2A"/>
    <w:rsid w:val="00752261"/>
    <w:rsid w:val="007535A6"/>
    <w:rsid w:val="0075424B"/>
    <w:rsid w:val="00754620"/>
    <w:rsid w:val="007547D6"/>
    <w:rsid w:val="00755A82"/>
    <w:rsid w:val="00755B72"/>
    <w:rsid w:val="00755C30"/>
    <w:rsid w:val="00756200"/>
    <w:rsid w:val="007572D8"/>
    <w:rsid w:val="00760AEB"/>
    <w:rsid w:val="0076212C"/>
    <w:rsid w:val="0076226D"/>
    <w:rsid w:val="007635FC"/>
    <w:rsid w:val="00764F63"/>
    <w:rsid w:val="00764FE3"/>
    <w:rsid w:val="007651CF"/>
    <w:rsid w:val="00765299"/>
    <w:rsid w:val="007657ED"/>
    <w:rsid w:val="00766D83"/>
    <w:rsid w:val="00767013"/>
    <w:rsid w:val="00772D89"/>
    <w:rsid w:val="00773906"/>
    <w:rsid w:val="00773F81"/>
    <w:rsid w:val="0077414D"/>
    <w:rsid w:val="00775829"/>
    <w:rsid w:val="007764BD"/>
    <w:rsid w:val="00780262"/>
    <w:rsid w:val="00781F40"/>
    <w:rsid w:val="00782671"/>
    <w:rsid w:val="00786207"/>
    <w:rsid w:val="0078737A"/>
    <w:rsid w:val="007874C8"/>
    <w:rsid w:val="00787CA6"/>
    <w:rsid w:val="0079076F"/>
    <w:rsid w:val="00790A2E"/>
    <w:rsid w:val="00790C35"/>
    <w:rsid w:val="007910CC"/>
    <w:rsid w:val="00791294"/>
    <w:rsid w:val="007912A2"/>
    <w:rsid w:val="00792F99"/>
    <w:rsid w:val="007936C2"/>
    <w:rsid w:val="00793E4C"/>
    <w:rsid w:val="00794EC2"/>
    <w:rsid w:val="0079539B"/>
    <w:rsid w:val="00795DF5"/>
    <w:rsid w:val="00795E06"/>
    <w:rsid w:val="00796293"/>
    <w:rsid w:val="00796BF0"/>
    <w:rsid w:val="00797569"/>
    <w:rsid w:val="00797E6B"/>
    <w:rsid w:val="007A050E"/>
    <w:rsid w:val="007A1C15"/>
    <w:rsid w:val="007A2921"/>
    <w:rsid w:val="007A383F"/>
    <w:rsid w:val="007A3DFC"/>
    <w:rsid w:val="007A43C9"/>
    <w:rsid w:val="007A4AD9"/>
    <w:rsid w:val="007A5358"/>
    <w:rsid w:val="007A5812"/>
    <w:rsid w:val="007A586C"/>
    <w:rsid w:val="007A5CF9"/>
    <w:rsid w:val="007A6A48"/>
    <w:rsid w:val="007A6E2C"/>
    <w:rsid w:val="007A72BD"/>
    <w:rsid w:val="007A7555"/>
    <w:rsid w:val="007B037E"/>
    <w:rsid w:val="007B0F29"/>
    <w:rsid w:val="007B1358"/>
    <w:rsid w:val="007B14A7"/>
    <w:rsid w:val="007B24BD"/>
    <w:rsid w:val="007B42C7"/>
    <w:rsid w:val="007B5A8E"/>
    <w:rsid w:val="007B6F25"/>
    <w:rsid w:val="007B7F8C"/>
    <w:rsid w:val="007C0020"/>
    <w:rsid w:val="007C015F"/>
    <w:rsid w:val="007C0D89"/>
    <w:rsid w:val="007C21BD"/>
    <w:rsid w:val="007C278A"/>
    <w:rsid w:val="007C2A4A"/>
    <w:rsid w:val="007C2DF8"/>
    <w:rsid w:val="007C4AB7"/>
    <w:rsid w:val="007C5D79"/>
    <w:rsid w:val="007C7ADF"/>
    <w:rsid w:val="007C7FF3"/>
    <w:rsid w:val="007D01FE"/>
    <w:rsid w:val="007D0340"/>
    <w:rsid w:val="007D0BA6"/>
    <w:rsid w:val="007D2C47"/>
    <w:rsid w:val="007D5943"/>
    <w:rsid w:val="007D62B7"/>
    <w:rsid w:val="007D639E"/>
    <w:rsid w:val="007D6C78"/>
    <w:rsid w:val="007D701B"/>
    <w:rsid w:val="007E1486"/>
    <w:rsid w:val="007E18FD"/>
    <w:rsid w:val="007E2121"/>
    <w:rsid w:val="007E23A3"/>
    <w:rsid w:val="007E2588"/>
    <w:rsid w:val="007E3045"/>
    <w:rsid w:val="007E35AD"/>
    <w:rsid w:val="007E4234"/>
    <w:rsid w:val="007E5B32"/>
    <w:rsid w:val="007E6913"/>
    <w:rsid w:val="007E6CD1"/>
    <w:rsid w:val="007F0538"/>
    <w:rsid w:val="007F0843"/>
    <w:rsid w:val="007F18B5"/>
    <w:rsid w:val="007F1D84"/>
    <w:rsid w:val="007F28F9"/>
    <w:rsid w:val="007F4E81"/>
    <w:rsid w:val="007F53E7"/>
    <w:rsid w:val="007F793D"/>
    <w:rsid w:val="007F7C08"/>
    <w:rsid w:val="007F7CE5"/>
    <w:rsid w:val="007F7DE3"/>
    <w:rsid w:val="00800FBE"/>
    <w:rsid w:val="00801E34"/>
    <w:rsid w:val="00803106"/>
    <w:rsid w:val="0080342A"/>
    <w:rsid w:val="00803F8C"/>
    <w:rsid w:val="008057E9"/>
    <w:rsid w:val="0080691E"/>
    <w:rsid w:val="008075F6"/>
    <w:rsid w:val="00807EBE"/>
    <w:rsid w:val="008116A2"/>
    <w:rsid w:val="008118F5"/>
    <w:rsid w:val="00811D31"/>
    <w:rsid w:val="00812A45"/>
    <w:rsid w:val="00812EC1"/>
    <w:rsid w:val="008134EB"/>
    <w:rsid w:val="008136FB"/>
    <w:rsid w:val="00813A2D"/>
    <w:rsid w:val="00813CF4"/>
    <w:rsid w:val="00814916"/>
    <w:rsid w:val="00814D87"/>
    <w:rsid w:val="00815FE2"/>
    <w:rsid w:val="008175DC"/>
    <w:rsid w:val="00817F7F"/>
    <w:rsid w:val="0082075E"/>
    <w:rsid w:val="0082118F"/>
    <w:rsid w:val="0082131E"/>
    <w:rsid w:val="00821848"/>
    <w:rsid w:val="00821DA5"/>
    <w:rsid w:val="0082228B"/>
    <w:rsid w:val="008252D8"/>
    <w:rsid w:val="00826AC3"/>
    <w:rsid w:val="008312E7"/>
    <w:rsid w:val="00831C9C"/>
    <w:rsid w:val="00832173"/>
    <w:rsid w:val="0083241C"/>
    <w:rsid w:val="00832A00"/>
    <w:rsid w:val="00832BE5"/>
    <w:rsid w:val="0083403E"/>
    <w:rsid w:val="00834369"/>
    <w:rsid w:val="00834A39"/>
    <w:rsid w:val="00834C3C"/>
    <w:rsid w:val="00835974"/>
    <w:rsid w:val="0083634B"/>
    <w:rsid w:val="00840342"/>
    <w:rsid w:val="00840A3B"/>
    <w:rsid w:val="00842794"/>
    <w:rsid w:val="00842BC1"/>
    <w:rsid w:val="008439B9"/>
    <w:rsid w:val="00843FEE"/>
    <w:rsid w:val="008444C0"/>
    <w:rsid w:val="00845208"/>
    <w:rsid w:val="00845442"/>
    <w:rsid w:val="008456C3"/>
    <w:rsid w:val="0084696D"/>
    <w:rsid w:val="00847312"/>
    <w:rsid w:val="00847AE4"/>
    <w:rsid w:val="008500A7"/>
    <w:rsid w:val="008503FA"/>
    <w:rsid w:val="00850E48"/>
    <w:rsid w:val="008528C5"/>
    <w:rsid w:val="00852D85"/>
    <w:rsid w:val="008541CF"/>
    <w:rsid w:val="00856362"/>
    <w:rsid w:val="00856A85"/>
    <w:rsid w:val="0086028E"/>
    <w:rsid w:val="00860406"/>
    <w:rsid w:val="00860A89"/>
    <w:rsid w:val="00861764"/>
    <w:rsid w:val="008619E1"/>
    <w:rsid w:val="00863392"/>
    <w:rsid w:val="00864AFF"/>
    <w:rsid w:val="008655C0"/>
    <w:rsid w:val="0086560D"/>
    <w:rsid w:val="00865D33"/>
    <w:rsid w:val="00867A41"/>
    <w:rsid w:val="00867FC0"/>
    <w:rsid w:val="00870226"/>
    <w:rsid w:val="00870773"/>
    <w:rsid w:val="00870D9B"/>
    <w:rsid w:val="0087214A"/>
    <w:rsid w:val="00872413"/>
    <w:rsid w:val="0087263D"/>
    <w:rsid w:val="00873610"/>
    <w:rsid w:val="0087478A"/>
    <w:rsid w:val="008771DA"/>
    <w:rsid w:val="008777D4"/>
    <w:rsid w:val="00880D1E"/>
    <w:rsid w:val="00881596"/>
    <w:rsid w:val="00881677"/>
    <w:rsid w:val="008818BB"/>
    <w:rsid w:val="00881C64"/>
    <w:rsid w:val="00881F47"/>
    <w:rsid w:val="00884225"/>
    <w:rsid w:val="008857FB"/>
    <w:rsid w:val="008859CB"/>
    <w:rsid w:val="00885A22"/>
    <w:rsid w:val="008873F2"/>
    <w:rsid w:val="008874B0"/>
    <w:rsid w:val="00887520"/>
    <w:rsid w:val="0088770C"/>
    <w:rsid w:val="00887906"/>
    <w:rsid w:val="008901C4"/>
    <w:rsid w:val="00890EA0"/>
    <w:rsid w:val="00892409"/>
    <w:rsid w:val="008934A1"/>
    <w:rsid w:val="0089368F"/>
    <w:rsid w:val="00893AD1"/>
    <w:rsid w:val="008950B9"/>
    <w:rsid w:val="00895347"/>
    <w:rsid w:val="0089622B"/>
    <w:rsid w:val="008964E7"/>
    <w:rsid w:val="0089698C"/>
    <w:rsid w:val="00897139"/>
    <w:rsid w:val="00897910"/>
    <w:rsid w:val="00897A54"/>
    <w:rsid w:val="00897C68"/>
    <w:rsid w:val="008A0383"/>
    <w:rsid w:val="008A081D"/>
    <w:rsid w:val="008A089A"/>
    <w:rsid w:val="008A133B"/>
    <w:rsid w:val="008A1F95"/>
    <w:rsid w:val="008A2203"/>
    <w:rsid w:val="008A2525"/>
    <w:rsid w:val="008A2C77"/>
    <w:rsid w:val="008A43E0"/>
    <w:rsid w:val="008A4585"/>
    <w:rsid w:val="008A5A3E"/>
    <w:rsid w:val="008A5E93"/>
    <w:rsid w:val="008A5FEF"/>
    <w:rsid w:val="008A6476"/>
    <w:rsid w:val="008A6FC7"/>
    <w:rsid w:val="008B0230"/>
    <w:rsid w:val="008B143F"/>
    <w:rsid w:val="008B1C02"/>
    <w:rsid w:val="008B3D0F"/>
    <w:rsid w:val="008B3DA3"/>
    <w:rsid w:val="008B4D7C"/>
    <w:rsid w:val="008B602D"/>
    <w:rsid w:val="008C0D32"/>
    <w:rsid w:val="008C108E"/>
    <w:rsid w:val="008C20F0"/>
    <w:rsid w:val="008C2507"/>
    <w:rsid w:val="008C3E19"/>
    <w:rsid w:val="008C40F9"/>
    <w:rsid w:val="008C4F90"/>
    <w:rsid w:val="008C68C2"/>
    <w:rsid w:val="008C746B"/>
    <w:rsid w:val="008D15EE"/>
    <w:rsid w:val="008D1E23"/>
    <w:rsid w:val="008D2420"/>
    <w:rsid w:val="008D2497"/>
    <w:rsid w:val="008D2596"/>
    <w:rsid w:val="008D2ADD"/>
    <w:rsid w:val="008D3DB5"/>
    <w:rsid w:val="008D5216"/>
    <w:rsid w:val="008D5A92"/>
    <w:rsid w:val="008D6A03"/>
    <w:rsid w:val="008E0B85"/>
    <w:rsid w:val="008E1B15"/>
    <w:rsid w:val="008E1E98"/>
    <w:rsid w:val="008E2129"/>
    <w:rsid w:val="008E2F56"/>
    <w:rsid w:val="008E380E"/>
    <w:rsid w:val="008E3FD2"/>
    <w:rsid w:val="008E4951"/>
    <w:rsid w:val="008E6573"/>
    <w:rsid w:val="008E677D"/>
    <w:rsid w:val="008E787A"/>
    <w:rsid w:val="008E7D9F"/>
    <w:rsid w:val="008F28B0"/>
    <w:rsid w:val="008F376B"/>
    <w:rsid w:val="008F3E1B"/>
    <w:rsid w:val="008F4DF5"/>
    <w:rsid w:val="008F572D"/>
    <w:rsid w:val="008F6191"/>
    <w:rsid w:val="008F755F"/>
    <w:rsid w:val="00900228"/>
    <w:rsid w:val="009023A5"/>
    <w:rsid w:val="009029B9"/>
    <w:rsid w:val="00903569"/>
    <w:rsid w:val="0090399E"/>
    <w:rsid w:val="00905AF7"/>
    <w:rsid w:val="00906857"/>
    <w:rsid w:val="0090694A"/>
    <w:rsid w:val="009072B5"/>
    <w:rsid w:val="00910300"/>
    <w:rsid w:val="00912492"/>
    <w:rsid w:val="00912872"/>
    <w:rsid w:val="00912C73"/>
    <w:rsid w:val="0091563F"/>
    <w:rsid w:val="00916CF0"/>
    <w:rsid w:val="00916D17"/>
    <w:rsid w:val="009176E2"/>
    <w:rsid w:val="00920E60"/>
    <w:rsid w:val="009210B6"/>
    <w:rsid w:val="009213FE"/>
    <w:rsid w:val="009238CD"/>
    <w:rsid w:val="00923A8D"/>
    <w:rsid w:val="00923D8D"/>
    <w:rsid w:val="00923F08"/>
    <w:rsid w:val="00924B5D"/>
    <w:rsid w:val="00925445"/>
    <w:rsid w:val="00925610"/>
    <w:rsid w:val="009258AF"/>
    <w:rsid w:val="00925D1F"/>
    <w:rsid w:val="009260FE"/>
    <w:rsid w:val="009270C7"/>
    <w:rsid w:val="00927484"/>
    <w:rsid w:val="0092762D"/>
    <w:rsid w:val="00927E23"/>
    <w:rsid w:val="00930086"/>
    <w:rsid w:val="009312AE"/>
    <w:rsid w:val="00931335"/>
    <w:rsid w:val="00931411"/>
    <w:rsid w:val="00931B2E"/>
    <w:rsid w:val="0093254F"/>
    <w:rsid w:val="009336AA"/>
    <w:rsid w:val="0093388F"/>
    <w:rsid w:val="00933FF3"/>
    <w:rsid w:val="00934F92"/>
    <w:rsid w:val="009358E7"/>
    <w:rsid w:val="00936C06"/>
    <w:rsid w:val="00940854"/>
    <w:rsid w:val="00940DB4"/>
    <w:rsid w:val="00941C75"/>
    <w:rsid w:val="00941DB7"/>
    <w:rsid w:val="009429FD"/>
    <w:rsid w:val="009430DA"/>
    <w:rsid w:val="009447CF"/>
    <w:rsid w:val="00944BF6"/>
    <w:rsid w:val="00945255"/>
    <w:rsid w:val="00946B9C"/>
    <w:rsid w:val="00946CCA"/>
    <w:rsid w:val="00946EFB"/>
    <w:rsid w:val="00950489"/>
    <w:rsid w:val="009505FA"/>
    <w:rsid w:val="00950AD8"/>
    <w:rsid w:val="00950F7F"/>
    <w:rsid w:val="009526AE"/>
    <w:rsid w:val="00952F37"/>
    <w:rsid w:val="00954342"/>
    <w:rsid w:val="009543B8"/>
    <w:rsid w:val="00954B97"/>
    <w:rsid w:val="00955098"/>
    <w:rsid w:val="009553BB"/>
    <w:rsid w:val="0095551D"/>
    <w:rsid w:val="00956B79"/>
    <w:rsid w:val="00956FD8"/>
    <w:rsid w:val="009574C5"/>
    <w:rsid w:val="00960354"/>
    <w:rsid w:val="00962342"/>
    <w:rsid w:val="009627B8"/>
    <w:rsid w:val="00962A20"/>
    <w:rsid w:val="0096406E"/>
    <w:rsid w:val="00965141"/>
    <w:rsid w:val="00965395"/>
    <w:rsid w:val="00966A99"/>
    <w:rsid w:val="00967BB9"/>
    <w:rsid w:val="00970A07"/>
    <w:rsid w:val="00970C7F"/>
    <w:rsid w:val="00970D35"/>
    <w:rsid w:val="009724B3"/>
    <w:rsid w:val="00974290"/>
    <w:rsid w:val="00975FCC"/>
    <w:rsid w:val="009766F6"/>
    <w:rsid w:val="00977346"/>
    <w:rsid w:val="00977795"/>
    <w:rsid w:val="00977BFF"/>
    <w:rsid w:val="00980A40"/>
    <w:rsid w:val="00981A13"/>
    <w:rsid w:val="00985593"/>
    <w:rsid w:val="00985797"/>
    <w:rsid w:val="009874D3"/>
    <w:rsid w:val="009879C4"/>
    <w:rsid w:val="009915AD"/>
    <w:rsid w:val="009916BA"/>
    <w:rsid w:val="009922FF"/>
    <w:rsid w:val="00992BA0"/>
    <w:rsid w:val="00993578"/>
    <w:rsid w:val="009938C0"/>
    <w:rsid w:val="00993984"/>
    <w:rsid w:val="00993F6C"/>
    <w:rsid w:val="00994E55"/>
    <w:rsid w:val="00996D34"/>
    <w:rsid w:val="00997DA4"/>
    <w:rsid w:val="009A178A"/>
    <w:rsid w:val="009A1D69"/>
    <w:rsid w:val="009A37E5"/>
    <w:rsid w:val="009A3F62"/>
    <w:rsid w:val="009A6376"/>
    <w:rsid w:val="009A6B9B"/>
    <w:rsid w:val="009A6BBC"/>
    <w:rsid w:val="009A7909"/>
    <w:rsid w:val="009B07C3"/>
    <w:rsid w:val="009B09AF"/>
    <w:rsid w:val="009B1297"/>
    <w:rsid w:val="009B18E7"/>
    <w:rsid w:val="009B2782"/>
    <w:rsid w:val="009B28ED"/>
    <w:rsid w:val="009B3075"/>
    <w:rsid w:val="009B3675"/>
    <w:rsid w:val="009B37C8"/>
    <w:rsid w:val="009B3C9B"/>
    <w:rsid w:val="009B3CA4"/>
    <w:rsid w:val="009B4218"/>
    <w:rsid w:val="009B426E"/>
    <w:rsid w:val="009B46FA"/>
    <w:rsid w:val="009B59A5"/>
    <w:rsid w:val="009B73E3"/>
    <w:rsid w:val="009C05F0"/>
    <w:rsid w:val="009C1F09"/>
    <w:rsid w:val="009C26F8"/>
    <w:rsid w:val="009C39A1"/>
    <w:rsid w:val="009C3A18"/>
    <w:rsid w:val="009C4B93"/>
    <w:rsid w:val="009C5E94"/>
    <w:rsid w:val="009C5EC9"/>
    <w:rsid w:val="009C75B0"/>
    <w:rsid w:val="009C76D3"/>
    <w:rsid w:val="009C7CF7"/>
    <w:rsid w:val="009D02A8"/>
    <w:rsid w:val="009D169B"/>
    <w:rsid w:val="009D18B3"/>
    <w:rsid w:val="009D26F5"/>
    <w:rsid w:val="009D283C"/>
    <w:rsid w:val="009D29B0"/>
    <w:rsid w:val="009D2D21"/>
    <w:rsid w:val="009D2F8A"/>
    <w:rsid w:val="009D39BB"/>
    <w:rsid w:val="009D40CF"/>
    <w:rsid w:val="009D57DC"/>
    <w:rsid w:val="009D6291"/>
    <w:rsid w:val="009D65DB"/>
    <w:rsid w:val="009D6605"/>
    <w:rsid w:val="009D7AED"/>
    <w:rsid w:val="009E0C0B"/>
    <w:rsid w:val="009E23D1"/>
    <w:rsid w:val="009E3138"/>
    <w:rsid w:val="009E33A9"/>
    <w:rsid w:val="009E38F4"/>
    <w:rsid w:val="009E4BE5"/>
    <w:rsid w:val="009E53B3"/>
    <w:rsid w:val="009E5CF3"/>
    <w:rsid w:val="009E6707"/>
    <w:rsid w:val="009E69C9"/>
    <w:rsid w:val="009E73F0"/>
    <w:rsid w:val="009E754F"/>
    <w:rsid w:val="009E77D4"/>
    <w:rsid w:val="009F0ADE"/>
    <w:rsid w:val="009F20F0"/>
    <w:rsid w:val="009F25FD"/>
    <w:rsid w:val="009F277E"/>
    <w:rsid w:val="009F2C99"/>
    <w:rsid w:val="009F364C"/>
    <w:rsid w:val="009F38A0"/>
    <w:rsid w:val="009F3A10"/>
    <w:rsid w:val="009F4B35"/>
    <w:rsid w:val="009F65A5"/>
    <w:rsid w:val="009F7178"/>
    <w:rsid w:val="00A00354"/>
    <w:rsid w:val="00A00AB4"/>
    <w:rsid w:val="00A00D3A"/>
    <w:rsid w:val="00A012F1"/>
    <w:rsid w:val="00A01AF7"/>
    <w:rsid w:val="00A024F5"/>
    <w:rsid w:val="00A05510"/>
    <w:rsid w:val="00A05902"/>
    <w:rsid w:val="00A05A34"/>
    <w:rsid w:val="00A05E41"/>
    <w:rsid w:val="00A069B0"/>
    <w:rsid w:val="00A06D7F"/>
    <w:rsid w:val="00A06FE1"/>
    <w:rsid w:val="00A10429"/>
    <w:rsid w:val="00A108DD"/>
    <w:rsid w:val="00A10ED2"/>
    <w:rsid w:val="00A11250"/>
    <w:rsid w:val="00A12982"/>
    <w:rsid w:val="00A13C13"/>
    <w:rsid w:val="00A143AE"/>
    <w:rsid w:val="00A1546E"/>
    <w:rsid w:val="00A159DF"/>
    <w:rsid w:val="00A15B31"/>
    <w:rsid w:val="00A16282"/>
    <w:rsid w:val="00A168E7"/>
    <w:rsid w:val="00A202A7"/>
    <w:rsid w:val="00A20D30"/>
    <w:rsid w:val="00A21B02"/>
    <w:rsid w:val="00A22000"/>
    <w:rsid w:val="00A23EFE"/>
    <w:rsid w:val="00A24FE7"/>
    <w:rsid w:val="00A25B77"/>
    <w:rsid w:val="00A27B21"/>
    <w:rsid w:val="00A30361"/>
    <w:rsid w:val="00A30BD3"/>
    <w:rsid w:val="00A31C56"/>
    <w:rsid w:val="00A333D1"/>
    <w:rsid w:val="00A35231"/>
    <w:rsid w:val="00A358C9"/>
    <w:rsid w:val="00A360B4"/>
    <w:rsid w:val="00A360C0"/>
    <w:rsid w:val="00A3651D"/>
    <w:rsid w:val="00A36BB3"/>
    <w:rsid w:val="00A37B1B"/>
    <w:rsid w:val="00A400C4"/>
    <w:rsid w:val="00A40D7E"/>
    <w:rsid w:val="00A41064"/>
    <w:rsid w:val="00A41C8F"/>
    <w:rsid w:val="00A42611"/>
    <w:rsid w:val="00A42890"/>
    <w:rsid w:val="00A42E11"/>
    <w:rsid w:val="00A42FF8"/>
    <w:rsid w:val="00A43F44"/>
    <w:rsid w:val="00A447FC"/>
    <w:rsid w:val="00A453C6"/>
    <w:rsid w:val="00A458BA"/>
    <w:rsid w:val="00A458D4"/>
    <w:rsid w:val="00A462A1"/>
    <w:rsid w:val="00A469FA"/>
    <w:rsid w:val="00A46FEE"/>
    <w:rsid w:val="00A47330"/>
    <w:rsid w:val="00A47B82"/>
    <w:rsid w:val="00A47CE7"/>
    <w:rsid w:val="00A500F3"/>
    <w:rsid w:val="00A50266"/>
    <w:rsid w:val="00A52A5D"/>
    <w:rsid w:val="00A52AFF"/>
    <w:rsid w:val="00A52B89"/>
    <w:rsid w:val="00A54045"/>
    <w:rsid w:val="00A54395"/>
    <w:rsid w:val="00A5549F"/>
    <w:rsid w:val="00A558A0"/>
    <w:rsid w:val="00A562C3"/>
    <w:rsid w:val="00A5630A"/>
    <w:rsid w:val="00A574A4"/>
    <w:rsid w:val="00A61B7C"/>
    <w:rsid w:val="00A6227F"/>
    <w:rsid w:val="00A626BD"/>
    <w:rsid w:val="00A63199"/>
    <w:rsid w:val="00A631AD"/>
    <w:rsid w:val="00A63362"/>
    <w:rsid w:val="00A633AB"/>
    <w:rsid w:val="00A646FD"/>
    <w:rsid w:val="00A65CC2"/>
    <w:rsid w:val="00A65D0E"/>
    <w:rsid w:val="00A6679D"/>
    <w:rsid w:val="00A726C9"/>
    <w:rsid w:val="00A732B1"/>
    <w:rsid w:val="00A7394E"/>
    <w:rsid w:val="00A7480D"/>
    <w:rsid w:val="00A75A62"/>
    <w:rsid w:val="00A75E67"/>
    <w:rsid w:val="00A7606B"/>
    <w:rsid w:val="00A76CC8"/>
    <w:rsid w:val="00A76F1C"/>
    <w:rsid w:val="00A77B3E"/>
    <w:rsid w:val="00A82EC4"/>
    <w:rsid w:val="00A82EDA"/>
    <w:rsid w:val="00A8362E"/>
    <w:rsid w:val="00A83945"/>
    <w:rsid w:val="00A83D64"/>
    <w:rsid w:val="00A83E6A"/>
    <w:rsid w:val="00A84198"/>
    <w:rsid w:val="00A84B15"/>
    <w:rsid w:val="00A850A7"/>
    <w:rsid w:val="00A8528C"/>
    <w:rsid w:val="00A852D2"/>
    <w:rsid w:val="00A860DF"/>
    <w:rsid w:val="00A86BDA"/>
    <w:rsid w:val="00A8753C"/>
    <w:rsid w:val="00A8768E"/>
    <w:rsid w:val="00A90246"/>
    <w:rsid w:val="00A90682"/>
    <w:rsid w:val="00A91881"/>
    <w:rsid w:val="00A91A22"/>
    <w:rsid w:val="00A91ACF"/>
    <w:rsid w:val="00A9332B"/>
    <w:rsid w:val="00A93A01"/>
    <w:rsid w:val="00A940FA"/>
    <w:rsid w:val="00A95B00"/>
    <w:rsid w:val="00A97290"/>
    <w:rsid w:val="00A972D8"/>
    <w:rsid w:val="00AA08B0"/>
    <w:rsid w:val="00AA3796"/>
    <w:rsid w:val="00AA4109"/>
    <w:rsid w:val="00AA4B3A"/>
    <w:rsid w:val="00AA520D"/>
    <w:rsid w:val="00AA5A29"/>
    <w:rsid w:val="00AA5AA8"/>
    <w:rsid w:val="00AA5D7E"/>
    <w:rsid w:val="00AA6B32"/>
    <w:rsid w:val="00AA7151"/>
    <w:rsid w:val="00AB0929"/>
    <w:rsid w:val="00AB0A33"/>
    <w:rsid w:val="00AB0DDC"/>
    <w:rsid w:val="00AB14BC"/>
    <w:rsid w:val="00AB3D27"/>
    <w:rsid w:val="00AB761A"/>
    <w:rsid w:val="00AB7A67"/>
    <w:rsid w:val="00AC1195"/>
    <w:rsid w:val="00AC1569"/>
    <w:rsid w:val="00AC174E"/>
    <w:rsid w:val="00AC354C"/>
    <w:rsid w:val="00AC434A"/>
    <w:rsid w:val="00AC4869"/>
    <w:rsid w:val="00AC4EBB"/>
    <w:rsid w:val="00AC5D36"/>
    <w:rsid w:val="00AC6E71"/>
    <w:rsid w:val="00AC6FDC"/>
    <w:rsid w:val="00AD17D8"/>
    <w:rsid w:val="00AD1F54"/>
    <w:rsid w:val="00AD2149"/>
    <w:rsid w:val="00AD284E"/>
    <w:rsid w:val="00AD3FB8"/>
    <w:rsid w:val="00AD5584"/>
    <w:rsid w:val="00AD5901"/>
    <w:rsid w:val="00AD6450"/>
    <w:rsid w:val="00AD6E92"/>
    <w:rsid w:val="00AD7706"/>
    <w:rsid w:val="00AD7B4C"/>
    <w:rsid w:val="00AE1BAD"/>
    <w:rsid w:val="00AE1C21"/>
    <w:rsid w:val="00AE3EA2"/>
    <w:rsid w:val="00AE463D"/>
    <w:rsid w:val="00AE4DA5"/>
    <w:rsid w:val="00AE765B"/>
    <w:rsid w:val="00AF0DF0"/>
    <w:rsid w:val="00AF0F38"/>
    <w:rsid w:val="00AF2B62"/>
    <w:rsid w:val="00AF38FB"/>
    <w:rsid w:val="00AF3B0F"/>
    <w:rsid w:val="00AF5DE7"/>
    <w:rsid w:val="00AF6953"/>
    <w:rsid w:val="00AF715A"/>
    <w:rsid w:val="00B004D6"/>
    <w:rsid w:val="00B0077E"/>
    <w:rsid w:val="00B01C37"/>
    <w:rsid w:val="00B0212F"/>
    <w:rsid w:val="00B02197"/>
    <w:rsid w:val="00B02283"/>
    <w:rsid w:val="00B03FFD"/>
    <w:rsid w:val="00B054C3"/>
    <w:rsid w:val="00B06252"/>
    <w:rsid w:val="00B06575"/>
    <w:rsid w:val="00B06DA3"/>
    <w:rsid w:val="00B100DA"/>
    <w:rsid w:val="00B10D31"/>
    <w:rsid w:val="00B11BBB"/>
    <w:rsid w:val="00B1241D"/>
    <w:rsid w:val="00B13F2E"/>
    <w:rsid w:val="00B13F85"/>
    <w:rsid w:val="00B14262"/>
    <w:rsid w:val="00B15E88"/>
    <w:rsid w:val="00B16339"/>
    <w:rsid w:val="00B16F38"/>
    <w:rsid w:val="00B17FBA"/>
    <w:rsid w:val="00B20CC3"/>
    <w:rsid w:val="00B21082"/>
    <w:rsid w:val="00B211E7"/>
    <w:rsid w:val="00B21443"/>
    <w:rsid w:val="00B21D2A"/>
    <w:rsid w:val="00B23741"/>
    <w:rsid w:val="00B23E67"/>
    <w:rsid w:val="00B2540B"/>
    <w:rsid w:val="00B2579B"/>
    <w:rsid w:val="00B25A81"/>
    <w:rsid w:val="00B25F35"/>
    <w:rsid w:val="00B26017"/>
    <w:rsid w:val="00B27371"/>
    <w:rsid w:val="00B3125B"/>
    <w:rsid w:val="00B3167F"/>
    <w:rsid w:val="00B31EE4"/>
    <w:rsid w:val="00B324D8"/>
    <w:rsid w:val="00B32A07"/>
    <w:rsid w:val="00B33E53"/>
    <w:rsid w:val="00B341D5"/>
    <w:rsid w:val="00B342ED"/>
    <w:rsid w:val="00B35117"/>
    <w:rsid w:val="00B35549"/>
    <w:rsid w:val="00B35F7B"/>
    <w:rsid w:val="00B365AD"/>
    <w:rsid w:val="00B40368"/>
    <w:rsid w:val="00B40DD6"/>
    <w:rsid w:val="00B41771"/>
    <w:rsid w:val="00B43200"/>
    <w:rsid w:val="00B45D10"/>
    <w:rsid w:val="00B461CD"/>
    <w:rsid w:val="00B46982"/>
    <w:rsid w:val="00B50C76"/>
    <w:rsid w:val="00B522DC"/>
    <w:rsid w:val="00B52370"/>
    <w:rsid w:val="00B53D2A"/>
    <w:rsid w:val="00B54791"/>
    <w:rsid w:val="00B5536C"/>
    <w:rsid w:val="00B55A36"/>
    <w:rsid w:val="00B56484"/>
    <w:rsid w:val="00B565D1"/>
    <w:rsid w:val="00B56BA1"/>
    <w:rsid w:val="00B57864"/>
    <w:rsid w:val="00B578EB"/>
    <w:rsid w:val="00B57D0A"/>
    <w:rsid w:val="00B60655"/>
    <w:rsid w:val="00B6169C"/>
    <w:rsid w:val="00B635BF"/>
    <w:rsid w:val="00B64923"/>
    <w:rsid w:val="00B65F8A"/>
    <w:rsid w:val="00B66D7A"/>
    <w:rsid w:val="00B67401"/>
    <w:rsid w:val="00B67626"/>
    <w:rsid w:val="00B67908"/>
    <w:rsid w:val="00B67BDE"/>
    <w:rsid w:val="00B7006E"/>
    <w:rsid w:val="00B7084B"/>
    <w:rsid w:val="00B735CD"/>
    <w:rsid w:val="00B73855"/>
    <w:rsid w:val="00B73DBB"/>
    <w:rsid w:val="00B73FF5"/>
    <w:rsid w:val="00B75061"/>
    <w:rsid w:val="00B762CE"/>
    <w:rsid w:val="00B77B87"/>
    <w:rsid w:val="00B8174D"/>
    <w:rsid w:val="00B81C09"/>
    <w:rsid w:val="00B827B6"/>
    <w:rsid w:val="00B84948"/>
    <w:rsid w:val="00B84E48"/>
    <w:rsid w:val="00B85259"/>
    <w:rsid w:val="00B85A34"/>
    <w:rsid w:val="00B86A84"/>
    <w:rsid w:val="00B86E8A"/>
    <w:rsid w:val="00B8717A"/>
    <w:rsid w:val="00B90D31"/>
    <w:rsid w:val="00B91568"/>
    <w:rsid w:val="00B91F36"/>
    <w:rsid w:val="00B92138"/>
    <w:rsid w:val="00B9288E"/>
    <w:rsid w:val="00B93567"/>
    <w:rsid w:val="00B93D3C"/>
    <w:rsid w:val="00B95D8B"/>
    <w:rsid w:val="00B97BC5"/>
    <w:rsid w:val="00BA169B"/>
    <w:rsid w:val="00BA1B28"/>
    <w:rsid w:val="00BA1C50"/>
    <w:rsid w:val="00BA1E4E"/>
    <w:rsid w:val="00BA51F4"/>
    <w:rsid w:val="00BA5915"/>
    <w:rsid w:val="00BA5F3D"/>
    <w:rsid w:val="00BA6352"/>
    <w:rsid w:val="00BA663D"/>
    <w:rsid w:val="00BA694E"/>
    <w:rsid w:val="00BA71A7"/>
    <w:rsid w:val="00BA7C2C"/>
    <w:rsid w:val="00BB30F3"/>
    <w:rsid w:val="00BB38BE"/>
    <w:rsid w:val="00BB448B"/>
    <w:rsid w:val="00BB4D67"/>
    <w:rsid w:val="00BB540D"/>
    <w:rsid w:val="00BB56DC"/>
    <w:rsid w:val="00BB586D"/>
    <w:rsid w:val="00BB5B2D"/>
    <w:rsid w:val="00BB5EDD"/>
    <w:rsid w:val="00BB6459"/>
    <w:rsid w:val="00BB6771"/>
    <w:rsid w:val="00BB6AFF"/>
    <w:rsid w:val="00BB6F8C"/>
    <w:rsid w:val="00BB744F"/>
    <w:rsid w:val="00BB7A17"/>
    <w:rsid w:val="00BC0F48"/>
    <w:rsid w:val="00BC11E8"/>
    <w:rsid w:val="00BC28E9"/>
    <w:rsid w:val="00BC33B9"/>
    <w:rsid w:val="00BC34A2"/>
    <w:rsid w:val="00BC613D"/>
    <w:rsid w:val="00BC6AE2"/>
    <w:rsid w:val="00BC6B84"/>
    <w:rsid w:val="00BC6CF9"/>
    <w:rsid w:val="00BC7109"/>
    <w:rsid w:val="00BC74EC"/>
    <w:rsid w:val="00BD0532"/>
    <w:rsid w:val="00BD1152"/>
    <w:rsid w:val="00BD1212"/>
    <w:rsid w:val="00BD1527"/>
    <w:rsid w:val="00BD3189"/>
    <w:rsid w:val="00BD32BC"/>
    <w:rsid w:val="00BD4678"/>
    <w:rsid w:val="00BD52C3"/>
    <w:rsid w:val="00BD6543"/>
    <w:rsid w:val="00BD7B84"/>
    <w:rsid w:val="00BE0032"/>
    <w:rsid w:val="00BE050D"/>
    <w:rsid w:val="00BE1B3D"/>
    <w:rsid w:val="00BE2250"/>
    <w:rsid w:val="00BE2DAC"/>
    <w:rsid w:val="00BE53F2"/>
    <w:rsid w:val="00BE553B"/>
    <w:rsid w:val="00BE5571"/>
    <w:rsid w:val="00BE6379"/>
    <w:rsid w:val="00BE6417"/>
    <w:rsid w:val="00BE7D2D"/>
    <w:rsid w:val="00BF01C3"/>
    <w:rsid w:val="00BF0480"/>
    <w:rsid w:val="00BF0F38"/>
    <w:rsid w:val="00BF1599"/>
    <w:rsid w:val="00BF1DEB"/>
    <w:rsid w:val="00BF3EF4"/>
    <w:rsid w:val="00BF51C1"/>
    <w:rsid w:val="00BF53A9"/>
    <w:rsid w:val="00BF6756"/>
    <w:rsid w:val="00BF6B87"/>
    <w:rsid w:val="00C0110B"/>
    <w:rsid w:val="00C01810"/>
    <w:rsid w:val="00C01BDF"/>
    <w:rsid w:val="00C0313C"/>
    <w:rsid w:val="00C03B5C"/>
    <w:rsid w:val="00C04A37"/>
    <w:rsid w:val="00C057AE"/>
    <w:rsid w:val="00C05DB6"/>
    <w:rsid w:val="00C061B3"/>
    <w:rsid w:val="00C065F2"/>
    <w:rsid w:val="00C07E98"/>
    <w:rsid w:val="00C100A6"/>
    <w:rsid w:val="00C10885"/>
    <w:rsid w:val="00C10B6B"/>
    <w:rsid w:val="00C11882"/>
    <w:rsid w:val="00C11BEA"/>
    <w:rsid w:val="00C13EA0"/>
    <w:rsid w:val="00C157C0"/>
    <w:rsid w:val="00C16F94"/>
    <w:rsid w:val="00C175ED"/>
    <w:rsid w:val="00C20919"/>
    <w:rsid w:val="00C20E94"/>
    <w:rsid w:val="00C21EEF"/>
    <w:rsid w:val="00C22AAA"/>
    <w:rsid w:val="00C23745"/>
    <w:rsid w:val="00C2526B"/>
    <w:rsid w:val="00C2665B"/>
    <w:rsid w:val="00C272E0"/>
    <w:rsid w:val="00C27595"/>
    <w:rsid w:val="00C27A6D"/>
    <w:rsid w:val="00C3003B"/>
    <w:rsid w:val="00C30945"/>
    <w:rsid w:val="00C30CB0"/>
    <w:rsid w:val="00C324C9"/>
    <w:rsid w:val="00C337A9"/>
    <w:rsid w:val="00C33ACA"/>
    <w:rsid w:val="00C3400A"/>
    <w:rsid w:val="00C34C33"/>
    <w:rsid w:val="00C3613D"/>
    <w:rsid w:val="00C36D45"/>
    <w:rsid w:val="00C372E8"/>
    <w:rsid w:val="00C41917"/>
    <w:rsid w:val="00C4201B"/>
    <w:rsid w:val="00C42CAC"/>
    <w:rsid w:val="00C433D1"/>
    <w:rsid w:val="00C437DA"/>
    <w:rsid w:val="00C43C16"/>
    <w:rsid w:val="00C442BA"/>
    <w:rsid w:val="00C449C5"/>
    <w:rsid w:val="00C45B91"/>
    <w:rsid w:val="00C46725"/>
    <w:rsid w:val="00C5021D"/>
    <w:rsid w:val="00C50DC3"/>
    <w:rsid w:val="00C513CC"/>
    <w:rsid w:val="00C51CE7"/>
    <w:rsid w:val="00C539FA"/>
    <w:rsid w:val="00C54867"/>
    <w:rsid w:val="00C55CA4"/>
    <w:rsid w:val="00C5723D"/>
    <w:rsid w:val="00C5778E"/>
    <w:rsid w:val="00C60E09"/>
    <w:rsid w:val="00C6268D"/>
    <w:rsid w:val="00C65512"/>
    <w:rsid w:val="00C657C1"/>
    <w:rsid w:val="00C66387"/>
    <w:rsid w:val="00C66625"/>
    <w:rsid w:val="00C67B61"/>
    <w:rsid w:val="00C67E0A"/>
    <w:rsid w:val="00C701EA"/>
    <w:rsid w:val="00C714BE"/>
    <w:rsid w:val="00C7177C"/>
    <w:rsid w:val="00C71F07"/>
    <w:rsid w:val="00C728E5"/>
    <w:rsid w:val="00C75623"/>
    <w:rsid w:val="00C76142"/>
    <w:rsid w:val="00C76679"/>
    <w:rsid w:val="00C80359"/>
    <w:rsid w:val="00C80BAC"/>
    <w:rsid w:val="00C80E09"/>
    <w:rsid w:val="00C80E6D"/>
    <w:rsid w:val="00C81CD1"/>
    <w:rsid w:val="00C83652"/>
    <w:rsid w:val="00C8475E"/>
    <w:rsid w:val="00C84AD0"/>
    <w:rsid w:val="00C85676"/>
    <w:rsid w:val="00C85800"/>
    <w:rsid w:val="00C85B5C"/>
    <w:rsid w:val="00C86027"/>
    <w:rsid w:val="00C86176"/>
    <w:rsid w:val="00C90253"/>
    <w:rsid w:val="00C91632"/>
    <w:rsid w:val="00C922F4"/>
    <w:rsid w:val="00C93032"/>
    <w:rsid w:val="00C932FB"/>
    <w:rsid w:val="00C94DEF"/>
    <w:rsid w:val="00C95848"/>
    <w:rsid w:val="00C95D60"/>
    <w:rsid w:val="00C96436"/>
    <w:rsid w:val="00C97129"/>
    <w:rsid w:val="00C97345"/>
    <w:rsid w:val="00C973DA"/>
    <w:rsid w:val="00CA01D2"/>
    <w:rsid w:val="00CA22DE"/>
    <w:rsid w:val="00CA249A"/>
    <w:rsid w:val="00CA2A55"/>
    <w:rsid w:val="00CA4696"/>
    <w:rsid w:val="00CA4FAB"/>
    <w:rsid w:val="00CA5A95"/>
    <w:rsid w:val="00CA6213"/>
    <w:rsid w:val="00CB0566"/>
    <w:rsid w:val="00CB08BF"/>
    <w:rsid w:val="00CB099B"/>
    <w:rsid w:val="00CB0F09"/>
    <w:rsid w:val="00CB1BCD"/>
    <w:rsid w:val="00CB46F2"/>
    <w:rsid w:val="00CB4918"/>
    <w:rsid w:val="00CB6072"/>
    <w:rsid w:val="00CB6205"/>
    <w:rsid w:val="00CB74C8"/>
    <w:rsid w:val="00CB7596"/>
    <w:rsid w:val="00CB783A"/>
    <w:rsid w:val="00CB7D6A"/>
    <w:rsid w:val="00CC1305"/>
    <w:rsid w:val="00CC1E08"/>
    <w:rsid w:val="00CC20AD"/>
    <w:rsid w:val="00CC35C2"/>
    <w:rsid w:val="00CC41F7"/>
    <w:rsid w:val="00CC466E"/>
    <w:rsid w:val="00CC4C8E"/>
    <w:rsid w:val="00CC504F"/>
    <w:rsid w:val="00CC5B6A"/>
    <w:rsid w:val="00CC6516"/>
    <w:rsid w:val="00CC6A27"/>
    <w:rsid w:val="00CC6C60"/>
    <w:rsid w:val="00CC6DB4"/>
    <w:rsid w:val="00CC70DC"/>
    <w:rsid w:val="00CC7760"/>
    <w:rsid w:val="00CC77F5"/>
    <w:rsid w:val="00CC7FE1"/>
    <w:rsid w:val="00CD101F"/>
    <w:rsid w:val="00CD10A8"/>
    <w:rsid w:val="00CD163E"/>
    <w:rsid w:val="00CD2882"/>
    <w:rsid w:val="00CD2D5C"/>
    <w:rsid w:val="00CD2E12"/>
    <w:rsid w:val="00CD3C05"/>
    <w:rsid w:val="00CD432A"/>
    <w:rsid w:val="00CD6733"/>
    <w:rsid w:val="00CD6951"/>
    <w:rsid w:val="00CD71D0"/>
    <w:rsid w:val="00CE041D"/>
    <w:rsid w:val="00CE1045"/>
    <w:rsid w:val="00CE1176"/>
    <w:rsid w:val="00CE13D4"/>
    <w:rsid w:val="00CE2014"/>
    <w:rsid w:val="00CE2101"/>
    <w:rsid w:val="00CE301E"/>
    <w:rsid w:val="00CE36CE"/>
    <w:rsid w:val="00CE41AD"/>
    <w:rsid w:val="00CE48C1"/>
    <w:rsid w:val="00CE5F36"/>
    <w:rsid w:val="00CE75FB"/>
    <w:rsid w:val="00CF117C"/>
    <w:rsid w:val="00CF1E89"/>
    <w:rsid w:val="00CF2915"/>
    <w:rsid w:val="00CF3148"/>
    <w:rsid w:val="00CF40BF"/>
    <w:rsid w:val="00CF4B5B"/>
    <w:rsid w:val="00CF4E82"/>
    <w:rsid w:val="00CF537D"/>
    <w:rsid w:val="00CF5615"/>
    <w:rsid w:val="00CF589B"/>
    <w:rsid w:val="00CF5FD5"/>
    <w:rsid w:val="00CF61E1"/>
    <w:rsid w:val="00CF63ED"/>
    <w:rsid w:val="00CF7794"/>
    <w:rsid w:val="00D00F60"/>
    <w:rsid w:val="00D010A7"/>
    <w:rsid w:val="00D0223A"/>
    <w:rsid w:val="00D030B7"/>
    <w:rsid w:val="00D030F1"/>
    <w:rsid w:val="00D034BC"/>
    <w:rsid w:val="00D0394E"/>
    <w:rsid w:val="00D04B48"/>
    <w:rsid w:val="00D04E19"/>
    <w:rsid w:val="00D05CB9"/>
    <w:rsid w:val="00D0601D"/>
    <w:rsid w:val="00D0637E"/>
    <w:rsid w:val="00D06531"/>
    <w:rsid w:val="00D06B8D"/>
    <w:rsid w:val="00D06D31"/>
    <w:rsid w:val="00D07632"/>
    <w:rsid w:val="00D07775"/>
    <w:rsid w:val="00D079AD"/>
    <w:rsid w:val="00D10023"/>
    <w:rsid w:val="00D1054C"/>
    <w:rsid w:val="00D1119A"/>
    <w:rsid w:val="00D11DB9"/>
    <w:rsid w:val="00D127D4"/>
    <w:rsid w:val="00D12BFD"/>
    <w:rsid w:val="00D16A91"/>
    <w:rsid w:val="00D20FF4"/>
    <w:rsid w:val="00D21397"/>
    <w:rsid w:val="00D21444"/>
    <w:rsid w:val="00D215FB"/>
    <w:rsid w:val="00D21864"/>
    <w:rsid w:val="00D21E09"/>
    <w:rsid w:val="00D221D0"/>
    <w:rsid w:val="00D225E5"/>
    <w:rsid w:val="00D23CCE"/>
    <w:rsid w:val="00D30C48"/>
    <w:rsid w:val="00D32B26"/>
    <w:rsid w:val="00D336A6"/>
    <w:rsid w:val="00D3391D"/>
    <w:rsid w:val="00D33A00"/>
    <w:rsid w:val="00D34CAA"/>
    <w:rsid w:val="00D373E2"/>
    <w:rsid w:val="00D37E60"/>
    <w:rsid w:val="00D41986"/>
    <w:rsid w:val="00D419C7"/>
    <w:rsid w:val="00D41CCB"/>
    <w:rsid w:val="00D4313A"/>
    <w:rsid w:val="00D44D43"/>
    <w:rsid w:val="00D44E59"/>
    <w:rsid w:val="00D45917"/>
    <w:rsid w:val="00D4618F"/>
    <w:rsid w:val="00D468A8"/>
    <w:rsid w:val="00D46ABB"/>
    <w:rsid w:val="00D46DC5"/>
    <w:rsid w:val="00D47DE2"/>
    <w:rsid w:val="00D50AB9"/>
    <w:rsid w:val="00D525BE"/>
    <w:rsid w:val="00D530DA"/>
    <w:rsid w:val="00D53672"/>
    <w:rsid w:val="00D536CC"/>
    <w:rsid w:val="00D545AF"/>
    <w:rsid w:val="00D57FE1"/>
    <w:rsid w:val="00D60963"/>
    <w:rsid w:val="00D60D66"/>
    <w:rsid w:val="00D61209"/>
    <w:rsid w:val="00D61BBC"/>
    <w:rsid w:val="00D61E1C"/>
    <w:rsid w:val="00D6294F"/>
    <w:rsid w:val="00D62C3B"/>
    <w:rsid w:val="00D632DB"/>
    <w:rsid w:val="00D6335C"/>
    <w:rsid w:val="00D6380B"/>
    <w:rsid w:val="00D65ABC"/>
    <w:rsid w:val="00D67576"/>
    <w:rsid w:val="00D703F8"/>
    <w:rsid w:val="00D70821"/>
    <w:rsid w:val="00D70B71"/>
    <w:rsid w:val="00D70D28"/>
    <w:rsid w:val="00D70F2B"/>
    <w:rsid w:val="00D7103B"/>
    <w:rsid w:val="00D71666"/>
    <w:rsid w:val="00D72A86"/>
    <w:rsid w:val="00D72DCD"/>
    <w:rsid w:val="00D74135"/>
    <w:rsid w:val="00D74946"/>
    <w:rsid w:val="00D75DD9"/>
    <w:rsid w:val="00D76CFD"/>
    <w:rsid w:val="00D77AE3"/>
    <w:rsid w:val="00D77D97"/>
    <w:rsid w:val="00D807AD"/>
    <w:rsid w:val="00D833DD"/>
    <w:rsid w:val="00D835C5"/>
    <w:rsid w:val="00D83607"/>
    <w:rsid w:val="00D85744"/>
    <w:rsid w:val="00D85992"/>
    <w:rsid w:val="00D87CAD"/>
    <w:rsid w:val="00D913ED"/>
    <w:rsid w:val="00D92A13"/>
    <w:rsid w:val="00D9326F"/>
    <w:rsid w:val="00D93629"/>
    <w:rsid w:val="00D93AA2"/>
    <w:rsid w:val="00D94837"/>
    <w:rsid w:val="00D976C1"/>
    <w:rsid w:val="00DA097C"/>
    <w:rsid w:val="00DA0984"/>
    <w:rsid w:val="00DA0BA1"/>
    <w:rsid w:val="00DA172C"/>
    <w:rsid w:val="00DA20BC"/>
    <w:rsid w:val="00DA351A"/>
    <w:rsid w:val="00DA37DD"/>
    <w:rsid w:val="00DA3B65"/>
    <w:rsid w:val="00DA3C65"/>
    <w:rsid w:val="00DA3E17"/>
    <w:rsid w:val="00DA472C"/>
    <w:rsid w:val="00DA4D90"/>
    <w:rsid w:val="00DA5E0B"/>
    <w:rsid w:val="00DA5F9D"/>
    <w:rsid w:val="00DB10BB"/>
    <w:rsid w:val="00DB10EA"/>
    <w:rsid w:val="00DB1C26"/>
    <w:rsid w:val="00DB25BF"/>
    <w:rsid w:val="00DB25DA"/>
    <w:rsid w:val="00DB2A9E"/>
    <w:rsid w:val="00DB327B"/>
    <w:rsid w:val="00DB37C1"/>
    <w:rsid w:val="00DB557F"/>
    <w:rsid w:val="00DB5803"/>
    <w:rsid w:val="00DB58EA"/>
    <w:rsid w:val="00DB7546"/>
    <w:rsid w:val="00DB76BD"/>
    <w:rsid w:val="00DB7F3D"/>
    <w:rsid w:val="00DC1936"/>
    <w:rsid w:val="00DC1B77"/>
    <w:rsid w:val="00DC23FB"/>
    <w:rsid w:val="00DC5974"/>
    <w:rsid w:val="00DC604E"/>
    <w:rsid w:val="00DC62A1"/>
    <w:rsid w:val="00DC690E"/>
    <w:rsid w:val="00DC6918"/>
    <w:rsid w:val="00DC69AD"/>
    <w:rsid w:val="00DC6A36"/>
    <w:rsid w:val="00DC6EF7"/>
    <w:rsid w:val="00DD0507"/>
    <w:rsid w:val="00DD05CC"/>
    <w:rsid w:val="00DD07AB"/>
    <w:rsid w:val="00DD1986"/>
    <w:rsid w:val="00DD27A9"/>
    <w:rsid w:val="00DD315C"/>
    <w:rsid w:val="00DD3692"/>
    <w:rsid w:val="00DD3BEF"/>
    <w:rsid w:val="00DD4BA1"/>
    <w:rsid w:val="00DD5EBC"/>
    <w:rsid w:val="00DD7B76"/>
    <w:rsid w:val="00DE065A"/>
    <w:rsid w:val="00DE121C"/>
    <w:rsid w:val="00DE327C"/>
    <w:rsid w:val="00DE42EF"/>
    <w:rsid w:val="00DE47BC"/>
    <w:rsid w:val="00DE483C"/>
    <w:rsid w:val="00DE54D4"/>
    <w:rsid w:val="00DE5EAC"/>
    <w:rsid w:val="00DE6248"/>
    <w:rsid w:val="00DE7BC8"/>
    <w:rsid w:val="00DF0029"/>
    <w:rsid w:val="00DF1E0F"/>
    <w:rsid w:val="00DF2E64"/>
    <w:rsid w:val="00DF2E97"/>
    <w:rsid w:val="00DF3596"/>
    <w:rsid w:val="00DF3801"/>
    <w:rsid w:val="00DF4580"/>
    <w:rsid w:val="00DF5F44"/>
    <w:rsid w:val="00DF64D7"/>
    <w:rsid w:val="00DF66BA"/>
    <w:rsid w:val="00DF70D2"/>
    <w:rsid w:val="00DF73AB"/>
    <w:rsid w:val="00E00CFE"/>
    <w:rsid w:val="00E023D5"/>
    <w:rsid w:val="00E03099"/>
    <w:rsid w:val="00E03AB0"/>
    <w:rsid w:val="00E04561"/>
    <w:rsid w:val="00E049E0"/>
    <w:rsid w:val="00E04EC5"/>
    <w:rsid w:val="00E055D1"/>
    <w:rsid w:val="00E1049D"/>
    <w:rsid w:val="00E11FAD"/>
    <w:rsid w:val="00E11FCB"/>
    <w:rsid w:val="00E13867"/>
    <w:rsid w:val="00E144F5"/>
    <w:rsid w:val="00E1524C"/>
    <w:rsid w:val="00E1542D"/>
    <w:rsid w:val="00E16A8D"/>
    <w:rsid w:val="00E16C79"/>
    <w:rsid w:val="00E20556"/>
    <w:rsid w:val="00E205DE"/>
    <w:rsid w:val="00E22C3B"/>
    <w:rsid w:val="00E238ED"/>
    <w:rsid w:val="00E24AD6"/>
    <w:rsid w:val="00E24F2F"/>
    <w:rsid w:val="00E25EB9"/>
    <w:rsid w:val="00E265AA"/>
    <w:rsid w:val="00E26868"/>
    <w:rsid w:val="00E314F3"/>
    <w:rsid w:val="00E315CC"/>
    <w:rsid w:val="00E316EB"/>
    <w:rsid w:val="00E327F4"/>
    <w:rsid w:val="00E33156"/>
    <w:rsid w:val="00E34217"/>
    <w:rsid w:val="00E34991"/>
    <w:rsid w:val="00E34DC8"/>
    <w:rsid w:val="00E34F68"/>
    <w:rsid w:val="00E35B05"/>
    <w:rsid w:val="00E3642E"/>
    <w:rsid w:val="00E374A1"/>
    <w:rsid w:val="00E4007E"/>
    <w:rsid w:val="00E411E6"/>
    <w:rsid w:val="00E41348"/>
    <w:rsid w:val="00E4231C"/>
    <w:rsid w:val="00E425FB"/>
    <w:rsid w:val="00E42A52"/>
    <w:rsid w:val="00E42F8B"/>
    <w:rsid w:val="00E4347A"/>
    <w:rsid w:val="00E436DD"/>
    <w:rsid w:val="00E43EB7"/>
    <w:rsid w:val="00E445CE"/>
    <w:rsid w:val="00E44CCA"/>
    <w:rsid w:val="00E45A80"/>
    <w:rsid w:val="00E45F4E"/>
    <w:rsid w:val="00E46A23"/>
    <w:rsid w:val="00E47212"/>
    <w:rsid w:val="00E477B0"/>
    <w:rsid w:val="00E47DD6"/>
    <w:rsid w:val="00E50120"/>
    <w:rsid w:val="00E5026F"/>
    <w:rsid w:val="00E51C31"/>
    <w:rsid w:val="00E51D83"/>
    <w:rsid w:val="00E5207F"/>
    <w:rsid w:val="00E53882"/>
    <w:rsid w:val="00E545B5"/>
    <w:rsid w:val="00E54795"/>
    <w:rsid w:val="00E54A3C"/>
    <w:rsid w:val="00E55DA9"/>
    <w:rsid w:val="00E56837"/>
    <w:rsid w:val="00E5754F"/>
    <w:rsid w:val="00E576B6"/>
    <w:rsid w:val="00E57EDE"/>
    <w:rsid w:val="00E57FED"/>
    <w:rsid w:val="00E61007"/>
    <w:rsid w:val="00E6160E"/>
    <w:rsid w:val="00E61C2E"/>
    <w:rsid w:val="00E62490"/>
    <w:rsid w:val="00E627B4"/>
    <w:rsid w:val="00E62C7A"/>
    <w:rsid w:val="00E62F78"/>
    <w:rsid w:val="00E6439C"/>
    <w:rsid w:val="00E66652"/>
    <w:rsid w:val="00E66A6B"/>
    <w:rsid w:val="00E67198"/>
    <w:rsid w:val="00E6762B"/>
    <w:rsid w:val="00E721E7"/>
    <w:rsid w:val="00E72A2A"/>
    <w:rsid w:val="00E73231"/>
    <w:rsid w:val="00E73E89"/>
    <w:rsid w:val="00E74B38"/>
    <w:rsid w:val="00E74C31"/>
    <w:rsid w:val="00E7546A"/>
    <w:rsid w:val="00E75EA7"/>
    <w:rsid w:val="00E7633E"/>
    <w:rsid w:val="00E77239"/>
    <w:rsid w:val="00E777B6"/>
    <w:rsid w:val="00E77E04"/>
    <w:rsid w:val="00E8018B"/>
    <w:rsid w:val="00E8026F"/>
    <w:rsid w:val="00E8142B"/>
    <w:rsid w:val="00E81975"/>
    <w:rsid w:val="00E8336B"/>
    <w:rsid w:val="00E837F3"/>
    <w:rsid w:val="00E83B83"/>
    <w:rsid w:val="00E85190"/>
    <w:rsid w:val="00E86858"/>
    <w:rsid w:val="00E86C06"/>
    <w:rsid w:val="00E91A3A"/>
    <w:rsid w:val="00E9239C"/>
    <w:rsid w:val="00E9251C"/>
    <w:rsid w:val="00E92B20"/>
    <w:rsid w:val="00E92C5E"/>
    <w:rsid w:val="00E939C4"/>
    <w:rsid w:val="00E944DB"/>
    <w:rsid w:val="00E95B7F"/>
    <w:rsid w:val="00E9605E"/>
    <w:rsid w:val="00E9722D"/>
    <w:rsid w:val="00E9777A"/>
    <w:rsid w:val="00EA1A50"/>
    <w:rsid w:val="00EA2608"/>
    <w:rsid w:val="00EA2879"/>
    <w:rsid w:val="00EA3096"/>
    <w:rsid w:val="00EA41A6"/>
    <w:rsid w:val="00EA4FC1"/>
    <w:rsid w:val="00EA529D"/>
    <w:rsid w:val="00EA6E87"/>
    <w:rsid w:val="00EA7C24"/>
    <w:rsid w:val="00EA7CAE"/>
    <w:rsid w:val="00EA7EE6"/>
    <w:rsid w:val="00EB05C5"/>
    <w:rsid w:val="00EB3AE4"/>
    <w:rsid w:val="00EB3C96"/>
    <w:rsid w:val="00EB4C0E"/>
    <w:rsid w:val="00EB4EAA"/>
    <w:rsid w:val="00EB5261"/>
    <w:rsid w:val="00EB71B2"/>
    <w:rsid w:val="00EC043F"/>
    <w:rsid w:val="00EC1388"/>
    <w:rsid w:val="00EC1FF5"/>
    <w:rsid w:val="00EC262A"/>
    <w:rsid w:val="00EC3EC2"/>
    <w:rsid w:val="00EC4AD8"/>
    <w:rsid w:val="00EC644A"/>
    <w:rsid w:val="00EC69FE"/>
    <w:rsid w:val="00ED151B"/>
    <w:rsid w:val="00ED1AB8"/>
    <w:rsid w:val="00ED2271"/>
    <w:rsid w:val="00ED3801"/>
    <w:rsid w:val="00ED4077"/>
    <w:rsid w:val="00ED4A95"/>
    <w:rsid w:val="00ED4DE6"/>
    <w:rsid w:val="00ED575E"/>
    <w:rsid w:val="00ED5CE2"/>
    <w:rsid w:val="00ED5E49"/>
    <w:rsid w:val="00ED60F0"/>
    <w:rsid w:val="00ED6E87"/>
    <w:rsid w:val="00ED772C"/>
    <w:rsid w:val="00EE0B36"/>
    <w:rsid w:val="00EE0C2C"/>
    <w:rsid w:val="00EE1BDD"/>
    <w:rsid w:val="00EE21E7"/>
    <w:rsid w:val="00EE2701"/>
    <w:rsid w:val="00EE31E3"/>
    <w:rsid w:val="00EE3F4A"/>
    <w:rsid w:val="00EE4C0F"/>
    <w:rsid w:val="00EE56F0"/>
    <w:rsid w:val="00EE5CB8"/>
    <w:rsid w:val="00EF4A33"/>
    <w:rsid w:val="00EF567C"/>
    <w:rsid w:val="00EF5A1F"/>
    <w:rsid w:val="00EF60F3"/>
    <w:rsid w:val="00EF6312"/>
    <w:rsid w:val="00EF6AEF"/>
    <w:rsid w:val="00EF6E35"/>
    <w:rsid w:val="00EF7345"/>
    <w:rsid w:val="00F0044E"/>
    <w:rsid w:val="00F0189B"/>
    <w:rsid w:val="00F02004"/>
    <w:rsid w:val="00F02335"/>
    <w:rsid w:val="00F0256E"/>
    <w:rsid w:val="00F02E41"/>
    <w:rsid w:val="00F02F98"/>
    <w:rsid w:val="00F02FE2"/>
    <w:rsid w:val="00F030C9"/>
    <w:rsid w:val="00F0385A"/>
    <w:rsid w:val="00F038E2"/>
    <w:rsid w:val="00F04491"/>
    <w:rsid w:val="00F04DDA"/>
    <w:rsid w:val="00F0574A"/>
    <w:rsid w:val="00F05E04"/>
    <w:rsid w:val="00F06316"/>
    <w:rsid w:val="00F0637A"/>
    <w:rsid w:val="00F06622"/>
    <w:rsid w:val="00F0775C"/>
    <w:rsid w:val="00F07969"/>
    <w:rsid w:val="00F1053F"/>
    <w:rsid w:val="00F10A84"/>
    <w:rsid w:val="00F11D6A"/>
    <w:rsid w:val="00F132C5"/>
    <w:rsid w:val="00F133B5"/>
    <w:rsid w:val="00F14EA9"/>
    <w:rsid w:val="00F14F86"/>
    <w:rsid w:val="00F14FEA"/>
    <w:rsid w:val="00F201C0"/>
    <w:rsid w:val="00F210C8"/>
    <w:rsid w:val="00F211F7"/>
    <w:rsid w:val="00F21576"/>
    <w:rsid w:val="00F22357"/>
    <w:rsid w:val="00F22C0F"/>
    <w:rsid w:val="00F22E5C"/>
    <w:rsid w:val="00F23436"/>
    <w:rsid w:val="00F23F9A"/>
    <w:rsid w:val="00F24A01"/>
    <w:rsid w:val="00F258FB"/>
    <w:rsid w:val="00F25C0E"/>
    <w:rsid w:val="00F273CA"/>
    <w:rsid w:val="00F27EF0"/>
    <w:rsid w:val="00F306DF"/>
    <w:rsid w:val="00F3142B"/>
    <w:rsid w:val="00F32429"/>
    <w:rsid w:val="00F32F98"/>
    <w:rsid w:val="00F336B4"/>
    <w:rsid w:val="00F343A8"/>
    <w:rsid w:val="00F355A4"/>
    <w:rsid w:val="00F35A40"/>
    <w:rsid w:val="00F36154"/>
    <w:rsid w:val="00F36522"/>
    <w:rsid w:val="00F36757"/>
    <w:rsid w:val="00F374F4"/>
    <w:rsid w:val="00F37F00"/>
    <w:rsid w:val="00F4008A"/>
    <w:rsid w:val="00F402B0"/>
    <w:rsid w:val="00F40B4F"/>
    <w:rsid w:val="00F41194"/>
    <w:rsid w:val="00F41774"/>
    <w:rsid w:val="00F422BE"/>
    <w:rsid w:val="00F443C8"/>
    <w:rsid w:val="00F47153"/>
    <w:rsid w:val="00F47CB8"/>
    <w:rsid w:val="00F50095"/>
    <w:rsid w:val="00F50ADB"/>
    <w:rsid w:val="00F50F70"/>
    <w:rsid w:val="00F53103"/>
    <w:rsid w:val="00F53D77"/>
    <w:rsid w:val="00F53FF4"/>
    <w:rsid w:val="00F54461"/>
    <w:rsid w:val="00F567E8"/>
    <w:rsid w:val="00F56C9C"/>
    <w:rsid w:val="00F57255"/>
    <w:rsid w:val="00F57CC4"/>
    <w:rsid w:val="00F600C0"/>
    <w:rsid w:val="00F605F7"/>
    <w:rsid w:val="00F60C9E"/>
    <w:rsid w:val="00F60CE7"/>
    <w:rsid w:val="00F60D31"/>
    <w:rsid w:val="00F60F34"/>
    <w:rsid w:val="00F61545"/>
    <w:rsid w:val="00F6166F"/>
    <w:rsid w:val="00F61A80"/>
    <w:rsid w:val="00F62603"/>
    <w:rsid w:val="00F62715"/>
    <w:rsid w:val="00F62C1C"/>
    <w:rsid w:val="00F62CCD"/>
    <w:rsid w:val="00F63078"/>
    <w:rsid w:val="00F630D3"/>
    <w:rsid w:val="00F6315D"/>
    <w:rsid w:val="00F646CF"/>
    <w:rsid w:val="00F663F6"/>
    <w:rsid w:val="00F66DE1"/>
    <w:rsid w:val="00F66E38"/>
    <w:rsid w:val="00F71B0A"/>
    <w:rsid w:val="00F72525"/>
    <w:rsid w:val="00F72E12"/>
    <w:rsid w:val="00F758BB"/>
    <w:rsid w:val="00F76496"/>
    <w:rsid w:val="00F76B71"/>
    <w:rsid w:val="00F76BB0"/>
    <w:rsid w:val="00F773F4"/>
    <w:rsid w:val="00F77C48"/>
    <w:rsid w:val="00F80FCE"/>
    <w:rsid w:val="00F82A8E"/>
    <w:rsid w:val="00F8355A"/>
    <w:rsid w:val="00F84604"/>
    <w:rsid w:val="00F85DFF"/>
    <w:rsid w:val="00F86918"/>
    <w:rsid w:val="00F87830"/>
    <w:rsid w:val="00F87A42"/>
    <w:rsid w:val="00F900CA"/>
    <w:rsid w:val="00F90458"/>
    <w:rsid w:val="00F918D5"/>
    <w:rsid w:val="00F92FE8"/>
    <w:rsid w:val="00F93C20"/>
    <w:rsid w:val="00F94520"/>
    <w:rsid w:val="00F96EA4"/>
    <w:rsid w:val="00F975F6"/>
    <w:rsid w:val="00F9762B"/>
    <w:rsid w:val="00F97720"/>
    <w:rsid w:val="00FA02D9"/>
    <w:rsid w:val="00FA03E0"/>
    <w:rsid w:val="00FA0ECD"/>
    <w:rsid w:val="00FA1C0C"/>
    <w:rsid w:val="00FA280C"/>
    <w:rsid w:val="00FA2BC1"/>
    <w:rsid w:val="00FA3657"/>
    <w:rsid w:val="00FA3C94"/>
    <w:rsid w:val="00FA3F99"/>
    <w:rsid w:val="00FA4455"/>
    <w:rsid w:val="00FA5504"/>
    <w:rsid w:val="00FA656C"/>
    <w:rsid w:val="00FA7378"/>
    <w:rsid w:val="00FA79B5"/>
    <w:rsid w:val="00FB0BA0"/>
    <w:rsid w:val="00FB210E"/>
    <w:rsid w:val="00FB2448"/>
    <w:rsid w:val="00FB313C"/>
    <w:rsid w:val="00FB3DDD"/>
    <w:rsid w:val="00FB5233"/>
    <w:rsid w:val="00FB7AE1"/>
    <w:rsid w:val="00FB7B67"/>
    <w:rsid w:val="00FB7E65"/>
    <w:rsid w:val="00FC0CE8"/>
    <w:rsid w:val="00FC12C7"/>
    <w:rsid w:val="00FC18ED"/>
    <w:rsid w:val="00FC2070"/>
    <w:rsid w:val="00FC2626"/>
    <w:rsid w:val="00FC302D"/>
    <w:rsid w:val="00FC40A3"/>
    <w:rsid w:val="00FC618A"/>
    <w:rsid w:val="00FC64DC"/>
    <w:rsid w:val="00FC7323"/>
    <w:rsid w:val="00FC7D55"/>
    <w:rsid w:val="00FD0C8E"/>
    <w:rsid w:val="00FD223B"/>
    <w:rsid w:val="00FD22EC"/>
    <w:rsid w:val="00FD2352"/>
    <w:rsid w:val="00FD3EA5"/>
    <w:rsid w:val="00FD4354"/>
    <w:rsid w:val="00FD4D43"/>
    <w:rsid w:val="00FD5952"/>
    <w:rsid w:val="00FD6155"/>
    <w:rsid w:val="00FD7A03"/>
    <w:rsid w:val="00FD7B64"/>
    <w:rsid w:val="00FE047F"/>
    <w:rsid w:val="00FE0678"/>
    <w:rsid w:val="00FE1906"/>
    <w:rsid w:val="00FE2347"/>
    <w:rsid w:val="00FE3350"/>
    <w:rsid w:val="00FE6BFC"/>
    <w:rsid w:val="00FE7909"/>
    <w:rsid w:val="00FE7E57"/>
    <w:rsid w:val="00FF0C4B"/>
    <w:rsid w:val="00FF0DB7"/>
    <w:rsid w:val="00FF0EC2"/>
    <w:rsid w:val="00FF107C"/>
    <w:rsid w:val="00FF1692"/>
    <w:rsid w:val="00FF27D0"/>
    <w:rsid w:val="00FF2E6C"/>
    <w:rsid w:val="00FF2F5D"/>
    <w:rsid w:val="00FF37CD"/>
    <w:rsid w:val="00FF3F06"/>
    <w:rsid w:val="00FF4996"/>
    <w:rsid w:val="00FF5B47"/>
    <w:rsid w:val="00FF5FA2"/>
    <w:rsid w:val="00FF6118"/>
    <w:rsid w:val="00FF653E"/>
    <w:rsid w:val="01312457"/>
    <w:rsid w:val="01D7D39C"/>
    <w:rsid w:val="0230804A"/>
    <w:rsid w:val="02C27AAB"/>
    <w:rsid w:val="03339A92"/>
    <w:rsid w:val="03387779"/>
    <w:rsid w:val="035CB9C0"/>
    <w:rsid w:val="037A26DC"/>
    <w:rsid w:val="038F60F2"/>
    <w:rsid w:val="03E16E8E"/>
    <w:rsid w:val="041556E7"/>
    <w:rsid w:val="04E53C54"/>
    <w:rsid w:val="05C96AA3"/>
    <w:rsid w:val="0689A8E1"/>
    <w:rsid w:val="06911858"/>
    <w:rsid w:val="06BE8329"/>
    <w:rsid w:val="0748F0EF"/>
    <w:rsid w:val="0823DAF5"/>
    <w:rsid w:val="08261649"/>
    <w:rsid w:val="0877E54B"/>
    <w:rsid w:val="08A8C1D0"/>
    <w:rsid w:val="08B5187D"/>
    <w:rsid w:val="08EC04D3"/>
    <w:rsid w:val="099B4E81"/>
    <w:rsid w:val="09B7DE14"/>
    <w:rsid w:val="09D06D23"/>
    <w:rsid w:val="0A0F3467"/>
    <w:rsid w:val="0A22279B"/>
    <w:rsid w:val="0A885860"/>
    <w:rsid w:val="0A8B5854"/>
    <w:rsid w:val="0B40633C"/>
    <w:rsid w:val="0B8F65CB"/>
    <w:rsid w:val="0BCF28D5"/>
    <w:rsid w:val="0BFF3E46"/>
    <w:rsid w:val="0C0B9714"/>
    <w:rsid w:val="0C0D4518"/>
    <w:rsid w:val="0C147F28"/>
    <w:rsid w:val="0D43C796"/>
    <w:rsid w:val="0D87365C"/>
    <w:rsid w:val="0DDB84FD"/>
    <w:rsid w:val="0E013C74"/>
    <w:rsid w:val="0E271F45"/>
    <w:rsid w:val="0E7560D7"/>
    <w:rsid w:val="0E855DA5"/>
    <w:rsid w:val="0EC023FE"/>
    <w:rsid w:val="0EC538DF"/>
    <w:rsid w:val="0ED9F197"/>
    <w:rsid w:val="0F2A1BCC"/>
    <w:rsid w:val="100D3923"/>
    <w:rsid w:val="10B843BE"/>
    <w:rsid w:val="10BC6398"/>
    <w:rsid w:val="110D8A7D"/>
    <w:rsid w:val="1143410D"/>
    <w:rsid w:val="121E5680"/>
    <w:rsid w:val="127569B3"/>
    <w:rsid w:val="12FC1A1D"/>
    <w:rsid w:val="13AC269C"/>
    <w:rsid w:val="13D75847"/>
    <w:rsid w:val="13E3BF85"/>
    <w:rsid w:val="141CCA8F"/>
    <w:rsid w:val="14C01CA7"/>
    <w:rsid w:val="14FDA5A4"/>
    <w:rsid w:val="1503FC7B"/>
    <w:rsid w:val="1533F092"/>
    <w:rsid w:val="153EEAC5"/>
    <w:rsid w:val="15E6FD1C"/>
    <w:rsid w:val="16D9F8BB"/>
    <w:rsid w:val="16E0E163"/>
    <w:rsid w:val="16F1A1F6"/>
    <w:rsid w:val="17030007"/>
    <w:rsid w:val="171BB9E4"/>
    <w:rsid w:val="174354EF"/>
    <w:rsid w:val="17A89816"/>
    <w:rsid w:val="17B1EBFD"/>
    <w:rsid w:val="18B744B1"/>
    <w:rsid w:val="19AF9946"/>
    <w:rsid w:val="1A12F336"/>
    <w:rsid w:val="1A2809B2"/>
    <w:rsid w:val="1AE3B0D6"/>
    <w:rsid w:val="1B14C415"/>
    <w:rsid w:val="1B18D082"/>
    <w:rsid w:val="1B42446E"/>
    <w:rsid w:val="1B6824A5"/>
    <w:rsid w:val="1B8A655D"/>
    <w:rsid w:val="1BD1CFB2"/>
    <w:rsid w:val="1BEB7D7B"/>
    <w:rsid w:val="1BF878C6"/>
    <w:rsid w:val="1C059E55"/>
    <w:rsid w:val="1C28881D"/>
    <w:rsid w:val="1C54FC9D"/>
    <w:rsid w:val="1C5D7F89"/>
    <w:rsid w:val="1C653D9E"/>
    <w:rsid w:val="1C9A8004"/>
    <w:rsid w:val="1CA0AA91"/>
    <w:rsid w:val="1CA1857C"/>
    <w:rsid w:val="1CB8C24A"/>
    <w:rsid w:val="1CF05068"/>
    <w:rsid w:val="1CFAEE12"/>
    <w:rsid w:val="1D1E3606"/>
    <w:rsid w:val="1D4C7CEB"/>
    <w:rsid w:val="1D64E3D5"/>
    <w:rsid w:val="1E4C6265"/>
    <w:rsid w:val="1E65C580"/>
    <w:rsid w:val="1F651379"/>
    <w:rsid w:val="1FD39314"/>
    <w:rsid w:val="20137176"/>
    <w:rsid w:val="20A30C10"/>
    <w:rsid w:val="20BD3468"/>
    <w:rsid w:val="20CF4C03"/>
    <w:rsid w:val="20E9E628"/>
    <w:rsid w:val="212646AB"/>
    <w:rsid w:val="21D23B61"/>
    <w:rsid w:val="22883858"/>
    <w:rsid w:val="2292AC6A"/>
    <w:rsid w:val="2346BDBA"/>
    <w:rsid w:val="23BA430C"/>
    <w:rsid w:val="23C6B423"/>
    <w:rsid w:val="23C8D0FC"/>
    <w:rsid w:val="241CA265"/>
    <w:rsid w:val="24281AB7"/>
    <w:rsid w:val="243EDFB4"/>
    <w:rsid w:val="244BD66F"/>
    <w:rsid w:val="2458DDDB"/>
    <w:rsid w:val="248C342E"/>
    <w:rsid w:val="249FF4A3"/>
    <w:rsid w:val="24E24B44"/>
    <w:rsid w:val="255D1A73"/>
    <w:rsid w:val="2588F608"/>
    <w:rsid w:val="25A9E1C9"/>
    <w:rsid w:val="25D33D78"/>
    <w:rsid w:val="266A3B07"/>
    <w:rsid w:val="26A91718"/>
    <w:rsid w:val="2785DAA2"/>
    <w:rsid w:val="279EE332"/>
    <w:rsid w:val="282FD8A0"/>
    <w:rsid w:val="284A3700"/>
    <w:rsid w:val="286FCA7C"/>
    <w:rsid w:val="2944FE57"/>
    <w:rsid w:val="2954DAB2"/>
    <w:rsid w:val="29588BB7"/>
    <w:rsid w:val="2A1EF2A1"/>
    <w:rsid w:val="2A47CD32"/>
    <w:rsid w:val="2A5E0BC8"/>
    <w:rsid w:val="2AE4846C"/>
    <w:rsid w:val="2B6320A7"/>
    <w:rsid w:val="2B89C790"/>
    <w:rsid w:val="2C17AD13"/>
    <w:rsid w:val="2C281B06"/>
    <w:rsid w:val="2C8D557C"/>
    <w:rsid w:val="2D11A71B"/>
    <w:rsid w:val="2D497A31"/>
    <w:rsid w:val="2D8A1179"/>
    <w:rsid w:val="2DC414CB"/>
    <w:rsid w:val="2DDE63A9"/>
    <w:rsid w:val="2E3939E1"/>
    <w:rsid w:val="2F8B3755"/>
    <w:rsid w:val="2FEF996E"/>
    <w:rsid w:val="31374A70"/>
    <w:rsid w:val="3194890A"/>
    <w:rsid w:val="31BA83EB"/>
    <w:rsid w:val="31C51D5F"/>
    <w:rsid w:val="3212472A"/>
    <w:rsid w:val="323A70BD"/>
    <w:rsid w:val="32B927EF"/>
    <w:rsid w:val="32CCFF0A"/>
    <w:rsid w:val="32E3E78B"/>
    <w:rsid w:val="32FCAA11"/>
    <w:rsid w:val="3311AC20"/>
    <w:rsid w:val="332CB7EA"/>
    <w:rsid w:val="33309E19"/>
    <w:rsid w:val="337623F4"/>
    <w:rsid w:val="33CD6940"/>
    <w:rsid w:val="340E9247"/>
    <w:rsid w:val="34BD5070"/>
    <w:rsid w:val="355C16A0"/>
    <w:rsid w:val="35D9F7F6"/>
    <w:rsid w:val="35F92207"/>
    <w:rsid w:val="361318B6"/>
    <w:rsid w:val="36142DD6"/>
    <w:rsid w:val="369D73A9"/>
    <w:rsid w:val="37369DCC"/>
    <w:rsid w:val="37D58889"/>
    <w:rsid w:val="37F7BF8C"/>
    <w:rsid w:val="37FB28D4"/>
    <w:rsid w:val="3837195C"/>
    <w:rsid w:val="38B801DA"/>
    <w:rsid w:val="38B89FB9"/>
    <w:rsid w:val="3946A99C"/>
    <w:rsid w:val="395FB4BC"/>
    <w:rsid w:val="396350C7"/>
    <w:rsid w:val="396FB6C5"/>
    <w:rsid w:val="3A0CC8DE"/>
    <w:rsid w:val="3A11F671"/>
    <w:rsid w:val="3A77621E"/>
    <w:rsid w:val="3A801A93"/>
    <w:rsid w:val="3AD94E50"/>
    <w:rsid w:val="3C44001E"/>
    <w:rsid w:val="3CBBBCC4"/>
    <w:rsid w:val="3CD9D77B"/>
    <w:rsid w:val="3D4F620F"/>
    <w:rsid w:val="3D5926BA"/>
    <w:rsid w:val="3DBFEE1B"/>
    <w:rsid w:val="3F2B1EC5"/>
    <w:rsid w:val="3F632DD9"/>
    <w:rsid w:val="4006480A"/>
    <w:rsid w:val="40136159"/>
    <w:rsid w:val="403D1585"/>
    <w:rsid w:val="4190B0B4"/>
    <w:rsid w:val="41D09EAE"/>
    <w:rsid w:val="42299A05"/>
    <w:rsid w:val="4269566A"/>
    <w:rsid w:val="42FDAC41"/>
    <w:rsid w:val="433C03E6"/>
    <w:rsid w:val="43E00E31"/>
    <w:rsid w:val="44FA40D2"/>
    <w:rsid w:val="453E465D"/>
    <w:rsid w:val="459A4495"/>
    <w:rsid w:val="45B242B3"/>
    <w:rsid w:val="46218F41"/>
    <w:rsid w:val="46E1F227"/>
    <w:rsid w:val="46EA0F39"/>
    <w:rsid w:val="46FA3B86"/>
    <w:rsid w:val="47C0597B"/>
    <w:rsid w:val="481F0816"/>
    <w:rsid w:val="483D7264"/>
    <w:rsid w:val="4A932D51"/>
    <w:rsid w:val="4AA3F2BB"/>
    <w:rsid w:val="4B277EC5"/>
    <w:rsid w:val="4B78A903"/>
    <w:rsid w:val="4B91B2C4"/>
    <w:rsid w:val="4BCAF83C"/>
    <w:rsid w:val="4C0CE700"/>
    <w:rsid w:val="4C8FA56C"/>
    <w:rsid w:val="4D5B8829"/>
    <w:rsid w:val="4D8FB202"/>
    <w:rsid w:val="4DE01C0A"/>
    <w:rsid w:val="4DEC65CF"/>
    <w:rsid w:val="4E948912"/>
    <w:rsid w:val="4F346B65"/>
    <w:rsid w:val="4F829690"/>
    <w:rsid w:val="508AE3EE"/>
    <w:rsid w:val="5107A928"/>
    <w:rsid w:val="51111B51"/>
    <w:rsid w:val="512C8298"/>
    <w:rsid w:val="515EA53E"/>
    <w:rsid w:val="5187C186"/>
    <w:rsid w:val="518B29A0"/>
    <w:rsid w:val="51A30D98"/>
    <w:rsid w:val="51AD74B2"/>
    <w:rsid w:val="52B4B261"/>
    <w:rsid w:val="52BA8C56"/>
    <w:rsid w:val="52C96558"/>
    <w:rsid w:val="52E40249"/>
    <w:rsid w:val="5332CCF0"/>
    <w:rsid w:val="533DACFC"/>
    <w:rsid w:val="535F8126"/>
    <w:rsid w:val="53E07F9E"/>
    <w:rsid w:val="541593F1"/>
    <w:rsid w:val="54311EA1"/>
    <w:rsid w:val="54CDBFED"/>
    <w:rsid w:val="5506597E"/>
    <w:rsid w:val="5576F7B7"/>
    <w:rsid w:val="5608E94D"/>
    <w:rsid w:val="567B37E7"/>
    <w:rsid w:val="568ED6EE"/>
    <w:rsid w:val="569FCDE9"/>
    <w:rsid w:val="58100569"/>
    <w:rsid w:val="59503D11"/>
    <w:rsid w:val="595A798E"/>
    <w:rsid w:val="599417BD"/>
    <w:rsid w:val="599D7F19"/>
    <w:rsid w:val="5A0C112B"/>
    <w:rsid w:val="5A43CAC6"/>
    <w:rsid w:val="5A44B83A"/>
    <w:rsid w:val="5A4EB0D7"/>
    <w:rsid w:val="5A5A3AD4"/>
    <w:rsid w:val="5A6A76AF"/>
    <w:rsid w:val="5ADA380F"/>
    <w:rsid w:val="5B165EDE"/>
    <w:rsid w:val="5B594184"/>
    <w:rsid w:val="5BD56B09"/>
    <w:rsid w:val="5C075BF6"/>
    <w:rsid w:val="5C1105B4"/>
    <w:rsid w:val="5CC237C0"/>
    <w:rsid w:val="5D077DD4"/>
    <w:rsid w:val="5D193538"/>
    <w:rsid w:val="5D26169F"/>
    <w:rsid w:val="5D2FD7B6"/>
    <w:rsid w:val="5DCB224B"/>
    <w:rsid w:val="5DF3A2A8"/>
    <w:rsid w:val="5E4CD32D"/>
    <w:rsid w:val="5EC87D33"/>
    <w:rsid w:val="5EEBD226"/>
    <w:rsid w:val="5F00A546"/>
    <w:rsid w:val="5F09BEFA"/>
    <w:rsid w:val="5F56927A"/>
    <w:rsid w:val="5FD3929F"/>
    <w:rsid w:val="5FD6034C"/>
    <w:rsid w:val="602E55EE"/>
    <w:rsid w:val="6063A2DC"/>
    <w:rsid w:val="60842C6C"/>
    <w:rsid w:val="60FD447A"/>
    <w:rsid w:val="6157316E"/>
    <w:rsid w:val="615EFF11"/>
    <w:rsid w:val="61B08AD2"/>
    <w:rsid w:val="61BEF05B"/>
    <w:rsid w:val="6204D3D8"/>
    <w:rsid w:val="62051C4D"/>
    <w:rsid w:val="621FFD2B"/>
    <w:rsid w:val="626A8348"/>
    <w:rsid w:val="6294D10C"/>
    <w:rsid w:val="6296467A"/>
    <w:rsid w:val="62AEBB4E"/>
    <w:rsid w:val="62CD1EE8"/>
    <w:rsid w:val="6389111C"/>
    <w:rsid w:val="638ACB3D"/>
    <w:rsid w:val="63C24338"/>
    <w:rsid w:val="63D302EF"/>
    <w:rsid w:val="645215E6"/>
    <w:rsid w:val="646926EF"/>
    <w:rsid w:val="64C25FFD"/>
    <w:rsid w:val="65319560"/>
    <w:rsid w:val="659F3DD4"/>
    <w:rsid w:val="65F76AB2"/>
    <w:rsid w:val="66782BBD"/>
    <w:rsid w:val="6678F191"/>
    <w:rsid w:val="671390AF"/>
    <w:rsid w:val="67205912"/>
    <w:rsid w:val="6722B289"/>
    <w:rsid w:val="672E8BAE"/>
    <w:rsid w:val="6752F7CE"/>
    <w:rsid w:val="67624A35"/>
    <w:rsid w:val="677C1159"/>
    <w:rsid w:val="67BD65CF"/>
    <w:rsid w:val="67EABC87"/>
    <w:rsid w:val="67FF8ED7"/>
    <w:rsid w:val="6804CA75"/>
    <w:rsid w:val="6830077B"/>
    <w:rsid w:val="684DFD50"/>
    <w:rsid w:val="68A3CD10"/>
    <w:rsid w:val="68AA47A5"/>
    <w:rsid w:val="68AEC642"/>
    <w:rsid w:val="68BF16D7"/>
    <w:rsid w:val="693CF4F0"/>
    <w:rsid w:val="6A7A29FD"/>
    <w:rsid w:val="6AAAC4F4"/>
    <w:rsid w:val="6AB5FE0C"/>
    <w:rsid w:val="6AC35658"/>
    <w:rsid w:val="6AC797AB"/>
    <w:rsid w:val="6ACA3966"/>
    <w:rsid w:val="6B1CCC3B"/>
    <w:rsid w:val="6C202A80"/>
    <w:rsid w:val="6C33BAD0"/>
    <w:rsid w:val="6C3E391F"/>
    <w:rsid w:val="6C630C5B"/>
    <w:rsid w:val="6C724479"/>
    <w:rsid w:val="6C858EF5"/>
    <w:rsid w:val="6CD01B31"/>
    <w:rsid w:val="6D1815F9"/>
    <w:rsid w:val="6D337EB5"/>
    <w:rsid w:val="6D5CC948"/>
    <w:rsid w:val="6D7D5D03"/>
    <w:rsid w:val="6DAD503F"/>
    <w:rsid w:val="6DB44C28"/>
    <w:rsid w:val="6EA132A8"/>
    <w:rsid w:val="6EB29F8E"/>
    <w:rsid w:val="6EC438C4"/>
    <w:rsid w:val="6ED78B4E"/>
    <w:rsid w:val="6ED8021F"/>
    <w:rsid w:val="6EEFD0E9"/>
    <w:rsid w:val="6F3705BA"/>
    <w:rsid w:val="6F5E7DC4"/>
    <w:rsid w:val="6F6425DB"/>
    <w:rsid w:val="6FE2EED7"/>
    <w:rsid w:val="702D9E65"/>
    <w:rsid w:val="709CDB97"/>
    <w:rsid w:val="70ADC593"/>
    <w:rsid w:val="712EE867"/>
    <w:rsid w:val="719D2E1C"/>
    <w:rsid w:val="719DC5A1"/>
    <w:rsid w:val="71A2387A"/>
    <w:rsid w:val="71C0E224"/>
    <w:rsid w:val="71E18362"/>
    <w:rsid w:val="7222D8FE"/>
    <w:rsid w:val="722F1871"/>
    <w:rsid w:val="72642A52"/>
    <w:rsid w:val="7279492A"/>
    <w:rsid w:val="72F946D6"/>
    <w:rsid w:val="73060E63"/>
    <w:rsid w:val="730CDB81"/>
    <w:rsid w:val="736020C3"/>
    <w:rsid w:val="74DCF4D5"/>
    <w:rsid w:val="750E224C"/>
    <w:rsid w:val="75124E98"/>
    <w:rsid w:val="75773D26"/>
    <w:rsid w:val="75918BAD"/>
    <w:rsid w:val="75A8E15D"/>
    <w:rsid w:val="75BEB2EA"/>
    <w:rsid w:val="75C2FB6D"/>
    <w:rsid w:val="75F99275"/>
    <w:rsid w:val="768F9CE8"/>
    <w:rsid w:val="771AA567"/>
    <w:rsid w:val="7778920D"/>
    <w:rsid w:val="777E4C66"/>
    <w:rsid w:val="77DD28FF"/>
    <w:rsid w:val="784B5CA2"/>
    <w:rsid w:val="78539A3F"/>
    <w:rsid w:val="785E7596"/>
    <w:rsid w:val="787171BA"/>
    <w:rsid w:val="7906C5C2"/>
    <w:rsid w:val="7997EB71"/>
    <w:rsid w:val="7A5421A4"/>
    <w:rsid w:val="7A5AA8D3"/>
    <w:rsid w:val="7A796BAC"/>
    <w:rsid w:val="7B868FEE"/>
    <w:rsid w:val="7B9A0DDE"/>
    <w:rsid w:val="7C4CBE35"/>
    <w:rsid w:val="7C5B961E"/>
    <w:rsid w:val="7CB0D06A"/>
    <w:rsid w:val="7CB5912C"/>
    <w:rsid w:val="7CFACB8C"/>
    <w:rsid w:val="7D2B28B8"/>
    <w:rsid w:val="7D5A0B7D"/>
    <w:rsid w:val="7DF69CD4"/>
    <w:rsid w:val="7E3AB1F9"/>
    <w:rsid w:val="7E5C909D"/>
    <w:rsid w:val="7EAB263B"/>
    <w:rsid w:val="7ECBD044"/>
    <w:rsid w:val="7F2B4C28"/>
    <w:rsid w:val="7F40E226"/>
    <w:rsid w:val="7F52B1EE"/>
    <w:rsid w:val="7F67E9B3"/>
    <w:rsid w:val="7F68877D"/>
    <w:rsid w:val="7FEDEA1E"/>
    <w:rsid w:val="7FEECD47"/>
    <w:rsid w:val="7FF3E34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2B9EC061"/>
  <w15:docId w15:val="{F4F88FB4-BA72-4BAF-9561-4D21C422F8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Body Text" w:uiPriority="1"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81A13"/>
    <w:pPr>
      <w:spacing w:after="180"/>
      <w:jc w:val="both"/>
    </w:pPr>
    <w:rPr>
      <w:rFonts w:ascii="Arial" w:eastAsia="Arial" w:hAnsi="Arial" w:cs="Arial"/>
      <w:color w:val="000000"/>
      <w:lang w:val="en-GB"/>
    </w:rPr>
  </w:style>
  <w:style w:type="paragraph" w:styleId="Heading1">
    <w:name w:val="heading 1"/>
    <w:basedOn w:val="Normal"/>
    <w:link w:val="Heading1Char"/>
    <w:uiPriority w:val="9"/>
    <w:qFormat/>
    <w:rsid w:val="00506D7A"/>
    <w:pPr>
      <w:numPr>
        <w:numId w:val="2"/>
      </w:numPr>
      <w:outlineLvl w:val="0"/>
    </w:pPr>
  </w:style>
  <w:style w:type="paragraph" w:styleId="Heading2">
    <w:name w:val="heading 2"/>
    <w:basedOn w:val="Normal"/>
    <w:link w:val="Heading2Char"/>
    <w:uiPriority w:val="9"/>
    <w:qFormat/>
    <w:rsid w:val="00506D7A"/>
    <w:pPr>
      <w:numPr>
        <w:ilvl w:val="1"/>
        <w:numId w:val="2"/>
      </w:numPr>
      <w:outlineLvl w:val="1"/>
    </w:pPr>
  </w:style>
  <w:style w:type="paragraph" w:styleId="Heading3">
    <w:name w:val="heading 3"/>
    <w:basedOn w:val="Normal"/>
    <w:link w:val="Heading3Char"/>
    <w:uiPriority w:val="9"/>
    <w:qFormat/>
    <w:rsid w:val="00506D7A"/>
    <w:pPr>
      <w:numPr>
        <w:ilvl w:val="2"/>
        <w:numId w:val="2"/>
      </w:numPr>
      <w:outlineLvl w:val="2"/>
    </w:pPr>
  </w:style>
  <w:style w:type="paragraph" w:styleId="Heading4">
    <w:name w:val="heading 4"/>
    <w:basedOn w:val="Normal"/>
    <w:link w:val="Heading4Char"/>
    <w:uiPriority w:val="9"/>
    <w:qFormat/>
    <w:rsid w:val="00506D7A"/>
    <w:pPr>
      <w:numPr>
        <w:ilvl w:val="3"/>
        <w:numId w:val="2"/>
      </w:numPr>
      <w:outlineLvl w:val="3"/>
    </w:pPr>
  </w:style>
  <w:style w:type="paragraph" w:styleId="Heading5">
    <w:name w:val="heading 5"/>
    <w:basedOn w:val="Normal"/>
    <w:link w:val="Heading5Char"/>
    <w:uiPriority w:val="9"/>
    <w:qFormat/>
    <w:rsid w:val="00506D7A"/>
    <w:pPr>
      <w:numPr>
        <w:ilvl w:val="4"/>
        <w:numId w:val="2"/>
      </w:numPr>
      <w:outlineLvl w:val="4"/>
    </w:pPr>
  </w:style>
  <w:style w:type="paragraph" w:styleId="Heading6">
    <w:name w:val="heading 6"/>
    <w:basedOn w:val="Normal"/>
    <w:link w:val="Heading6Char"/>
    <w:uiPriority w:val="9"/>
    <w:qFormat/>
    <w:rsid w:val="00506D7A"/>
    <w:pPr>
      <w:numPr>
        <w:ilvl w:val="5"/>
        <w:numId w:val="2"/>
      </w:numPr>
      <w:outlineLvl w:val="5"/>
    </w:pPr>
  </w:style>
  <w:style w:type="paragraph" w:styleId="Heading7">
    <w:name w:val="heading 7"/>
    <w:basedOn w:val="Normal"/>
    <w:link w:val="Heading7Char"/>
    <w:uiPriority w:val="9"/>
    <w:qFormat/>
    <w:rsid w:val="00506D7A"/>
    <w:pPr>
      <w:numPr>
        <w:ilvl w:val="6"/>
        <w:numId w:val="2"/>
      </w:numPr>
      <w:outlineLvl w:val="6"/>
    </w:pPr>
  </w:style>
  <w:style w:type="paragraph" w:styleId="Heading8">
    <w:name w:val="heading 8"/>
    <w:basedOn w:val="Normal"/>
    <w:link w:val="Heading8Char"/>
    <w:uiPriority w:val="9"/>
    <w:qFormat/>
    <w:rsid w:val="00506D7A"/>
    <w:pPr>
      <w:numPr>
        <w:ilvl w:val="7"/>
        <w:numId w:val="2"/>
      </w:numPr>
      <w:outlineLvl w:val="7"/>
    </w:pPr>
  </w:style>
  <w:style w:type="paragraph" w:styleId="Heading9">
    <w:name w:val="heading 9"/>
    <w:basedOn w:val="Normal"/>
    <w:link w:val="Heading9Char"/>
    <w:uiPriority w:val="9"/>
    <w:qFormat/>
    <w:rsid w:val="00506D7A"/>
    <w:pPr>
      <w:numPr>
        <w:ilvl w:val="8"/>
        <w:numId w:val="2"/>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506D7A"/>
    <w:rPr>
      <w:rFonts w:ascii="Arial" w:eastAsia="Arial" w:hAnsi="Arial" w:cs="Arial"/>
      <w:color w:val="000000"/>
      <w:lang w:val="en-GB"/>
    </w:rPr>
  </w:style>
  <w:style w:type="paragraph" w:customStyle="1" w:styleId="Heading1title">
    <w:name w:val="Heading 1 title"/>
    <w:basedOn w:val="Heading1"/>
    <w:qFormat/>
    <w:pPr>
      <w:keepNext/>
      <w:spacing w:before="480" w:after="360"/>
    </w:pPr>
    <w:rPr>
      <w:rFonts w:ascii="Calibri" w:eastAsia="Calibri" w:hAnsi="Calibri" w:cs="Calibri"/>
      <w:b/>
      <w:caps/>
      <w:color w:val="D81A1A"/>
      <w:sz w:val="26"/>
    </w:rPr>
  </w:style>
  <w:style w:type="character" w:customStyle="1" w:styleId="Heading2Char">
    <w:name w:val="Heading 2 Char"/>
    <w:basedOn w:val="DefaultParagraphFont"/>
    <w:link w:val="Heading2"/>
    <w:uiPriority w:val="9"/>
    <w:rsid w:val="00506D7A"/>
    <w:rPr>
      <w:rFonts w:ascii="Arial" w:eastAsia="Arial" w:hAnsi="Arial" w:cs="Arial"/>
      <w:color w:val="000000"/>
      <w:lang w:val="en-GB"/>
    </w:rPr>
  </w:style>
  <w:style w:type="paragraph" w:customStyle="1" w:styleId="Heading2title">
    <w:name w:val="Heading 2 title"/>
    <w:basedOn w:val="Heading2"/>
    <w:qFormat/>
    <w:pPr>
      <w:keepNext/>
      <w:spacing w:before="320" w:after="360"/>
    </w:pPr>
    <w:rPr>
      <w:b/>
      <w:caps/>
      <w:sz w:val="26"/>
    </w:rPr>
  </w:style>
  <w:style w:type="character" w:customStyle="1" w:styleId="Heading3Char">
    <w:name w:val="Heading 3 Char"/>
    <w:basedOn w:val="DefaultParagraphFont"/>
    <w:link w:val="Heading3"/>
    <w:uiPriority w:val="9"/>
    <w:rsid w:val="00506D7A"/>
    <w:rPr>
      <w:rFonts w:ascii="Arial" w:eastAsia="Arial" w:hAnsi="Arial" w:cs="Arial"/>
      <w:color w:val="000000"/>
      <w:lang w:val="en-GB"/>
    </w:rPr>
  </w:style>
  <w:style w:type="paragraph" w:customStyle="1" w:styleId="Heading3title">
    <w:name w:val="Heading 3 title"/>
    <w:basedOn w:val="Heading3"/>
    <w:pPr>
      <w:keepNext/>
      <w:spacing w:before="280" w:after="360"/>
    </w:pPr>
    <w:rPr>
      <w:b/>
      <w:caps/>
      <w:sz w:val="24"/>
    </w:rPr>
  </w:style>
  <w:style w:type="character" w:customStyle="1" w:styleId="Heading4Char">
    <w:name w:val="Heading 4 Char"/>
    <w:basedOn w:val="DefaultParagraphFont"/>
    <w:link w:val="Heading4"/>
    <w:uiPriority w:val="9"/>
    <w:rsid w:val="00506D7A"/>
    <w:rPr>
      <w:rFonts w:ascii="Arial" w:eastAsia="Arial" w:hAnsi="Arial" w:cs="Arial"/>
      <w:color w:val="000000"/>
      <w:lang w:val="en-GB"/>
    </w:rPr>
  </w:style>
  <w:style w:type="paragraph" w:customStyle="1" w:styleId="Heading4title">
    <w:name w:val="Heading 4 title"/>
    <w:basedOn w:val="Heading4"/>
    <w:pPr>
      <w:keepNext/>
      <w:spacing w:before="200" w:after="360"/>
    </w:pPr>
    <w:rPr>
      <w:b/>
      <w:i/>
      <w:sz w:val="22"/>
    </w:rPr>
  </w:style>
  <w:style w:type="character" w:customStyle="1" w:styleId="Heading5Char">
    <w:name w:val="Heading 5 Char"/>
    <w:basedOn w:val="DefaultParagraphFont"/>
    <w:link w:val="Heading5"/>
    <w:uiPriority w:val="9"/>
    <w:rsid w:val="00506D7A"/>
    <w:rPr>
      <w:rFonts w:ascii="Arial" w:eastAsia="Arial" w:hAnsi="Arial" w:cs="Arial"/>
      <w:color w:val="000000"/>
      <w:lang w:val="en-GB"/>
    </w:rPr>
  </w:style>
  <w:style w:type="paragraph" w:customStyle="1" w:styleId="Heading5title">
    <w:name w:val="Heading 5 title"/>
    <w:basedOn w:val="Heading5"/>
    <w:pPr>
      <w:keepNext/>
      <w:spacing w:before="120" w:after="360"/>
    </w:pPr>
    <w:rPr>
      <w:i/>
      <w:sz w:val="22"/>
    </w:rPr>
  </w:style>
  <w:style w:type="character" w:customStyle="1" w:styleId="Heading6Char">
    <w:name w:val="Heading 6 Char"/>
    <w:basedOn w:val="DefaultParagraphFont"/>
    <w:link w:val="Heading6"/>
    <w:uiPriority w:val="9"/>
    <w:rsid w:val="00506D7A"/>
    <w:rPr>
      <w:rFonts w:ascii="Arial" w:eastAsia="Arial" w:hAnsi="Arial" w:cs="Arial"/>
      <w:color w:val="000000"/>
      <w:lang w:val="en-GB"/>
    </w:rPr>
  </w:style>
  <w:style w:type="paragraph" w:customStyle="1" w:styleId="Heading6title">
    <w:name w:val="Heading 6 title"/>
    <w:basedOn w:val="Heading6"/>
    <w:pPr>
      <w:keepNext/>
      <w:spacing w:before="60" w:after="360"/>
    </w:pPr>
  </w:style>
  <w:style w:type="character" w:customStyle="1" w:styleId="Heading7Char">
    <w:name w:val="Heading 7 Char"/>
    <w:basedOn w:val="DefaultParagraphFont"/>
    <w:link w:val="Heading7"/>
    <w:uiPriority w:val="9"/>
    <w:rsid w:val="00506D7A"/>
    <w:rPr>
      <w:rFonts w:ascii="Arial" w:eastAsia="Arial" w:hAnsi="Arial" w:cs="Arial"/>
      <w:color w:val="000000"/>
      <w:lang w:val="en-GB"/>
    </w:rPr>
  </w:style>
  <w:style w:type="paragraph" w:customStyle="1" w:styleId="Heading7title">
    <w:name w:val="Heading 7 title"/>
    <w:basedOn w:val="Heading7"/>
    <w:pPr>
      <w:keepNext/>
      <w:spacing w:after="360"/>
    </w:pPr>
  </w:style>
  <w:style w:type="character" w:customStyle="1" w:styleId="Heading8Char">
    <w:name w:val="Heading 8 Char"/>
    <w:basedOn w:val="DefaultParagraphFont"/>
    <w:link w:val="Heading8"/>
    <w:uiPriority w:val="9"/>
    <w:rsid w:val="00506D7A"/>
    <w:rPr>
      <w:rFonts w:ascii="Arial" w:eastAsia="Arial" w:hAnsi="Arial" w:cs="Arial"/>
      <w:color w:val="000000"/>
      <w:lang w:val="en-GB"/>
    </w:rPr>
  </w:style>
  <w:style w:type="paragraph" w:customStyle="1" w:styleId="Heading8title">
    <w:name w:val="Heading 8 title"/>
    <w:basedOn w:val="Heading8"/>
    <w:pPr>
      <w:keepNext/>
      <w:spacing w:after="360"/>
    </w:pPr>
  </w:style>
  <w:style w:type="character" w:customStyle="1" w:styleId="Heading9Char">
    <w:name w:val="Heading 9 Char"/>
    <w:basedOn w:val="DefaultParagraphFont"/>
    <w:link w:val="Heading9"/>
    <w:uiPriority w:val="9"/>
    <w:rsid w:val="00506D7A"/>
    <w:rPr>
      <w:rFonts w:ascii="Arial" w:eastAsia="Arial" w:hAnsi="Arial" w:cs="Arial"/>
      <w:color w:val="000000"/>
      <w:lang w:val="en-GB"/>
    </w:rPr>
  </w:style>
  <w:style w:type="paragraph" w:customStyle="1" w:styleId="Heading9title">
    <w:name w:val="Heading 9 title"/>
    <w:basedOn w:val="Heading9"/>
    <w:pPr>
      <w:keepNext/>
      <w:spacing w:after="360"/>
    </w:pPr>
  </w:style>
  <w:style w:type="paragraph" w:customStyle="1" w:styleId="Body1">
    <w:name w:val="Body 1"/>
    <w:basedOn w:val="Normal"/>
    <w:pPr>
      <w:ind w:left="510"/>
    </w:pPr>
  </w:style>
  <w:style w:type="paragraph" w:customStyle="1" w:styleId="Body2">
    <w:name w:val="Body 2"/>
    <w:basedOn w:val="Normal"/>
    <w:pPr>
      <w:ind w:left="1210"/>
    </w:pPr>
  </w:style>
  <w:style w:type="paragraph" w:customStyle="1" w:styleId="Body3">
    <w:name w:val="Body 3"/>
    <w:basedOn w:val="Normal"/>
    <w:pPr>
      <w:ind w:left="1910"/>
    </w:pPr>
  </w:style>
  <w:style w:type="paragraph" w:customStyle="1" w:styleId="Body4">
    <w:name w:val="Body 4"/>
    <w:basedOn w:val="Normal"/>
    <w:pPr>
      <w:ind w:left="2610"/>
    </w:pPr>
  </w:style>
  <w:style w:type="paragraph" w:customStyle="1" w:styleId="Body5">
    <w:name w:val="Body 5"/>
    <w:basedOn w:val="Normal"/>
    <w:pPr>
      <w:ind w:left="3310"/>
    </w:pPr>
  </w:style>
  <w:style w:type="paragraph" w:customStyle="1" w:styleId="Body6">
    <w:name w:val="Body 6"/>
    <w:basedOn w:val="Normal"/>
    <w:pPr>
      <w:ind w:left="4010"/>
    </w:pPr>
  </w:style>
  <w:style w:type="paragraph" w:customStyle="1" w:styleId="Body7">
    <w:name w:val="Body 7"/>
    <w:basedOn w:val="Normal"/>
    <w:pPr>
      <w:ind w:left="4710"/>
    </w:pPr>
  </w:style>
  <w:style w:type="paragraph" w:customStyle="1" w:styleId="Body8">
    <w:name w:val="Body 8"/>
    <w:basedOn w:val="Normal"/>
    <w:pPr>
      <w:ind w:left="5410"/>
    </w:pPr>
  </w:style>
  <w:style w:type="paragraph" w:customStyle="1" w:styleId="Body9">
    <w:name w:val="Body 9"/>
    <w:basedOn w:val="Normal"/>
    <w:pPr>
      <w:ind w:left="6110"/>
    </w:pPr>
  </w:style>
  <w:style w:type="paragraph" w:customStyle="1" w:styleId="DocumentTitle">
    <w:name w:val="Document Title"/>
    <w:basedOn w:val="Normal"/>
    <w:pPr>
      <w:shd w:val="solid" w:color="D81A1C" w:fill="auto"/>
      <w:spacing w:line="360" w:lineRule="auto"/>
      <w:jc w:val="center"/>
    </w:pPr>
    <w:rPr>
      <w:rFonts w:ascii="Calibri" w:eastAsia="Calibri" w:hAnsi="Calibri" w:cs="Calibri"/>
      <w:b/>
      <w:caps/>
      <w:color w:val="FFFFFF"/>
      <w:sz w:val="32"/>
    </w:rPr>
  </w:style>
  <w:style w:type="paragraph" w:customStyle="1" w:styleId="SubdocumentTitle">
    <w:name w:val="Subdocument Title"/>
    <w:basedOn w:val="Normal"/>
    <w:pPr>
      <w:shd w:val="solid" w:color="D81A1C" w:fill="auto"/>
      <w:spacing w:line="360" w:lineRule="auto"/>
      <w:jc w:val="center"/>
    </w:pPr>
    <w:rPr>
      <w:rFonts w:ascii="Calibri" w:eastAsia="Calibri" w:hAnsi="Calibri" w:cs="Calibri"/>
      <w:b/>
      <w:caps/>
      <w:color w:val="FFFFFF"/>
      <w:sz w:val="32"/>
    </w:rPr>
  </w:style>
  <w:style w:type="paragraph" w:styleId="TOC1">
    <w:name w:val="toc 1"/>
    <w:basedOn w:val="Normal"/>
    <w:next w:val="Normal"/>
    <w:autoRedefine/>
    <w:uiPriority w:val="39"/>
    <w:rsid w:val="000F3DF7"/>
    <w:pPr>
      <w:spacing w:before="400" w:after="100"/>
    </w:pPr>
  </w:style>
  <w:style w:type="paragraph" w:styleId="FootnoteText">
    <w:name w:val="footnote text"/>
    <w:basedOn w:val="Normal"/>
    <w:link w:val="FootnoteTextChar"/>
    <w:uiPriority w:val="99"/>
    <w:rsid w:val="000F3DF7"/>
    <w:pPr>
      <w:spacing w:after="60"/>
    </w:pPr>
    <w:rPr>
      <w:sz w:val="16"/>
    </w:rPr>
  </w:style>
  <w:style w:type="character" w:customStyle="1" w:styleId="FootnoteTextChar">
    <w:name w:val="Footnote Text Char"/>
    <w:basedOn w:val="DefaultParagraphFont"/>
    <w:link w:val="FootnoteText"/>
    <w:uiPriority w:val="99"/>
    <w:rsid w:val="000F3DF7"/>
    <w:rPr>
      <w:rFonts w:ascii="Arial" w:eastAsia="Arial" w:hAnsi="Arial" w:cs="Arial"/>
      <w:color w:val="000000"/>
      <w:sz w:val="16"/>
      <w:lang w:val="en-GB"/>
    </w:rPr>
  </w:style>
  <w:style w:type="paragraph" w:styleId="EndnoteText">
    <w:name w:val="endnote text"/>
    <w:basedOn w:val="Normal"/>
    <w:link w:val="EndnoteTextChar"/>
    <w:uiPriority w:val="99"/>
    <w:rsid w:val="000F3DF7"/>
    <w:pPr>
      <w:spacing w:after="0"/>
    </w:pPr>
    <w:rPr>
      <w:sz w:val="16"/>
    </w:rPr>
  </w:style>
  <w:style w:type="character" w:customStyle="1" w:styleId="EndnoteTextChar">
    <w:name w:val="Endnote Text Char"/>
    <w:basedOn w:val="DefaultParagraphFont"/>
    <w:link w:val="EndnoteText"/>
    <w:uiPriority w:val="99"/>
    <w:rsid w:val="000F3DF7"/>
    <w:rPr>
      <w:rFonts w:ascii="Arial" w:eastAsia="Arial" w:hAnsi="Arial" w:cs="Arial"/>
      <w:color w:val="000000"/>
      <w:sz w:val="16"/>
      <w:lang w:val="en-GB"/>
    </w:rPr>
  </w:style>
  <w:style w:type="numbering" w:customStyle="1" w:styleId="ClauseBaseHeadingsList">
    <w:name w:val="ClauseBase Headings List"/>
    <w:pPr>
      <w:numPr>
        <w:numId w:val="1"/>
      </w:numPr>
    </w:pPr>
  </w:style>
  <w:style w:type="numbering" w:customStyle="1" w:styleId="ClauseBaseListforbodytextEN">
    <w:name w:val="ClauseBase List for body text EN"/>
    <w:pPr>
      <w:numPr>
        <w:numId w:val="3"/>
      </w:numPr>
    </w:pPr>
  </w:style>
  <w:style w:type="paragraph" w:styleId="Header">
    <w:name w:val="header"/>
    <w:basedOn w:val="Normal"/>
    <w:link w:val="HeaderChar"/>
    <w:unhideWhenUsed/>
    <w:rsid w:val="00C913B3"/>
    <w:pPr>
      <w:tabs>
        <w:tab w:val="center" w:pos="4536"/>
        <w:tab w:val="right" w:pos="9072"/>
      </w:tabs>
      <w:spacing w:after="0"/>
    </w:pPr>
    <w:rPr>
      <w:rFonts w:ascii="Georgia" w:eastAsia="Calibri" w:hAnsi="Georgia" w:cs="Times New Roman"/>
      <w:color w:val="585756"/>
      <w:sz w:val="21"/>
      <w:szCs w:val="22"/>
    </w:rPr>
  </w:style>
  <w:style w:type="character" w:customStyle="1" w:styleId="HeaderChar">
    <w:name w:val="Header Char"/>
    <w:basedOn w:val="DefaultParagraphFont"/>
    <w:link w:val="Header"/>
    <w:rsid w:val="00C913B3"/>
    <w:rPr>
      <w:rFonts w:ascii="Calibri" w:eastAsia="Calibri" w:hAnsi="Calibri"/>
      <w:lang w:val="en-GB" w:eastAsia="fr-BE"/>
    </w:rPr>
  </w:style>
  <w:style w:type="paragraph" w:styleId="Footer">
    <w:name w:val="footer"/>
    <w:basedOn w:val="Normal"/>
    <w:link w:val="FooterChar"/>
    <w:uiPriority w:val="99"/>
    <w:unhideWhenUsed/>
    <w:rsid w:val="00C913B3"/>
    <w:pPr>
      <w:tabs>
        <w:tab w:val="center" w:pos="4536"/>
        <w:tab w:val="right" w:pos="9072"/>
      </w:tabs>
      <w:spacing w:after="0"/>
    </w:pPr>
    <w:rPr>
      <w:rFonts w:ascii="Georgia" w:eastAsia="Calibri" w:hAnsi="Georgia" w:cs="Times New Roman"/>
      <w:color w:val="585756"/>
      <w:sz w:val="21"/>
      <w:szCs w:val="22"/>
    </w:rPr>
  </w:style>
  <w:style w:type="character" w:customStyle="1" w:styleId="FooterChar">
    <w:name w:val="Footer Char"/>
    <w:basedOn w:val="DefaultParagraphFont"/>
    <w:link w:val="Footer"/>
    <w:uiPriority w:val="99"/>
    <w:rsid w:val="00C913B3"/>
    <w:rPr>
      <w:rFonts w:ascii="Calibri" w:eastAsia="Calibri" w:hAnsi="Calibri"/>
      <w:lang w:val="en-GB" w:eastAsia="fr-BE"/>
    </w:rPr>
  </w:style>
  <w:style w:type="character" w:styleId="FootnoteReference">
    <w:name w:val="footnote reference"/>
    <w:basedOn w:val="DefaultParagraphFont"/>
    <w:rsid w:val="00805BCE"/>
    <w:rPr>
      <w:vertAlign w:val="superscript"/>
    </w:rPr>
  </w:style>
  <w:style w:type="character" w:styleId="Hyperlink">
    <w:name w:val="Hyperlink"/>
    <w:basedOn w:val="DefaultParagraphFont"/>
    <w:uiPriority w:val="99"/>
    <w:rsid w:val="005832BD"/>
    <w:rPr>
      <w:color w:val="0563C1"/>
      <w:u w:val="single"/>
    </w:rPr>
  </w:style>
  <w:style w:type="table" w:styleId="TableGrid">
    <w:name w:val="Table Grid"/>
    <w:basedOn w:val="TableNormal"/>
    <w:uiPriority w:val="39"/>
    <w:rsid w:val="00703E6C"/>
    <w:rPr>
      <w:rFonts w:asciiTheme="minorHAnsi" w:eastAsiaTheme="minorHAnsi" w:hAnsiTheme="minorHAnsi" w:cstheme="minorBidi"/>
      <w:sz w:val="22"/>
      <w:szCs w:val="22"/>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1"/>
    <w:qFormat/>
    <w:rsid w:val="00AB1DAB"/>
    <w:pPr>
      <w:spacing w:after="160" w:line="276" w:lineRule="auto"/>
      <w:ind w:left="720"/>
      <w:contextualSpacing/>
      <w:jc w:val="left"/>
    </w:pPr>
    <w:rPr>
      <w:rFonts w:ascii="Georgia" w:eastAsiaTheme="minorHAnsi" w:hAnsi="Georgia" w:cstheme="minorBidi"/>
      <w:color w:val="585756"/>
      <w:sz w:val="21"/>
      <w:szCs w:val="22"/>
    </w:rPr>
  </w:style>
  <w:style w:type="character" w:customStyle="1" w:styleId="ListParagraphChar">
    <w:name w:val="List Paragraph Char"/>
    <w:basedOn w:val="DefaultParagraphFont"/>
    <w:link w:val="ListParagraph"/>
    <w:uiPriority w:val="99"/>
    <w:qFormat/>
    <w:rsid w:val="0005348A"/>
    <w:rPr>
      <w:rFonts w:ascii="Georgia" w:eastAsiaTheme="minorHAnsi" w:hAnsi="Georgia" w:cstheme="minorBidi"/>
      <w:color w:val="585756"/>
      <w:sz w:val="21"/>
      <w:szCs w:val="22"/>
      <w:lang w:val="en-GB"/>
    </w:rPr>
  </w:style>
  <w:style w:type="table" w:styleId="GridTable1Light">
    <w:name w:val="Grid Table 1 Light"/>
    <w:basedOn w:val="TableNormal"/>
    <w:uiPriority w:val="46"/>
    <w:rsid w:val="00D06531"/>
    <w:rPr>
      <w:rFonts w:ascii="Calibri" w:eastAsia="Calibri" w:hAnsi="Calibri"/>
      <w:lang w:val="en-GB" w:eastAsia="fr-BE"/>
    </w:rPr>
    <w:tblPr>
      <w:tblStyleRowBandSize w:val="1"/>
      <w:tblStyleColBandSize w:val="1"/>
      <w:tblBorders>
        <w:top w:val="single" w:sz="12" w:space="0" w:color="999999" w:themeColor="text1" w:themeTint="66"/>
        <w:left w:val="single" w:sz="12" w:space="0" w:color="999999" w:themeColor="text1" w:themeTint="66"/>
        <w:bottom w:val="single" w:sz="12" w:space="0" w:color="999999" w:themeColor="text1" w:themeTint="66"/>
        <w:right w:val="single" w:sz="12"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shd w:val="clear" w:color="auto" w:fill="F2F2F2" w:themeFill="background1" w:themeFillShade="F2"/>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paragraph">
    <w:name w:val="paragraph"/>
    <w:basedOn w:val="Normal"/>
    <w:rsid w:val="004A4445"/>
    <w:pPr>
      <w:spacing w:before="100" w:beforeAutospacing="1" w:after="100" w:afterAutospacing="1"/>
      <w:jc w:val="left"/>
    </w:pPr>
    <w:rPr>
      <w:rFonts w:ascii="Times New Roman" w:eastAsia="Times New Roman" w:hAnsi="Times New Roman" w:cs="Times New Roman"/>
      <w:color w:val="auto"/>
      <w:sz w:val="24"/>
      <w:szCs w:val="24"/>
      <w:lang w:eastAsia="fr-BE"/>
    </w:rPr>
  </w:style>
  <w:style w:type="table" w:customStyle="1" w:styleId="GridTable1Light0">
    <w:name w:val="Grid Table 1 Light_0"/>
    <w:basedOn w:val="TableNormal"/>
    <w:uiPriority w:val="46"/>
    <w:rsid w:val="004A4445"/>
    <w:rPr>
      <w:rFonts w:ascii="Calibri" w:eastAsia="Calibri" w:hAnsi="Calibri"/>
      <w:lang w:val="en-GB" w:eastAsia="fr-BE"/>
    </w:rPr>
    <w:tblPr>
      <w:tblStyleRowBandSize w:val="1"/>
      <w:tblStyleColBandSize w:val="1"/>
      <w:tblBorders>
        <w:top w:val="single" w:sz="12" w:space="0" w:color="999999" w:themeColor="text1" w:themeTint="66"/>
        <w:left w:val="single" w:sz="12" w:space="0" w:color="999999" w:themeColor="text1" w:themeTint="66"/>
        <w:bottom w:val="single" w:sz="12" w:space="0" w:color="999999" w:themeColor="text1" w:themeTint="66"/>
        <w:right w:val="single" w:sz="12"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shd w:val="clear" w:color="auto" w:fill="F2F2F2" w:themeFill="background1" w:themeFillShade="F2"/>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TOC2">
    <w:name w:val="toc 2"/>
    <w:basedOn w:val="Normal"/>
    <w:next w:val="Normal"/>
    <w:autoRedefine/>
    <w:uiPriority w:val="39"/>
    <w:rsid w:val="000F3DF7"/>
    <w:pPr>
      <w:spacing w:after="100"/>
      <w:ind w:left="220"/>
    </w:pPr>
  </w:style>
  <w:style w:type="paragraph" w:customStyle="1" w:styleId="pf0">
    <w:name w:val="pf0"/>
    <w:basedOn w:val="Normal"/>
    <w:rsid w:val="0080342A"/>
    <w:pPr>
      <w:spacing w:before="100" w:beforeAutospacing="1" w:after="100" w:afterAutospacing="1"/>
      <w:jc w:val="left"/>
    </w:pPr>
    <w:rPr>
      <w:rFonts w:ascii="Times New Roman" w:eastAsia="Times New Roman" w:hAnsi="Times New Roman" w:cs="Times New Roman"/>
      <w:color w:val="auto"/>
      <w:sz w:val="24"/>
      <w:szCs w:val="24"/>
      <w:lang w:val="en-US"/>
    </w:rPr>
  </w:style>
  <w:style w:type="character" w:customStyle="1" w:styleId="cf01">
    <w:name w:val="cf01"/>
    <w:basedOn w:val="DefaultParagraphFont"/>
    <w:rsid w:val="0080342A"/>
    <w:rPr>
      <w:rFonts w:ascii="Segoe UI" w:hAnsi="Segoe UI" w:cs="Segoe UI" w:hint="default"/>
      <w:sz w:val="18"/>
      <w:szCs w:val="18"/>
    </w:rPr>
  </w:style>
  <w:style w:type="paragraph" w:customStyle="1" w:styleId="Default">
    <w:name w:val="Default"/>
    <w:rsid w:val="00A27B21"/>
    <w:pPr>
      <w:autoSpaceDE w:val="0"/>
      <w:autoSpaceDN w:val="0"/>
      <w:adjustRightInd w:val="0"/>
    </w:pPr>
    <w:rPr>
      <w:rFonts w:ascii="Arial" w:hAnsi="Arial" w:cs="Arial"/>
      <w:color w:val="000000"/>
      <w:sz w:val="24"/>
      <w:szCs w:val="24"/>
    </w:rPr>
  </w:style>
  <w:style w:type="paragraph" w:styleId="BodyText">
    <w:name w:val="Body Text"/>
    <w:basedOn w:val="Normal"/>
    <w:link w:val="BodyTextChar"/>
    <w:uiPriority w:val="1"/>
    <w:qFormat/>
    <w:rsid w:val="00090BDD"/>
    <w:pPr>
      <w:widowControl w:val="0"/>
      <w:autoSpaceDE w:val="0"/>
      <w:autoSpaceDN w:val="0"/>
      <w:spacing w:after="0"/>
      <w:jc w:val="left"/>
    </w:pPr>
    <w:rPr>
      <w:rFonts w:ascii="Calibri" w:eastAsia="Calibri" w:hAnsi="Calibri" w:cs="Calibri"/>
      <w:color w:val="auto"/>
      <w:sz w:val="24"/>
      <w:szCs w:val="24"/>
      <w:lang w:val="pt-PT"/>
    </w:rPr>
  </w:style>
  <w:style w:type="character" w:customStyle="1" w:styleId="BodyTextChar">
    <w:name w:val="Body Text Char"/>
    <w:basedOn w:val="DefaultParagraphFont"/>
    <w:link w:val="BodyText"/>
    <w:uiPriority w:val="1"/>
    <w:rsid w:val="00090BDD"/>
    <w:rPr>
      <w:rFonts w:ascii="Calibri" w:eastAsia="Calibri" w:hAnsi="Calibri" w:cs="Calibri"/>
      <w:sz w:val="24"/>
      <w:szCs w:val="24"/>
      <w:lang w:val="pt-PT"/>
    </w:rPr>
  </w:style>
  <w:style w:type="paragraph" w:customStyle="1" w:styleId="TableParagraph">
    <w:name w:val="Table Paragraph"/>
    <w:basedOn w:val="Normal"/>
    <w:uiPriority w:val="1"/>
    <w:qFormat/>
    <w:rsid w:val="00090BDD"/>
    <w:pPr>
      <w:widowControl w:val="0"/>
      <w:autoSpaceDE w:val="0"/>
      <w:autoSpaceDN w:val="0"/>
      <w:spacing w:after="0"/>
      <w:jc w:val="left"/>
    </w:pPr>
    <w:rPr>
      <w:rFonts w:ascii="Calibri" w:eastAsia="Calibri" w:hAnsi="Calibri" w:cs="Calibri"/>
      <w:color w:val="auto"/>
      <w:sz w:val="22"/>
      <w:szCs w:val="22"/>
      <w:lang w:val="pt-PT"/>
    </w:rPr>
  </w:style>
  <w:style w:type="character" w:styleId="CommentReference">
    <w:name w:val="annotation reference"/>
    <w:basedOn w:val="DefaultParagraphFont"/>
    <w:rsid w:val="00417365"/>
    <w:rPr>
      <w:sz w:val="16"/>
      <w:szCs w:val="16"/>
    </w:rPr>
  </w:style>
  <w:style w:type="paragraph" w:styleId="CommentText">
    <w:name w:val="annotation text"/>
    <w:basedOn w:val="Normal"/>
    <w:link w:val="CommentTextChar"/>
    <w:rsid w:val="00417365"/>
  </w:style>
  <w:style w:type="character" w:customStyle="1" w:styleId="CommentTextChar">
    <w:name w:val="Comment Text Char"/>
    <w:basedOn w:val="DefaultParagraphFont"/>
    <w:link w:val="CommentText"/>
    <w:rsid w:val="00417365"/>
    <w:rPr>
      <w:rFonts w:ascii="Arial" w:eastAsia="Arial" w:hAnsi="Arial" w:cs="Arial"/>
      <w:color w:val="000000"/>
      <w:lang w:val="en-GB"/>
    </w:rPr>
  </w:style>
  <w:style w:type="paragraph" w:styleId="CommentSubject">
    <w:name w:val="annotation subject"/>
    <w:basedOn w:val="CommentText"/>
    <w:next w:val="CommentText"/>
    <w:link w:val="CommentSubjectChar"/>
    <w:rsid w:val="00417365"/>
    <w:rPr>
      <w:b/>
      <w:bCs/>
    </w:rPr>
  </w:style>
  <w:style w:type="character" w:customStyle="1" w:styleId="CommentSubjectChar">
    <w:name w:val="Comment Subject Char"/>
    <w:basedOn w:val="CommentTextChar"/>
    <w:link w:val="CommentSubject"/>
    <w:rsid w:val="00417365"/>
    <w:rPr>
      <w:rFonts w:ascii="Arial" w:eastAsia="Arial" w:hAnsi="Arial" w:cs="Arial"/>
      <w:b/>
      <w:bCs/>
      <w:color w:val="000000"/>
      <w:lang w:val="en-GB"/>
    </w:rPr>
  </w:style>
  <w:style w:type="paragraph" w:styleId="Revision">
    <w:name w:val="Revision"/>
    <w:hidden/>
    <w:uiPriority w:val="99"/>
    <w:semiHidden/>
    <w:rsid w:val="003808CB"/>
    <w:rPr>
      <w:rFonts w:ascii="Arial" w:eastAsia="Arial" w:hAnsi="Arial" w:cs="Arial"/>
      <w:color w:val="000000"/>
      <w:lang w:val="en-GB"/>
    </w:rPr>
  </w:style>
  <w:style w:type="character" w:styleId="Mention">
    <w:name w:val="Mention"/>
    <w:basedOn w:val="DefaultParagraphFont"/>
    <w:uiPriority w:val="99"/>
    <w:unhideWhenUsed/>
    <w:rsid w:val="00FE7E57"/>
    <w:rPr>
      <w:color w:val="2B579A"/>
      <w:shd w:val="clear" w:color="auto" w:fill="E1DFDD"/>
    </w:rPr>
  </w:style>
  <w:style w:type="character" w:styleId="UnresolvedMention">
    <w:name w:val="Unresolved Mention"/>
    <w:basedOn w:val="DefaultParagraphFont"/>
    <w:uiPriority w:val="99"/>
    <w:semiHidden/>
    <w:unhideWhenUsed/>
    <w:rsid w:val="00A05E41"/>
    <w:rPr>
      <w:color w:val="605E5C"/>
      <w:shd w:val="clear" w:color="auto" w:fill="E1DFDD"/>
    </w:rPr>
  </w:style>
  <w:style w:type="table" w:styleId="TableGridLight">
    <w:name w:val="Grid Table Light"/>
    <w:basedOn w:val="TableNormal"/>
    <w:uiPriority w:val="40"/>
    <w:rsid w:val="00104D1F"/>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enabel.be/who-we-are/integrity/" TargetMode="External"/><Relationship Id="rId26" Type="http://schemas.openxmlformats.org/officeDocument/2006/relationships/hyperlink" Target="mailto:tendersmoz@enabel.be" TargetMode="External"/><Relationship Id="rId39" Type="http://schemas.openxmlformats.org/officeDocument/2006/relationships/footer" Target="footer10.xml"/><Relationship Id="rId21" Type="http://schemas.openxmlformats.org/officeDocument/2006/relationships/header" Target="header5.xml"/><Relationship Id="rId34" Type="http://schemas.openxmlformats.org/officeDocument/2006/relationships/footer" Target="footer8.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3.xml"/><Relationship Id="rId29" Type="http://schemas.openxmlformats.org/officeDocument/2006/relationships/header" Target="header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moz_csc_contracts@enabel.be" TargetMode="External"/><Relationship Id="rId32" Type="http://schemas.openxmlformats.org/officeDocument/2006/relationships/footer" Target="footer7.xml"/><Relationship Id="rId37" Type="http://schemas.openxmlformats.org/officeDocument/2006/relationships/image" Target="media/image4.png"/><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hyperlink" Target="http://www.enabel.be" TargetMode="External"/><Relationship Id="rId28" Type="http://schemas.openxmlformats.org/officeDocument/2006/relationships/footer" Target="footer5.xml"/><Relationship Id="rId36" Type="http://schemas.openxmlformats.org/officeDocument/2006/relationships/footer" Target="footer9.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image" Target="media/image2.jpe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6.xml"/><Relationship Id="rId35" Type="http://schemas.openxmlformats.org/officeDocument/2006/relationships/header" Target="header9.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bosa.belgium.be/en/themes/public-procurement" TargetMode="External"/><Relationship Id="rId25" Type="http://schemas.openxmlformats.org/officeDocument/2006/relationships/hyperlink" Target="mailto:moz_csc_contracts@enabel.be" TargetMode="External"/><Relationship Id="rId33" Type="http://schemas.openxmlformats.org/officeDocument/2006/relationships/header" Target="header8.xml"/><Relationship Id="rId38" Type="http://schemas.openxmlformats.org/officeDocument/2006/relationships/header" Target="header10.xml"/></Relationships>
</file>

<file path=word/_rels/footer7.xml.rels><?xml version="1.0" encoding="UTF-8" standalone="yes"?>
<Relationships xmlns="http://schemas.openxmlformats.org/package/2006/relationships"><Relationship Id="rId1" Type="http://schemas.openxmlformats.org/officeDocument/2006/relationships/image" Target="media/image3.jpe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o99d250c03344da181939f0145dbc023 xmlns="14a9c00f-d9e3-4eb9-aad3-f69239d17d9c">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eb0f068f-7d92-44c4-a2e1-052290512cff</TermId>
        </TermInfo>
      </Terms>
    </o99d250c03344da181939f0145dbc023>
    <e2b781e9cad840cd89b90f5a7e989839 xmlns="14a9c00f-d9e3-4eb9-aad3-f69239d17d9c">
      <Terms xmlns="http://schemas.microsoft.com/office/infopath/2007/PartnerControls">
        <TermInfo xmlns="http://schemas.microsoft.com/office/infopath/2007/PartnerControls">
          <TermName xmlns="http://schemas.microsoft.com/office/infopath/2007/PartnerControls">MOZ23002</TermName>
          <TermId xmlns="http://schemas.microsoft.com/office/infopath/2007/PartnerControls">746fdeb3-aedf-4a86-957f-be4bc5152a15</TermId>
        </TermInfo>
      </Terms>
    </e2b781e9cad840cd89b90f5a7e989839>
    <TaxCatchAll xmlns="1c89b6ff-5735-4b3c-9dca-50e80957a65b">
      <Value>426</Value>
      <Value>4</Value>
      <Value>471</Value>
      <Value>1</Value>
    </TaxCatchAll>
    <jcd7455606374210a964e5d7a999097a xmlns="14a9c00f-d9e3-4eb9-aad3-f69239d17d9c">
      <Terms xmlns="http://schemas.microsoft.com/office/infopath/2007/PartnerControls">
        <TermInfo xmlns="http://schemas.microsoft.com/office/infopath/2007/PartnerControls">
          <TermName xmlns="http://schemas.microsoft.com/office/infopath/2007/PartnerControls">MOZ</TermName>
          <TermId xmlns="http://schemas.microsoft.com/office/infopath/2007/PartnerControls">3496db66-fcb2-481b-980a-3d157fe844e3</TermId>
        </TermInfo>
      </Terms>
    </jcd7455606374210a964e5d7a999097a>
    <j50cb40f2a0941d2947e6bcbd5d19dce xmlns="14a9c00f-d9e3-4eb9-aad3-f69239d17d9c">
      <Terms xmlns="http://schemas.microsoft.com/office/infopath/2007/PartnerControls"/>
    </j50cb40f2a0941d2947e6bcbd5d19dce>
    <kecc0e8a0a3349c79c5d1d6e51bea7c3 xmlns="14a9c00f-d9e3-4eb9-aad3-f69239d17d9c">
      <Terms xmlns="http://schemas.microsoft.com/office/infopath/2007/PartnerControls"/>
    </kecc0e8a0a3349c79c5d1d6e51bea7c3>
    <lcf76f155ced4ddcb4097134ff3c332f xmlns="fa820769-df82-47bf-aa03-b168de1aaa96">
      <Terms xmlns="http://schemas.microsoft.com/office/infopath/2007/PartnerControls"/>
    </lcf76f155ced4ddcb4097134ff3c332f>
    <l9d65098618b4a8fbbe87718e7187e6b xmlns="14a9c00f-d9e3-4eb9-aad3-f69239d17d9c">
      <Terms xmlns="http://schemas.microsoft.com/office/infopath/2007/PartnerControls">
        <TermInfo xmlns="http://schemas.microsoft.com/office/infopath/2007/PartnerControls">
          <TermName xmlns="http://schemas.microsoft.com/office/infopath/2007/PartnerControls">MOZ23002-10027</TermName>
          <TermId xmlns="http://schemas.microsoft.com/office/infopath/2007/PartnerControls">46d19a0a-5763-4a94-9e3e-de262cb2bf4c</TermId>
        </TermInfo>
      </Terms>
    </l9d65098618b4a8fbbe87718e7187e6b>
    <_dlc_DocId xmlns="508ba6eb-9e09-4fd5-92f2-2d9921329f2d">MOZENABEL-172968319-206527</_dlc_DocId>
    <_dlc_DocIdUrl xmlns="508ba6eb-9e09-4fd5-92f2-2d9921329f2d">
      <Url>https://enabelbe.sharepoint.com/sites/MOZ/_layouts/15/DocIdRedir.aspx?ID=MOZENABEL-172968319-206527</Url>
      <Description>MOZENABEL-172968319-206527</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Contract_document" ma:contentTypeID="0x0101002C34C447E6454A40A553EE97A6C4718600B38ADEEFE164B8409EED758F627A4A3A" ma:contentTypeVersion="37" ma:contentTypeDescription="" ma:contentTypeScope="" ma:versionID="7c4400df6c2fddacea66bf7542e6bbe8">
  <xsd:schema xmlns:xsd="http://www.w3.org/2001/XMLSchema" xmlns:xs="http://www.w3.org/2001/XMLSchema" xmlns:p="http://schemas.microsoft.com/office/2006/metadata/properties" xmlns:ns2="14a9c00f-d9e3-4eb9-aad3-f69239d17d9c" xmlns:ns3="1c89b6ff-5735-4b3c-9dca-50e80957a65b" xmlns:ns4="508ba6eb-9e09-4fd5-92f2-2d9921329f2d" xmlns:ns5="fa820769-df82-47bf-aa03-b168de1aaa96" targetNamespace="http://schemas.microsoft.com/office/2006/metadata/properties" ma:root="true" ma:fieldsID="e49de8d8eb4d8b3b32913a5bd1698297" ns2:_="" ns3:_="" ns4:_="" ns5:_="">
    <xsd:import namespace="14a9c00f-d9e3-4eb9-aad3-f69239d17d9c"/>
    <xsd:import namespace="1c89b6ff-5735-4b3c-9dca-50e80957a65b"/>
    <xsd:import namespace="508ba6eb-9e09-4fd5-92f2-2d9921329f2d"/>
    <xsd:import namespace="fa820769-df82-47bf-aa03-b168de1aaa96"/>
    <xsd:element name="properties">
      <xsd:complexType>
        <xsd:sequence>
          <xsd:element name="documentManagement">
            <xsd:complexType>
              <xsd:all>
                <xsd:element ref="ns2:o99d250c03344da181939f0145dbc023" minOccurs="0"/>
                <xsd:element ref="ns3:TaxCatchAll" minOccurs="0"/>
                <xsd:element ref="ns3:TaxCatchAllLabel" minOccurs="0"/>
                <xsd:element ref="ns2:kecc0e8a0a3349c79c5d1d6e51bea7c3" minOccurs="0"/>
                <xsd:element ref="ns2:j50cb40f2a0941d2947e6bcbd5d19dce" minOccurs="0"/>
                <xsd:element ref="ns2:jcd7455606374210a964e5d7a999097a" minOccurs="0"/>
                <xsd:element ref="ns2:l9d65098618b4a8fbbe87718e7187e6b" minOccurs="0"/>
                <xsd:element ref="ns2:e2b781e9cad840cd89b90f5a7e989839" minOccurs="0"/>
                <xsd:element ref="ns4:_dlc_DocIdPersistId" minOccurs="0"/>
                <xsd:element ref="ns4:_dlc_DocId" minOccurs="0"/>
                <xsd:element ref="ns4:_dlc_DocIdUrl" minOccurs="0"/>
                <xsd:element ref="ns5:MediaServiceMetadata" minOccurs="0"/>
                <xsd:element ref="ns5:MediaServiceFastMetadata" minOccurs="0"/>
                <xsd:element ref="ns3:SharedWithUsers" minOccurs="0"/>
                <xsd:element ref="ns3:SharedWithDetails" minOccurs="0"/>
                <xsd:element ref="ns5:lcf76f155ced4ddcb4097134ff3c332f" minOccurs="0"/>
                <xsd:element ref="ns5:MediaServiceOCR" minOccurs="0"/>
                <xsd:element ref="ns5:MediaServiceGenerationTime" minOccurs="0"/>
                <xsd:element ref="ns5:MediaServiceEventHashCode" minOccurs="0"/>
                <xsd:element ref="ns5:MediaServiceAutoKeyPoints" minOccurs="0"/>
                <xsd:element ref="ns5:MediaServiceKeyPoints" minOccurs="0"/>
                <xsd:element ref="ns5:MediaServiceDateTaken" minOccurs="0"/>
                <xsd:element ref="ns5:MediaServiceObjectDetectorVersions" minOccurs="0"/>
                <xsd:element ref="ns5:MediaServiceSearchProperties" minOccurs="0"/>
                <xsd:element ref="ns5:MediaLengthInSeconds" minOccurs="0"/>
                <xsd:element ref="ns5:MediaServiceBillingMetadata"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a9c00f-d9e3-4eb9-aad3-f69239d17d9c" elementFormDefault="qualified">
    <xsd:import namespace="http://schemas.microsoft.com/office/2006/documentManagement/types"/>
    <xsd:import namespace="http://schemas.microsoft.com/office/infopath/2007/PartnerControls"/>
    <xsd:element name="o99d250c03344da181939f0145dbc023" ma:index="8" nillable="true" ma:taxonomy="true" ma:internalName="o99d250c03344da181939f0145dbc023" ma:taxonomyFieldName="Document_Language" ma:displayName="Document_Language" ma:readOnly="false" ma:default="4;#EN|eb0f068f-7d92-44c4-a2e1-052290512cff" ma:fieldId="{899d250c-0334-4da1-8193-9f0145dbc023}" ma:sspId="60552f54-6c29-411d-8801-9a0c08c1a1a0" ma:termSetId="df09f262-5bd0-48f7-8ff9-66e612052d7c" ma:anchorId="00000000-0000-0000-0000-000000000000" ma:open="false" ma:isKeyword="false">
      <xsd:complexType>
        <xsd:sequence>
          <xsd:element ref="pc:Terms" minOccurs="0" maxOccurs="1"/>
        </xsd:sequence>
      </xsd:complexType>
    </xsd:element>
    <xsd:element name="kecc0e8a0a3349c79c5d1d6e51bea7c3" ma:index="12" nillable="true" ma:taxonomy="true" ma:internalName="kecc0e8a0a3349c79c5d1d6e51bea7c3" ma:taxonomyFieldName="Document_Status" ma:displayName="Document_Status" ma:readOnly="false" ma:default="" ma:fieldId="{4ecc0e8a-0a33-49c7-9c5d-1d6e51bea7c3}" ma:sspId="60552f54-6c29-411d-8801-9a0c08c1a1a0" ma:termSetId="44d061db-62b2-4b12-a4d8-975f9639cbdb" ma:anchorId="00000000-0000-0000-0000-000000000000" ma:open="false" ma:isKeyword="false">
      <xsd:complexType>
        <xsd:sequence>
          <xsd:element ref="pc:Terms" minOccurs="0" maxOccurs="1"/>
        </xsd:sequence>
      </xsd:complexType>
    </xsd:element>
    <xsd:element name="j50cb40f2a0941d2947e6bcbd5d19dce" ma:index="14" nillable="true" ma:taxonomy="true" ma:internalName="j50cb40f2a0941d2947e6bcbd5d19dce" ma:taxonomyFieldName="Document_Type" ma:displayName="Document_Type" ma:readOnly="false" ma:default="" ma:fieldId="{350cb40f-2a09-41d2-947e-6bcbd5d19dce}" ma:sspId="60552f54-6c29-411d-8801-9a0c08c1a1a0" ma:termSetId="33f81917-df70-4c8b-9cac-ffa47dc2aabf" ma:anchorId="00000000-0000-0000-0000-000000000000" ma:open="false" ma:isKeyword="false">
      <xsd:complexType>
        <xsd:sequence>
          <xsd:element ref="pc:Terms" minOccurs="0" maxOccurs="1"/>
        </xsd:sequence>
      </xsd:complexType>
    </xsd:element>
    <xsd:element name="jcd7455606374210a964e5d7a999097a" ma:index="16" nillable="true" ma:taxonomy="true" ma:internalName="jcd7455606374210a964e5d7a999097a" ma:taxonomyFieldName="Country" ma:displayName="Country" ma:readOnly="false" ma:default="1;#MOZ|3496db66-fcb2-481b-980a-3d157fe844e3" ma:fieldId="{3cd74556-0637-4210-a964-e5d7a999097a}" ma:sspId="60552f54-6c29-411d-8801-9a0c08c1a1a0" ma:termSetId="a5b2ccc0-0626-4c6c-a942-5ad76bcb68f2" ma:anchorId="00000000-0000-0000-0000-000000000000" ma:open="false" ma:isKeyword="false">
      <xsd:complexType>
        <xsd:sequence>
          <xsd:element ref="pc:Terms" minOccurs="0" maxOccurs="1"/>
        </xsd:sequence>
      </xsd:complexType>
    </xsd:element>
    <xsd:element name="l9d65098618b4a8fbbe87718e7187e6b" ma:index="18" nillable="true" ma:taxonomy="true" ma:internalName="l9d65098618b4a8fbbe87718e7187e6b" ma:taxonomyFieldName="Contract_reference" ma:displayName="Contract_reference" ma:readOnly="false" ma:default="" ma:fieldId="{59d65098-618b-4a8f-bbe8-7718e7187e6b}" ma:sspId="60552f54-6c29-411d-8801-9a0c08c1a1a0" ma:termSetId="6b2ff0ad-1426-4170-972c-650f8b36e801" ma:anchorId="00000000-0000-0000-0000-000000000000" ma:open="false" ma:isKeyword="false">
      <xsd:complexType>
        <xsd:sequence>
          <xsd:element ref="pc:Terms" minOccurs="0" maxOccurs="1"/>
        </xsd:sequence>
      </xsd:complexType>
    </xsd:element>
    <xsd:element name="e2b781e9cad840cd89b90f5a7e989839" ma:index="20" nillable="true" ma:taxonomy="true" ma:internalName="e2b781e9cad840cd89b90f5a7e989839" ma:taxonomyFieldName="Project_code" ma:displayName="Project_code" ma:readOnly="false" ma:default="" ma:fieldId="{e2b781e9-cad8-40cd-89b9-0f5a7e989839}" ma:sspId="60552f54-6c29-411d-8801-9a0c08c1a1a0" ma:termSetId="8587b757-e1df-402e-8661-395e63ee946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c89b6ff-5735-4b3c-9dca-50e80957a65b"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fbdfba29-9dd2-4f08-af94-13ad0cf04504}" ma:internalName="TaxCatchAll" ma:showField="CatchAllData" ma:web="1c89b6ff-5735-4b3c-9dca-50e80957a65b">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fbdfba29-9dd2-4f08-af94-13ad0cf04504}" ma:internalName="TaxCatchAllLabel" ma:readOnly="true" ma:showField="CatchAllDataLabel" ma:web="1c89b6ff-5735-4b3c-9dca-50e80957a65b">
      <xsd:complexType>
        <xsd:complexContent>
          <xsd:extension base="dms:MultiChoiceLookup">
            <xsd:sequence>
              <xsd:element name="Value" type="dms:Lookup" maxOccurs="unbounded" minOccurs="0" nillable="true"/>
            </xsd:sequence>
          </xsd:extension>
        </xsd:complexContent>
      </xsd:complexType>
    </xsd:element>
    <xsd:element name="SharedWithUsers" ma:index="2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8ba6eb-9e09-4fd5-92f2-2d9921329f2d" elementFormDefault="qualified">
    <xsd:import namespace="http://schemas.microsoft.com/office/2006/documentManagement/types"/>
    <xsd:import namespace="http://schemas.microsoft.com/office/infopath/2007/PartnerControls"/>
    <xsd:element name="_dlc_DocIdPersistId" ma:index="22" nillable="true" ma:displayName="Id blijven behouden" ma:description="Id behouden tijdens toevoegen."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820769-df82-47bf-aa03-b168de1aaa96" elementFormDefault="qualified">
    <xsd:import namespace="http://schemas.microsoft.com/office/2006/documentManagement/types"/>
    <xsd:import namespace="http://schemas.microsoft.com/office/infopath/2007/PartnerControls"/>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60552f54-6c29-411d-8801-9a0c08c1a1a0"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ObjectDetectorVersions" ma:index="37" nillable="true" ma:displayName="MediaServiceObjectDetectorVersions" ma:hidden="true" ma:indexed="true" ma:internalName="MediaServiceObjectDetectorVersions" ma:readOnly="true">
      <xsd:simpleType>
        <xsd:restriction base="dms:Text"/>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MediaLengthInSeconds" ma:index="39" nillable="true" ma:displayName="MediaLengthInSeconds" ma:hidden="true" ma:internalName="MediaLengthInSeconds" ma:readOnly="true">
      <xsd:simpleType>
        <xsd:restriction base="dms:Unknown"/>
      </xsd:simpleType>
    </xsd:element>
    <xsd:element name="MediaServiceBillingMetadata" ma:index="40" nillable="true" ma:displayName="MediaServiceBillingMetadata" ma:hidden="true" ma:internalName="MediaServiceBillingMetadata" ma:readOnly="true">
      <xsd:simpleType>
        <xsd:restriction base="dms:Note"/>
      </xsd:simpleType>
    </xsd:element>
    <xsd:element name="MediaServiceLocation" ma:index="41"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6B0D8F-B47E-419F-911A-F38DCBCC65BE}">
  <ds:schemaRefs>
    <ds:schemaRef ds:uri="http://schemas.openxmlformats.org/officeDocument/2006/bibliography"/>
  </ds:schemaRefs>
</ds:datastoreItem>
</file>

<file path=customXml/itemProps2.xml><?xml version="1.0" encoding="utf-8"?>
<ds:datastoreItem xmlns:ds="http://schemas.openxmlformats.org/officeDocument/2006/customXml" ds:itemID="{72452912-A630-4EB9-BEA5-B27BB9E2BE64}">
  <ds:schemaRefs>
    <ds:schemaRef ds:uri="http://schemas.microsoft.com/sharepoint/events"/>
  </ds:schemaRefs>
</ds:datastoreItem>
</file>

<file path=customXml/itemProps3.xml><?xml version="1.0" encoding="utf-8"?>
<ds:datastoreItem xmlns:ds="http://schemas.openxmlformats.org/officeDocument/2006/customXml" ds:itemID="{CC3CDF0C-97EF-4050-8DEA-37AABE660ABF}">
  <ds:schemaRefs>
    <ds:schemaRef ds:uri="http://schemas.microsoft.com/office/2006/metadata/properties"/>
    <ds:schemaRef ds:uri="http://schemas.microsoft.com/office/infopath/2007/PartnerControls"/>
    <ds:schemaRef ds:uri="14a9c00f-d9e3-4eb9-aad3-f69239d17d9c"/>
    <ds:schemaRef ds:uri="1c89b6ff-5735-4b3c-9dca-50e80957a65b"/>
    <ds:schemaRef ds:uri="fa820769-df82-47bf-aa03-b168de1aaa96"/>
    <ds:schemaRef ds:uri="508ba6eb-9e09-4fd5-92f2-2d9921329f2d"/>
  </ds:schemaRefs>
</ds:datastoreItem>
</file>

<file path=customXml/itemProps4.xml><?xml version="1.0" encoding="utf-8"?>
<ds:datastoreItem xmlns:ds="http://schemas.openxmlformats.org/officeDocument/2006/customXml" ds:itemID="{9D55A07E-3C72-4209-B25C-3240EDD70C23}">
  <ds:schemaRefs>
    <ds:schemaRef ds:uri="http://schemas.microsoft.com/sharepoint/v3/contenttype/forms"/>
  </ds:schemaRefs>
</ds:datastoreItem>
</file>

<file path=customXml/itemProps5.xml><?xml version="1.0" encoding="utf-8"?>
<ds:datastoreItem xmlns:ds="http://schemas.openxmlformats.org/officeDocument/2006/customXml" ds:itemID="{23713D7E-8BA0-4679-B5D2-1C4A530D35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4a9c00f-d9e3-4eb9-aad3-f69239d17d9c"/>
    <ds:schemaRef ds:uri="1c89b6ff-5735-4b3c-9dca-50e80957a65b"/>
    <ds:schemaRef ds:uri="508ba6eb-9e09-4fd5-92f2-2d9921329f2d"/>
    <ds:schemaRef ds:uri="fa820769-df82-47bf-aa03-b168de1aaa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47</Pages>
  <Words>14753</Words>
  <Characters>84096</Characters>
  <Application>Microsoft Office Word</Application>
  <DocSecurity>0</DocSecurity>
  <Lines>700</Lines>
  <Paragraphs>197</Paragraphs>
  <ScaleCrop>false</ScaleCrop>
  <Company/>
  <LinksUpToDate>false</LinksUpToDate>
  <CharactersWithSpaces>98652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MANEJO, Majaína</dc:creator>
  <cp:keywords/>
  <cp:lastModifiedBy>MANEJO, Majaína</cp:lastModifiedBy>
  <cp:revision>749</cp:revision>
  <cp:lastPrinted>2026-10-29T16:12:00Z</cp:lastPrinted>
  <dcterms:created xsi:type="dcterms:W3CDTF">2026-09-10T13:31:00Z</dcterms:created>
  <dcterms:modified xsi:type="dcterms:W3CDTF">2026-10-29T07:23:00Z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useBase-data">
    <vt:lpwstr>1vcNR3Dy2/PerQJpb8SuIKw==vhWhMd9OH/ZFHENrkfdROb4cwGL2J748oIj1r7/Dpk7CrEXfW8KmpTdmVS/YZMuNx1jPMEl5XSwYTPPjndighRxDWpqouBsiDpYsU6eA3EDNUBGxg3CtAGdXow2HZQQs/FmI9IrzmFeqOFvffkj0b+d9TsCB1kOFc98Mt1/M5kK/j3B/tbqb5hzIsnEtKhSuDqI0zvtpXw2nZ3NkpXAvQpc898iQPYi70Zt3MpXRNBZPDqnlKmygRUGIEBK69i0pbb8jEsni4vc3jxq5qyNW5bZpcKQlOHZDTWSdBMxYztz0tWzqC4QcpIGeH7cvkoNBhWeJJ4W/0o5jF+tohUiPBhP9DcCaZvKzX5V97gc6QK6iYbVBpdY7bwSsKsgf1il1MLOarKADC/NrXSOE5HMblCJvvChVFx5PCVjtFSbP+VusC0v0vV/R/RKYnX25JXCnomS66hP/P1E85DvnI9zguZvWwzAl+HQh8wrzTVEn5enF9N80e4GMCn6WXMM0HO/TRdmudSdR2BKvEgtMgLvZBH9pk2pzsio4N/uotzDSwpX8V1KwUDKQBh9db7gHSwbTgbJ495P49fXW+HaeQSA0SPWaFOZMMB7nnMQ2TJXtLtWQFterpT5OvUnyTciExEF8H7U4TxVwLY9RKMs4zSzwipaQUU9OkJKHyGeYlc8o9sXQGJPIp8NHVelpMaT/9ZW38s/gP8mpT8CUbyWXQQUQU5lx4chn5gPY1dVwRFyMxjo6/5u8YaY5qj8PJKWk0MiywuoLgB4Zc2hoDmlFPo/hfepKq9iLp3qTo3Le960qFN3yT/kdzOOqvFCWaGOY7W5u9ECVXKMBJG+J5Cc+vXyWEgX0Vrlu14/Pe2UvmZRhtAfj8Z27dE15NYixu82SM9zfhxoRdrz911o4+W7lWxNV77jzy/eTYQLDwY0GFTglv4A/irknKftjT1ujRnPZRfsjoDEnKPcfsCs7DeSlU9tZRrNJ7BuBdeq24ETVlLSiEaohtRmoqvRts4wBUAvmnar62oDO7MxQUXUXCHb7xRKurYLgoI8MSUkGyPndJ0fpueAvziGOHYfig72hczl7suI6ed8TuzPUYy8pLUoJNnpo4j1aaiZftWC5WUcGfO4QdFUKgjWvq4TmdZ/IztE9J3w1XpOkniSZFZT2BWy7TBF06pjkl6Uv9OeBUBW9JhUQ6QeaLZtAfjFIErWFkvdONPD15li1PX8d71gFzTlY8HoxgL0T8yKeoHq/VIC6GOYgRSUscBobaknPhG4uPSFG8QpCGW8W6vQzMCLOIVdYmv3VeAmxy4yZ7ODFr+9xqCjwy06BqGvlgcAEIt5Egezp5/WYn/isMjiTun8okCyvFRLqxU2w+mCtjfRlh7BubzVupoL6P/jBSZ5K0+rGQgbX5pmM0UMdGf36Aha1nfni2uNHP4Dp/+l+ZfDht2CPlDCt6bFlBxu71pOKPsbBO969MOcKztiEKG4L54QOrz/ZT9jO7iA+b8DWiHy4BdJ89hkCtZYCVSAsW5QX8NKWv5ItrvaxuhbiquTRUMVbcwju6gjXblBWcykRWoOTHPM42onMgxo7fBirjZPRj/t4BFPLIJywD3jC05/GeTxXHr09h2gXPrA2f4CK+51uGhYEYqaXxcrVdeyoERA7KrxCulbjFDUTJVaWPCsFU2jh/Bi9E+VdOH55Rh7ycdB4zIKrXoqd9RFCujjKApEboSF7HYf2Msp1RyhXYMPtNZcu7qWx8GHHoIZIjU7yYyvQtpdKU1+Lw4bLjGaRBnYv2AUNdV9kd0ARB2EP+rXItZtSbgdzwtHWdExXTIE46TdNfZfKA0XGFAeeeQL4IAgrwu5amMLWYZ0HqwGDygthDKTtGRoZaTkbV16wrXCDfZcFadebW81HMc7oJCKdvbrVyUbYoQ2EqAeyAEQt2lh3b9flPYRyyTGZF7cmVitfjiatABXeya2eRSyEtbyePJIDKXyxtOPbyLdzwb3kJL3aYlM7PQdlD7aGNy6OPlyZCNkvu8CYWOz5dDQR+eNLCgPiNo9qGi09SLRy2JMOYEKNRmSvgNIfzdkK9FWic9P9nT9RtCnQRg/IOgvfBcIt9t+x8ZsZGO/vZwEYWF4NOwSDu/WsFeh9ZEmr2MloJW/r7MlKgjlVUPGYGZ9CRGBTWcckWHLvE8sqxsfM8fb9tlmivCBeqbAehZIfLJ+gLgmrToZMTWyUenW7hSfXjkChpFc3rBo2oU9mdF1vpeMldFhegWv5se4VfetZYo20nOyN23A87IJaMtV1gXY3KHERhP7fsRH6JcOf41Vw1iwzi62sNwNICiHIZuZq1OORIrUbeJDBv5FylyeepUbosSVPcKFzOA/YQUMedPEYxD2AVdXxiWpPNH1I317TPSsfNOlnk/HhHCGlppB0Vn0ZMHOBzbRKLKmhfiBcBdj1bsu9hB0uYW3Yrg9QgNjbffz//hHtl81958+gjPUghZGE4+Zzf1+574+wnl+TkbJiESQdU4FgTd2kaJUPEw7+smHmbJibwdaaTLsyGXPbgiU1M3c3dgEHynEXNtX8N1sWilmsD8LSwdgW0XR7pL//TiB74rdf5MNaKneFmdDGTfp5zOR4LiOYBxKvC5A8de9yX618W9VQSCJ0MRqVl9fYJ6ICGElsKsouPgDMqxFrYSed2dhf5kKc5h/7YPma1td6YXdvW/zAgLfz4iN71sn+7FjYu8vKHwdbAzDA/YGoR2PovA9AP2CqL1vH6ktZSTZGPqcNlBpQUe+tJ2ZHoMLQLSahi5/v2ApOSfHdpMtC8w7ubeSlVc4d4qMEC3VKDIBkvOehZDvzVvPXXddzhLRVxKIhD4lFLHo71fnekmaQmogxSt1XDjoZe1xXKklpyrl5Fe/uOHcfIf3R3rPzVtt3K2lY0AykTzl4oPLZGzs9dAXSAKDkeORnkJSMHOZXdQfaioI8bvni9YZ4BZ9+P1d/iM/WpUFxELnNKCifTwtNNqipR5Mq9khPx3sFtMLu+HSZ1PrLyTsqEqbTSK6la3KW8MofI7knLxOUGB0kbTPxSK0xzZrgQy7pEdbkU6nSS1vNJ7W4n2+BydI1NQjo0ySC23LGtpWtD/l81O25TzJIT1jqn7piC0ZQnaiaWBD73vzKCVLugBM37e/RzaL6l59631fmx4USGO5ybTZdzoPuuz3/B8I7AsegmcGbud3PfKJ6df1K+9rjiCbJpgrQlr8rRCafiD/kz23jmcZ4WabJJQFuZwBANPQDkET+BW3EirvXIQpkuEs4/BVZMPJIe2GKhwFBTQSqrDOT5NyAD7BgqFCmqY7bhObzysHY0WCDVuC1PLGxy7GjkufIGEbFhnFbsnIj7wBJ38yyug3SVDyUWuyyTQnjyDU6gSVl64a2YW60qWKKN501mFoZyjRuiksVVsEKa2im7WjPohO9tqw6mbjspvrr7eOqKug8Po6deWiooVPkzrNQrNLArJykBkj14HkAPtQr9rhurZdAdQcmFrHElXkfcSDPl2Urd1CYk0UkaXU1pYSt2gj+xSqyU/c20+g+7orvVybC1muhtXfcV6Oli7AzEISY6J/NzKTOp90kgGW2FDOyqnA1ZTvJ983+TJk8GIIDXh1qCRY9Ol4vb7TXw3Qvj+u3nXr87ijA1tmeO+qI5EQBn4+L8m/jme6Cu7xNnDiV6bqpmYqd4Lut7CSRI5t337LBOIYy7QLw79uN0pxo0kTdSR8yLvul/RzGwBRcQekUvWc07v8SKPjNn9GtILvFEIPWcgOTu7vopj9g5J9LRsfo6KuMSbrxzpcfjwLFqY6LI2HEea6dz+iIErYRI6CHjsDL61um0IhJpKmiiRAwd+GECO3t7cAqAe0xJypGsOznwDm9BAQ+ZGasn+AMiONLV53ndf0vj/uJD8/Q7SpVVKRni3BQsD9jQ3UFCqOle2mkJaVTp2rASQktefQ9PB2bp9JQVpQ/Z1bnqhMPOMnsTXaTLPC6WJfFaIdVpn4w8UGkKN8PcHZ+VS7pMvwKklb3HPGwzdMso/k0OKHvzSy5ke6uIVxkI0PVI59TrCRg/5y4oTRP5mjaS+WpmUaTCuTJK+H+3nH/2jBTpWqKsINcowxpsGZMF7odvzSjHDpdWXLxF9YP5WJ26kiLJXdbRw0ekIhlwjP+oSLc7k9ywbAxrwPWLuBfarqbYogyu/K+sKenJZxAVpsiQdQRsVtJ1WXrk+uTl7tnApVBdrr336PiaGFdyE6Rm22DmKGfZWsbjH7dJV2sctATGTct2iJq7JFlFeRd8VTBPFEdYeQ6aU9sqsI782r490ix5Q5tAi3vhmupMal5zjNQJvFTVj1tiE4bjX1aDY4pMdyH7+vf/TB2RDKPYURB3AgzR2IvjJYMaVW1RoUx93VE39SS9WEwxokPHZrXR1Q+rykhs8OVG1tAY3JyR7CyqjF9WzfcJ5PXiw4mCY29WEnoRVEtX+NO7NqP6pJKTOqH+zfYg0NRVwdvH4nPX5c4TX3qkCzwhgnfdPqqy/CZdXFbHYh0065n6qbpDzHQDlxt1WedBGAeUiPYYxr3sDLKZuX5aa0xFGqTex5lAPJkPDyggiH+th9tQnl36co1W3YjHoAGsKIMMZCrlGEZp4O+Tg+6IuEDXRrTmR/ass7G6tVXU17o18P60PHTB3bJxCbZT//mZnkRoaI2ClYzSYTohFJrMooSZURufC8D9ElbYnuwTZluEc93THBQqHwg2BYIzQ6BbNZp839dh89QdY3ezXRBvZTFMXM6puX/HJO2YtEkHp9cVqyXTrIMZtEijL+GplPSgM4s4ixKVTD6xK9f6Ue+JV+MrjpYinejNWZ0uXe/G9FbtZWZ8ZaMcg+Mv0OzIf6BRSGrjdNPcHm/GER2dJmKhRl08itjHkUkz28l/RZzFAObzCzoIvJjcRsgJLNHIy5yIusg5/+lQh1qYLO3XWF34BTS2ji4A0ZnFsj/8rGTVxHEtD3SF561mK6o1hDoUBb+oV6TAPo8MPbYSQE4jleDRYKBY+HBmLvhcXo8gY8rQ772aAGIJx7l05d855vKBCvVgJL0KTYMrkbcoLHlpOcdgC3PAduCHu0eBxBubUkpbgtpxk0ThznG8i+3TySSjbD/963oPrei9RLt7v0bRjnIxNprFzTIj6Pzaflr4QMLlbxMmDB3j7ciLO53GrOrShxgrcISHfiV+I9IAzZ25QZ+5UTtWfqnhr0GEwljMRdPNQKkS9r9VteNZSt84TrrlyRzVQhdneGDZhuRtAtXuOHB+PV83DPzLtSy5hqOKB0y80136aByqdW65dZdc15ty8NeVSQ18r9VJF6g5sr4aHBC+U0htjSR4k0bcH1hkAjd9gGcx7nkTaVpTV/l23pRa6ZRN3q/Wc/TKNeoPqlDxAsMwWUINjQusi9hIiKRyhODm61d3o5BzX7HqSEe8fjWzQ0XkjlvzU+sp9ea9649b0TbEeyP9nDWx7iJ+TEJkyqjrRSP80VlfQof9osJtClPRBJGmL2weCEBSG5fnbZ4FQx94WY+Enx8R+CRN1HwQj9J/icQk74YgLHuXRjZBacQfnyigDl1qHwZxS+qNty9/7/XITLh4zLYKA22dyQ6/P089O27qprGR2MZk5XXVHSADdnLWd0pRfbQwQFzYbEWLbnXTscpEi7J08HnWAUrz+pkrm6KkATA1ZiiIY0dGRJmRr4+RuHwUqd+xYg7Vx8NRFncVlhLwUPlR8c0Z1ffwgZzJrS9oANzMjwVAZklODNXQ+dBhuoqzpRriKO4K90+6nsfCI3TAKoSuCDVTLozP8VhfihwUYeCoum7JTW8QyLMIWUZS6VLa6EiBxp7J2m/sJGMYFz4fyHfZDEFIxnTbVyah9w8q9cxHLVloTCwFmFY/mv01/WuLJ3NJ9CrIJCjS+cDvkc/DNN16OrNMVVPLTcEq6tRKArqFyeRoUgHO3FkyZUR54+c3lUo9qVgvrpgqNqwWSp7MOeNGg9lFgSNaHBcm+6U5nRfF+jTeqWC+hGb8oOTmgcOOCdWXcDpni+fDuifp6gDXhx4bCFwnNMJTcQWhZdMUF/KoDndc17jhYwurVsbBHNOYTIOHn/X/TjE86N2uJNSdVTxX/N4qL4p00odAt9WdlYBH6tgHdwq9yrlzMumhMHBQD5+QgwMWNNBjsU2NpsLpNHB3WA08YJsD1TP6OOT5eThpq1Vp8PREqn1NSMLwkY3SFvdelczBtstOUAJXpiKP3YxamXxcM7LXHZMvDnXF/kdehyPLiqqXZ+IIANP2rSJLyPCkKJYdlp/NAczIMtLNwaoB9mdGBpndcR06nDfRmgtJlmu4owAuUyhmYUBtXqqli+wnawZh0Cb2HULPgCxtyFUlIBoYcvokNawnO2aPP98jRj9frbsBkN4bboDUVUuJdsuNJ0drHYDqqUwZKKwOEqx3CaFlDjtXS4fnrzkHscumCsdxeF3PCDTQRJ9CaujJXn8lxpJGoDDakpb1/snpS6XSK+00UJLfidriywOJc2+G5b8ZoIj56G+zzpX7RbN37GmmnpTzmI8t4j8GQHEzUZAXQc/ox1RgyTYKRg9qU5LoU5Bka8TaOik7fY67t/ohXnmfh0TofzYlYUydCwvgwFp9Ych5rndk5qdYyz8DngxJOjMveGFR+f82SABArDGJErhTcRyC91nCtOX2YA5jaNaX8Yeblse/LB7VffNIoM6i4fcGUNjOS+mkRMYQFRUQPBwUdBoRZYLWTt+lGrpEnzMcRWPdyCW/wlpuRkxXSi9jBdS3d9DAy3b6PelkshvjHS3+0T9NcpOZZK2ydQj6yGAZD7bGOgagpArucLHX9+XzCgdU6NF8x+gMMhD0v89woc94vCzJcPBZ6dcp+BayQ6GftaRJSLTIZ64IpkefAODU9ELtw/eN3LFYznhxuafbFttEhD4ky2AiwGCScOLi93SuGkO2p4pF7f8EX65X4s55D/Ra+HDW6PjCYDWWRaAyajtKEMYaTJD5JyPWkGG7ADSFO0KjEcV2lyObou119tiaU/Q6TV8Ay5x5v2Wbpn73i89AaRPZX+UtjZlABTlpAysXfhttAwxgH4qlTwWBO4g+H8/4/vHsEvvtRApDnoW2w1/DGjguFmFwqO4B3pXB6Y9iUq/xWhao/UGGzVmAOSwJRcEKQeZrIzSa6j/yL7sShD5kVslkt649pdlmyTCLT5Yu3sHIU925BmgOmMFBUID2Eb5HI515d1qmWs1R8Y4WgYkHeFuaKzDwE21xioqajldP4DNGt+N6EBOXpGvi+59NmQrdxAzYcnBKJ4E4jU+4IALir0FcuJtBARxp79nXsr61R0DQeKpk8GPoiv4tRBb6NR0ZFn89H8zBrHUsXdRzZD+QOwv0J5QdJ9K9gNiXbG0uQBBrlav+WgGcp5FhfVSMUxTbBLSdQltdzy0ByH/UH13L2wbGOlaB7qp7mUkkGHd2SA08nhegjfmfBpmdSdK47a/6KRS90hGO8ONQ29HA+sGxwoPmuG5CeHSI0wsDuvDGFmG2n8znkDMsKEKiiAuyOWDaMQkC1P+of/zIfdwN4PqKKXRw87yo+oq4FauBsMNrzALR5NkEBELLi+1mMkUDoqsLwLiDFR9xfhzQ9lEekFm3yrSWjsrEYhi5q3o3K3tFji+axttPKxQJw0jO/Ca05rItgjLHcaBx1Mi6Gt6kHo6tRnFuwAR7R7he/DXu4/oKM3EA72Wq1ZBRnrkC8lW7iworck2MYAA8iCkbE4hrtA3DORPVRqFdT1SpznuTempjst2O/s1WYFIU8vCfHVrIvNHBhyYA3RUFPy5yrexUsgt/h72qrC/C4HbWBDbkJSimQ35w+ihcnrIJrEzuAwBhWhmZiOvRKCNA+GgJ90wyOGzg/sdyP7txHhJYkZQ9ZKxXTWRdO4xi2jLIN7z480dFsgetp10IFQQa4gFZEN6g6Db5ZO1sukK/Q3q3zaTEuBkEJMcce0LfI+ZHq8TTX3pNT8+Vtuw9GxdrWDxH4pKSky0ihKgAlZHTP55J3OBpBeIHBsKlBtW8uIVhqSocrIogT4QwXIh87pwhobItvJntwTiCqVLCgoDN6K2DEfOtVqKBVPzKw+dUIV4Is1V8lRmR0QD2mFytHcVJDPQ7mLpQPyRLKwDU880GmxN8bqdhyss5TojaibP8Twj1c4MMqZ0wqnKYNCb93ubzQaZXs3u/VeqHQ0k3BXFCsUQDMq/3XqER/RfjyVwHBljxXYSdU9YvsiOEkPYirqSAA7ru+ugFlECr+ws2LbDBEap0F4YPl71xa/Rw+xlxPLNLoLeU7dDk3SVoVB//uw+EHrspdLLfz9xj143h9COey7WlgVX1q1idFnidm5zvefnLlzI/VBy+yFIN4Y0QZzTCKCqAdWSgsVoxZdBr4wxsYhiP6RzihSpsr3QubI4kNxcXYK72a7fzKjCKgVJ69EhYwv+CILBma+ZxaroPhafIY711l/9ELHHEoST1GXFzPT5RxBKLRSPAo8v4SGvWk7eM8TdwUtfnqIkS3yeCVxvkhjfkdycnkimmj2Fi8q9+s3birX1l2l+OofUvRAtdK4jw4YQ3czhg1kDX/PWq5f4KzbDr6qxj3CCRk5oLUT/59ntP+jhTDikLjyKWXQUmDnffymgwcPA3/fdu7BwEi4M0AnhA7lVeEffH91mMBntmIX42x71yzFbwGVM17zNUlZG0S8baedKTicPHddtD6u3Z7dNg7Hu7Vixycp2g37Jj8X5mOwPuWHfrr6enQBb0DcGhpwuEYcxlo+3iq8Edz7FSoaDeTI0G28pBNzxwara7g/5K/D8LIU88JGbg8HduTt7RrTx+4TjQRQcIx3+TKODETk/oFox9Dp5j7bqzZyy4bgiR6LSTc03awZyFQTbkvvwK4leWxKHe7wiaLCMHuHGYD9rD+QT88uR9KfM+PnE0d4LVjQvdjYsx7cSUAVhgxZE2irv5EPB9awDAoqgwDpThimHCYY0fB3lUv+B/4oqtC8E7i8aUvmv1Ty+5G6G/lEBq5FLt5A02drMEMNhEQOL9ybEfd9YnSWT//JWjj7VeEmXQB376SVkoYWBA2sKCl/CsMPv7iHg/YDyFrmtTvSWE40R+AhiOGbsG6eJE9JxPOpbJeGqN8ISh5fskXKsusVBCrMpGIhJ8o/f1o+WwO6Jk+VUEYDbfqolPdMmOG+ifBvqy4C3wOMGGJjEr0T1B4MYBjXP6phlXf2Oxz2zntW4spYq+fsJX+nnoTw9Cm1O2iMylWdWKGqH9AcqSzBK8TqhGWQeOlFw3L0zuiMjXGCUTg+CYgP8trvg6qWQxMdwi+pz9Vx8fz3T6Co1wXC/HoZO5jGfyALvEThXpIVgO4eVMzH1yZiI9MdqkXIUjynyDTUkB9Ey3RrJbMp8I7r/yCmwyZ7expeToPd5BaycMpvGCPMzz5MymyGuA4V72otEF2B2X7i0jDmOhDG3QrxzDQX03BqDPH6+V1OsOcbtNsg/nMwCTrgr48/sjD/f5UxDl8KPLjQzeJ4F0HkqZFfeSCOJ4ZCLQq4eW04HvEkGKhttA3Z+C3bsYq862vlrOosn/3WhLtqzFPB130sJO+oSK3hOYoXgD2Unzt0dDFTVGcFqUDMxZHZNZNUksOxh9EKEV+Yw4YxWvqVkVd1tOnWw+ma4QfvEiroQr8MD/5af8r26omRy4gEdWQ==</vt:lpwstr>
  </property>
  <property fmtid="{D5CDD505-2E9C-101B-9397-08002B2CF9AE}" pid="3" name="ClauseBase-styling">
    <vt:lpwstr>4NeiBBMAnLI6JgSp86nDg4w==9GWJELSk1O4by881z233Ok7fViPvlzhy3SgqVAAUuFTvVuqAAwoByQu8Zvb+gHSXzBER6+TbNo+PoxgV2ZbMzMeNUw0Rd0XPXXXpmiWH59+TY51249djHTlmxPNjaw+GZhdRQW09cCKIVWWJJzIGFMMfTlJ6vft2uO+VaKz8BaqLlM28iU9RPKo2Gtu5h8wMEgOAX7JDGXVJrFLUIqodw9s8p/kE8M0DYqTL6RX87XPhLZdgjeJciszfwGsj13una/fW85BPg4B32hkzx2Fh9AAiVbbEsNdF/NYJ4yFddCl4pP6lN7+vWfxFHrIhe5z0QLgHdvKxMe9ywlz0fNjQpfI3r7EJ2mFvFzH8pGvru57adOV8UtSyw2FIkFE6VAEGbEJHtwTl6kLqGM11MJKKuuIAOuy4OvDoPAOmdnYuDxISaC4OMluSQXh0sSE+a8NFOnowxobbBitjsTSbimtEyYEZbt+ClvGzqERjOHuqn66s+8Eo1yCmME+OVVsfRZUoCfMnJUgzuVLI3Oc2UNGHIEZ1b9QTVPZYDo9JfNQWUFITYXf1qGCQDWxx3eH0A8stNHzQQTcRpPwA9DomhAFUwUeUdg2r/UJNQkcKFvH1s1xAkuiryzyoYCdCmeiDTRYmKiVSB/eCHfdoL+baDZauVYjgZ8vAG7kvfHq2A3Hcj01gngY5kevQe4vz1UDtORLtl5c7Oku+TGI7mLHTgVCyBgopGs1OrbjntlXxq4VBqM2dCqQjYpc8nCPXmHGW3hmlus63SA4iQ5by4fTi9/TmIT2z9z9V0Vtk3aLgTinZdZJM4pG6KC8SXYuzFXLbb02cI/xyOMzYOfWXm6lAaQ4uvCVPL2gIeDCcTOcflzXd3tpV5r9tvBGkihWbxElgCSQhwxTo3aV5c0BMDTqwPkvPkGdkb2anD+8lyhqxq9pcgJTb5FUyTzGiHP0pbykrQEFNVrbTnnha7NpiM6z2ZTZgjPDCSJ1ZocTJWCvobeSjO+fOuUEGJ4Ny1oHoQK645isNGO1/toGft+5GFgh8aBpP9zrAEP1uu0XbwHin+q3d0FG7fq7eAhdQ7lOHwUoJyBnXaY6jT3muOCeKLqnwX14XM87dN+TfOQ8fCdWqL6kvpYuji0OL5Kf/IZdIh7wNrwZGC5ihqHyMM8jhswUBc6+7HhEsrpZ2gntdbvOsN6VMj/x/dDZkB+wrbGAlSNgtWm48txP2W/O9BglrKp8yv1K5NKxlAY3wdJmoN/UkHA5GGg30gotogNuaaLVE6769OupWC4/b42C2WflkDDu/2HPSqoqv/+lhVKBglrfvlEPDk8EBtQFP8LsO3e2f95Ejg19A4S1VmTgAqaJKPFzgV8BtkRDRSQyKRDwOWOS1tyM6hRjhZQjmIm8TPn0HSwVYiGUpLhmwPPJjIarYus+flOgaPaw+N0P6Zn/x+QjpM0l97Mz0PiFA2Dvhc3oeZ+NY+4694QyqkbQ68Bh3GmHVL6ZCjY98OfzjxGb1V2UrD08wYwchzvVRzsA6q9tfy/BdluUwh6KmVhv5e9bN2iNAYkb+v6pLU260+Xr5/dC41DE2x+yTBmjXgkRZ4cGOM1bYbs3sgOVC8f8CpWbD4KnVyHFOPvAWPVg2Y5HoatuKv7EwjVcOHLB1F+jseLD3kHesEYBBN+3BIGC3SPdxIVqsp2PzQ23NlAohtiRyvCSC9HOdYLmM1zsmjmbzyhe3S7dunbPRwOWG+oKsy3nfe30n3JDpYtwYqPSHrW0ZQY2j53fQ5o1HhxLaj0nnfbA6uhXtvGkRftdLqXzBb97R6wBXVL4MtpzWJKujmaaRGnhgnrGqh12DFK6BdDwM45E60CEcTcslcu2qaQbz7GnZcKPL8YFLdnJd98w1L2Yp3/iYrNbc4Es/6U34bIW9ntpXk9GvA9qe7iLTT7wLVjoK1d61zc2g0eO+fKaNcawKw41zcxSBeIVK1/ciwU+j+GikohFrw2nluIHLu3tQMVTxgT0rWwq6z7JvAeM2ZOiqk6ra6TrYGxtwVk5efuiSYtV+g7x/IfWC0mTVp5cNJCcrggizza6eN4CzC9cvawCwUdaKYPgFkJS4s0BSvbWmbIiy3dFFWU3X4SX3qDeXVh8m4warPDcqiN71biK3DvXxR3i8Z9Jwt+nINUQzWJUZqa0MeNFi0Cr/3jFwJ3KlPTH/5gpxy9NProEuf1YRJf90m81Yza/cedGyzIXXb/7wNaRODtZ20zHzerh+p+rjatRos/Uh0/BKwBzQcHcJ6mtCzC+82jNJQvh6XMDX6V9aHyjUxvQm32lJbSskyLLSXh9EZEaI6c6MSoEkyYPhO6GA7anjbZW67HhQtKTF4RaHwReNljQKhC5IdbLrqlqdJR76Vp1F/YnB7C+dOn55vOd4WYt5hDlERapnQ+3L46VrBacxB8HaddgREhzbnmXyzYC0flFYAjtIQw4XN9xIS5N8uwdUN4j7wsq9Tq1khyN98qLOVkzOmfM6dAbVRPFR1kQPg0OSKy6WmnsTw9EUH001TbQEmI3DW8lBaW2++/WPUeG0Fvk64bkNdRjmnx2lY2nVb/nUUBwDSPsFnPTtnABIo12R5LKiQh+IbfmbvkDyiWvws5fRggXcEwzESxF9Nb0Q1cCqVOLpE28z9pGZ8RD4kpDLn1aZqaCYZRjnirSlRyE4yyjGEe6Tz4oaZSr/Hanm06hsIJXcpAYOImHny514Y+1oGtsDOGLLdty5nBV57IRbbqBkyFJZIcwEZJjSXSR8+wcVe6LFsuuSNsbTBk2xEEMlAyxJr6KQs+lxCF7JxGnGL1sw40rX6WFpKhPZqh/CF0Umqij67oJ7Fz9j8KQ8h/5MOKSwrU+eGDmCn2CYAqLES8RvdJ8tsi0evNhLBD1uv1mZksd/L6soiZQncuV7MBIOKXsD6Z/EsL8MGA8IsUic9MoEJJaXN4lAsh24BZSBlsPwnJIgE2Id/HUcVTdc+0UNVhUtS+nNhdg1CcajuVaXfosFcWy6Y2LKZlVQSr9Tcg5OMvSxifwr7O2DJ5/Lb9AkY81uGzGYK8qQHG3we1Kfh8ztj0uSXN5LCQhR2NZMZ7OGCe71sZtWQvYS2/JKDQJ9afo2Z1DPc9WdKNuJTrFW+KPFuY1RdQcEgejfVwX3QhBNn/i/QVqofnt+tzg8zSK23byMi0BuIYE9Jh6pmUOHWPiOz2siDvaqWXtHPX8dk083c9BYfVmUts1cqIY6sabNR1eg46ydqGPVC0BVaHyTrm58kyf5tND3u7AP46oHuEFGHrFgSFoBz75AagEFHKRlkUcxClh5HfQScZomoj+jS6wLEdeS0sFTbsDmEwb0eSToL57i1wk9FN0xpk6HxytG9IrxJ/1jG4Pxc8Y1bPyLvAnGWT67xwNFAzqEsifsLBnczWVniiJExr1m8RQQ+0xMOavRGG9mBsu4wW9cePwcg5bg+chilBri754iJZesFqEXou+wYG2ExedGi4Uk59/Ftppg6xM8pRlczyobH12IjZ0DejqFxm3RYIfYG/MrhCodc3z42PVjxeR1jDQCzhPRxptnHzhJ/T1b5JfQQRjAgei5zgbZvd5l+B8MscNso9QAgHSVMIBC1PPaxysyWTKPFE3ZMKdKpdNwHhIZ3jDLTM+6OZbP8qHM4FxnGzXHB/KIHM0A8o4Xc9I+1LruwXoEKE9+6b82AgFl36Xb1Yp9ZkHESQjdWa8b9DS8CR6Adkna2eBHjW9BzgnwZD/c7CvYpkckwwRiZGLJmFW5EoBuqoJnmsoZmmCRq8nop9JIBBOejKwdrD/CkSWWPSI396aGDRrA3u3rJ+zP9Cpjg0gR7aBms8z8F73i/mJl3BdgqWeXshuojxuxliwd4jh376aHvo7nLhd9l1/jQ97oXdxhIgu4MZ6TBW7r/EssOeKd5TBGkc+4fSGLHTGLWQI6Ac1Q/AEvQFi504NG0OpwM7Ik6aYxFmj83EluCeZH6a9TdHRDkwixGIeOz2sL0BKMhDdgugVOUqM/XkJPAC+28cF14O2JuKGOWzFALFyc/WarFr//HcRRy+LyyLwYQiuZUnK0BfxVDZjhwSMCwZLNLYijGUPnT25btalkFRSuxodrazsPbQSCVzEilq8Z7FcapshFatGJStlunnkT3zj3E8D+vUcHpC4UtlynBLMJ27sIrjzTpbblaS4/Bje+MczaJWsAxhjlOnRg873e5m4QDOuxRYvVvm4Vf5/e2KaiqeOdgVbUeOdU7HckjbUKqnp262xFptAPCz58PQHINJw0QAlD5gbEKmltSdt8fqZNCbZQEB/qvHyryZXVZgQPM7cxQk/NyOJqLkVrfbxsvgZ67jV5c+6tKli69NmvGOxju9bmi8psQRgUIFmiPON3dEo4rjjO5tYS99XdYDgKAgby71nxRRdklAdyUfvcjp0sgNNBn4UevSgAl0CPeCpmEC9HKnTVgZSlGUatbbQsHRCsFbTrw/Fd5oWJxbbBXr7O03sy7vCgTCtggccjb2VOzg071Au1EXD0Tii/xZA+rQMrQTys0Y5S4usDwWZwC2Gy4yAKMvR8vroFYi+0O2Ycqz7F2rQwYQ9q3/SzTMP/eJlaPCFwNZ5FiIZk2/cHp8rTvn27K2ZR/W88bFATj+MR6fYI2++0SFwDboKYEDcaLGG4xVwy3hI/L7HdWWXW94YWqVyJZ0kx7K5YsskpKdXCLEo4jKiP75kvGq2HIEwBwkm3uiujqQ0c8Wr7yaPpgLkVQFqtJURyMW81pxfyCIKLHwREB3IEuK8KFnuZE3qYZpi5/1fLPmbMNnOInFzp9cjw80/1xKGjeesQw6xaMi4ydzDvFxhLuKxO7iKnOhY7oPNw6+xysZ5sgrro+y//ueFXHlx1nK9vp8TZSLHrVRDxEHrX7G/sAzBvRlJUs8PP/+YLYFLaVTrwMvof7N8DhujJNU1wHVK0sZcWm96V2nq6QR7DH8oNqMV+JTGgVEG2k4poz3fcxsziIQqwJSLSNhF9lNLA0KVnE4faWBgvLpb0ipL4T53K0VB0QnEoS1J8xvCCMlEiUuRqVs0LVAorXqcjsPmU8R13VUY/P9+eQolP3lNnXrI4R5MzLgJKWHvp9CeO8+zdv0xRYOSniEbjvZgTVcXIyPxQY2swvSDYTsNqWI1aXvkG0i2/qHVIMCB8o5VSY4Oa79hrduP2H8EDhhbRYHv17hM90tVWgvzSi9tcM4q4oPVIJ3rCweaGXTMz6WFLwA3PnMmaVrU18Wczsq0fSTN2+8rWrv08e/KXV30T4iwcpA9C16iGolrc/zf0paguvraFOtA7t97IillLVJS/C2jacumjkiX9DQ7D2WFVAmSyDcIkNdm5IAm9DjeFnR6PofrmSLOgnX61jpcnadHt9N6GV00C8jxStliuSILqBxAVl4RbQFvCwryP8frZsAe7cwqQDz3EuBn5SAoDzAGW+2BYG8e2XP46/NChExBnISBY87aWX3e7vEu4XgPYGNJGCRIe4GMdNahDoDbjvwOROeMbFJ8QLwQM+RedspXx/eIY3qPzN3hlKGRDZP2GayISePvFJgjIR8nuSVsyGq7f1Tu91hOObFbncvVC1DqX+pg1KKEnDABlH68237t8wazI9FJezSt3k6XggMHxMNtntzqbnc9ooMDh69fkhNP2fLQdA3jlnfH+aR9yuGVcWLv4ugaqOnMJ0x64yoqgmTUMmwavwVpahfbzeUBPixQhB3ZNJzWvvbo1DVZtMdT4NF/03xXwkLeSHo/orqpO9fafWEymEE1W37bnHAtzrfYTUueC9038DBd9HZwuyJTQgCOT2b2V2NXuQdFu/HKcSdKsUX9BsLsX7YtqUsX0b7kIAtAhnS9L9P8b9N8jcIlHdlebpFzGdu9jfFD/MYpnfZApH8XlH+XKz64/BwYSycZKwr1cdoH7IRS8/38Z7IxGxea1uYIsCAztfwB1auYN8A4a4gkMgejBybKLp+yfqWi1nTNxF0YWQM4d47IG776ZhSjel8I/ExmBdHSgcKiNwuk1eDwOxc3u1bBCZiSc29sTeaY/Ka31hDpyGmlcTU8RZigEVfRih92Tc2F0H6127RgcQ8uIXeFtYiTS/iETthjHXZSSgJrXPUGZASVrLDun2N6mZ+7THkwon3+o3C96Y7oVUg4a7zcPqhqKVuNuh2EF0VQfCrifRXCvP0rJOuZtqJTEDPY1o6NAbITeJYXulV5e7+/4lVURfkr/r7+AEisixX1qO5sObLxSBgoL8nL0aGWTGdInG5AB42MQqw71GJNOxv+U8FJpmtGZ9T/hPAdv9A3AIjHwYSUonnRmfSCsE7VRvXiQzcaTZp+cTo4PYs+mk0BGfOeTAfE9wm4FYFZ+ugKTOf8HKBzUxzXvXEn0UvhuWL9N1sst0JJzCnTwIt+cDLXfcAqphZUrKIYuHU+dweIlhJN3nxHW5yj+TK4ghryqb9C8SOv+Qbiu+gF5dwwtpyzKIAHSHjyQgEdChiMbHojt4IvJtn3yH6RXKoOTo35dI7JQs3BBMjfKrXuhz/jJX9uRTUavJmX/QGXUQZr0zXybdpumgfjyF0Aef4JW5DE+shHBRXX8GTXYE0xTJ8/5x0nOk374vEyNv3hXnFVctQSsJdftVZJRTRxOexrSo92iJeyaPKmRP72RePZnCS99OEX5ElfgfBNYNK7SLvtw4Efynxs+O1MIP1mslV7X3VDKs3X5qJfHsx/3atVrStRZKyH1YyT+V7waadvgjP+GcbQxuFLVc0eh4rantcUd/GkuQtSRZnWd10FyuDTNKCHOlY3/gHdY+xX8kLDtV61JgT7NYdr15HO6m24456fI82SaWLJfyLPdfatzh66FUi7FCNmbj5WAmDG3btV6fIB7fHvLepmFvwr3xh6Ew88b756gxI1JfT5GRhD4NxhwODpECWPw4hdSTD1y0sDl9ZQ4EBqLdxjMttIFuU07/stGsPyvt8jELqUvJ+oj5qk1vNqunEj+LE+dCdl37F3Pa5hknSwy3LsE+yYZ3nvdJlPnMs20Jw/Hhckgsx4HSWCGqkxICAZM2MTYOXrJaDMdC/az/wdgL4Mr+G/UvE9DPH41huAqDJ94fyVnBz3/g4uqbTvn7GB5Wyggw9qAQ8pqdq/fyKWEBIWzJCbORuC2yx4SDAJnetDNzDiWH4Ig4TRi5Ls2D2GRg1jMW74lSiJVzpQaCLSsq8gzzApbztcu6FhWvsYUd9Q0VnhwkkCC1tjGBnLiF+7JoJ3HbLURZJJkaYzTk5rHqu4q7L6mgBGaFFqQVE7PAlOXlz+xdh3cCjNY27qy2zNWaGd+q2SnVQhJpSRwpnYj0hRJJEHuJQMQc4MB19VGlelOVKpgIDPV3sPxZeixdlg2bE6SvWPFAXbGba9sCKIq25+36vGIlzyjgoSmYaeFhKACl978xxpBy+R+k5QPvrdquSqPVtKkLYF5yhw+DXFGtT6UyLDWZLKtDd0jULoHxzUkAdK6+NrWokQEOtDa8lKlT1W6uQxUHcurU0eLegDEii/PCctAryu1s+NA6Mb56WbpKRKoCc1dhPSr5Cdu7QbZOv7s7ZU3NxrDlKstQAFK/I08S2Dx2Y9mGH0J2WIDiZ8dgO8MpH7JXLf+02GcWppLsIm4kxZfZYhs4/TriVGRvgBZV8iUUIOCCO/nYHj1n0WWAzbr0rP06wphKByotY06rt8/l0YabrsIL6Blrgm2P87i+wTKYeI45x5YLVPVCTPrwC2U1x9PxypYTUq3oisni/4phbJK8WgsF88S3cX3QmhVEoU1q9ByTkJbA8sovwo0n+D45+IEtmIr7P5MiCkTgNKTTssm9tX32+gi4a1kXo5bPbZCzrIcW3uXEr2u0+Fq77GxZkAUkr1ExkYQaQA9VfgrhsNxdq21EhZRN0tbmx52k+vBIqCp7hdaAITrdGj9J16STVEWtf7rSwIvY4rBVJlV/+KQk345NRnskv08SDUHZGFk3bK3QsibI/AcdKgxrMWWcIpOM1/4bOErZVBrNSATQMUEtoICjbSiLLU/NR2/tPrdV9n3FziR97lnvF5NHjLweAwGxODVbd1EI3NW+hAZemSoaie1aMX6emT+AXDyfR4HBoSCTaDO9evuOXkv4Pp+efpLNXq9cFJS3y2zfjAzm20GBPz2E1ves6d0sUefXxXczWryldJDJJ19lLKyhcKHb6lOtjU0FSO1+5LI/0YNARv8vy8RoC2Ld/2mTc5i+YXmKqF5UYkPbedMuzSB04OEX8vax3NsxoL/MudE2lihXDvks272oms2MbIV8LK0TUCfZDS5CJPfGqvsTLe09cTh1kBnZ3cKyw0lnfuPP1nxuwiEa7oLCzO1/4/YSyAkLC961GlX/Mhy0qpjnKg56+VtRXZIwMkR8NYk/cIMhHLzfXA5x6vkiazlRcygumZcoU0w585auBSt82deqpNB4nNbFTPr25mAhliEq1Ftfpjd7K1po26xUHMpWeMBn49aVdAuLZB5UjEMoMv7gWCSJFJeL6+OBQ99wFa/2KyPvSG1Jrpd4Q7F7sdcVBNXogE21PQbdSPV2nQM8MVLkRsmZl/A88Y1ybaRXiPC47dedr6NCIfkhfotCwDQf0ke3WuCX33Xc3njGU/7VHbra2Mt48FUsZIwgc7cC1/thiMFzWI5q73QLcp1kYuk5DdBcwMz3dLENPDdEYq2ZYVDnNzWbHjYdDNRAyJMg1R7H9RoWPmB6rFq+SCHye6gZwf6MBKr0Eg19I2rAc1KnzxiDa+AOSzuF+dp3i5hK6kj+LCisQg9v5MsUEhqpsMl7atbde8EnyTOWPk+SR9sAQH3T3eG/Xrj6aDKXj2/GveMla/36tfinGSnflncgJ0mfp6dVlCQFxwRrtgT+i9e+D+AAYeZ9D28STK0oYU852WQwv9Q1Uzjq/LTvF0jv0SZYXi6W+ATyN5A3YNJNdozi+G8R8CdReFoEn5KSgIclM1WkNG9mJ1hBIULSiMGPoz+CVF3PhFfg1ch1EnI4mkp1oWAAY4P0+fM+WN4qULUuLpWU3PaoDkHnCLU74X/fNFrCdVCcd7JHo24vp2tTcZOto+bJLkbuIb9fYdfIeLCFyLj4TshhFbQQoXikf4mSDMI7XK/fKvVQxkRdI+vfApAVIuF2KDUXfs5ZYsQwHXlite58CfL7CpN7x/uHeo5AVrRCFSB4RAOFjPU+j6uMOlSYAw5zO7krhqsssLK3BVdLN/yYNJf7SSsJx8o1Vvo3oGTAjaSyywTNJyRnveXWfAcX85PkIgoBrMwLspUOWTlGqUEAzzZPhemxNuZS8++wwMOv7/ZSwx5Gda+grgxX3WnLCyHJTIG8M5sFfuGh/i602IGFTgRUVXKVvm1Ln9VKQDocmfbDyb6yXvOCT3jgD9BL8l9oTpssMGEpjbunt5hX9JHsVKca/Yu4oIcFH39awpVByDNUHw1erSfG3pSuGR0CJSjr72nQTIHNLtobn66X9zaYInJCb0+IW3veYAEJxlH+ClJnCUhmt8+I2mZCbCPxrtKAw3YHGVDgIgT0VbnwrRTxK6HqTfv0drWxBPjwSm3qsrlDFbAyKps4/ylyOsrByK5KcahYYErAjXS2o28xX59Vpz1HU0ARg0r6fieHfkjPWEHm4SYheZ/jh/Sf4W/r15SMuxMYprNdRXDtsCIzndFXRPVqy7LcNizAWVzGmMtrzPVvstJA4mAY5MiUNj2LI5mbMzWY7aRzNKMgpfK/NOEG6lT2GVuj3Pjqbmvy1IyHO+QSl1qxqLwla3/jXypQW6iLoSLkQzU4v3X1tPffVRRKXfRgcXPzTeKL0+wzFXam03J8D20fd8Qbg2ghYAqOdJKWcomtAjTCm40Cq2zCrLzJVcCMeGFyh2YzI7z2RA9xSe6+VZfVSTqdb4Q0BQXO4boFYD0CcVuDlU4O3etIcwfusl6TvUvWvkQ4ltmy3MbD398jPcjiiXfcR6TUnRP6yydN8cFFmh+5TI4mS5NZIxhm5uq2e29YXMdIeo2g1BBwgv/FBLlhJtt6/oB0J7i3Uvza8hWU6M94Z0Ruw4pxw0psnK+l22BZv71Sm3qthkeViU5bdXND73bziA08xdISa34eQdwjpqMS5kNsJFL4onY5kZLPy9Cpp9lehZQKwCbHzzqu3x9OeskoFqMOTYkU8/hukaL7kiCI9UoswbPQJUAZ62YALPCOZ7/JQvslIIMTdZUeJ5GnV8V1UdT0AentItKeK+M8I4EjzwDhWNIxxpgbg/qya1YoA0Y91mPrWuJc7it24BQ424YKKhDz8nff/MnFe34CALpPiCXVrBko/X5JQoGTaBucG4oOa0v7na+k7XFu6a5DMEceZS+H7H6XhY3yyDdMYVUp60J8uz/L1V+7WHMLu2mCfg5qZTlzGI22pv8/nMs2GPB/LGq5tB+qgVEMWi8iaDisuK3fnM4wjah1sfaHQwTsPLQzpk9GPnaKdrREwV6dI1XdnaqGmtIGSNJOyhwC4WEYDrLD8ACrcxs+PwonXCdXwcB8TtLzpfyTNPny/OowWsbsHL/viYA0YvUQ6BBMlG7/Dz+eapSji5FoeiNbwM2vPFVJs9097uzno+uOruL0plUCm2hndbAtudDtu76QZyu6qCMMS4oiXF9C2wx4rcfzPZeuLQlQu3ziIHCx3f76ZtnNWXZ9jrIEuaL3gqViq82326XK5dcqYp5TSZOZ0NLc5v2ePCesLKoXO57BylVHjNEnjetycz1oNTmGX+St0f93FxrtF7o/RQfgwWunfhWjAoQm0MrPTwUlPM7VOuIPMscGHLoQoQeFgPpweTuSfeh3l6UVThgKToE6OUw2eN4XRpI7R89ebk0jLAvomfSMk6beJAFKQrTfnchtU4X3vgtMM5PM5iIJUvOiwX0XWsykzE7/8OJZE1t8KhrbHsJRhc7lX1zQRNpqmBXwg4yOnqYs+hhYXcmVS3hHPQRZF6mJG9ziJO9o/iPDKbJ6oRrRHmZ3sZJzwPMup4XbyxAMeBSWltowQLbU6YYY0mZaGVqa7aOWvG2tPGyXYj+hb6umdFAp4YLFc7FjpdsaeUktHXYm/U6TkuLbIlAhNhddYpQ6RrfrDdCzGJ+fvcCquzUIg8U0E9VQirZMEmMZUgaa6VY6UMCgnngTX4i3+WYLhLWHUY0gZqirtqGMHnZHuvBZ+2U3aBefCIvkcGqt4LpFoTIYL51oJ9AfxexneFA9p0RFQPh89+Ze8RstfaQfBt2+PN+zz58QNKPYt+zZLmZ/rrL+L1AnmeGIGcv8V+iViVin4krP499395yDSK7sn28jqgM+ixAD7KA+lFA1jyOwX+RDGg5gWZozCYunwuL+yEMn+AwoipWhmYz582tIjqtTwKrAuX4CjzuqHq8u8Lu8k6qa4tdGlqy4l5im4YHyrJQxxC6Rzu3IQuMM6322JYXZa3zIY9ZarsjykjtaFP8ybrdRpHR7OOaRI3tjjzDbVjqyESt8Qxdmq2ML79HTCMWvR03FGI8YoZcaCOWog94U0h1SpoO8/Q2RsN8fHrHNyDSwY6Zwj0LbPekEGrshHbuL+OlNjW1rlyKZZLSwZDbf3F0lK4G3pwpPGwyck5hVtHCRtnLZ8nDqWaOjzu+LOdPQv16/TiNSHVtZu2BOPUEUk/oq+lHtGrZaHm2FjVvpuMZbh3BHzMXb56H0TK0WyompQpqCNlxuJVDoDNqej3M1Gmj9OjgaXZNNIyWSixMAuK6HM6kKbdw6c3UNLc+R/oCfMPs4evkbd1cM9+KrI3KCW7JA0lLHtBgiEbbimI/zcoi8RpoBAe0bC/l4HHlWqhjn3G0jlaLVpdvTxpO+nfhNZl9Htn90fKyOlPUM2LqODY0zNBOsvbXbvIpd7nI5zjDv4XToIrn+xCT4VYBTXRRos3tiLoJT9+8YRA5L7FKZS/ia5mtnHfVyCiKqWeAo1vGgo1KnDZG+Vcweuy8eg5aAVhNqBpb86T3STIAYgO1EjZvkHmg52qTW/5Pig4ouwmNqRdlZCpfsHuow4hqp+xaSORuCf0lKRuyvJ4+otLOEerSima3iFTgbI8Fdw8MZ0HytvJHjPO3cmFJQ/tUvQbTvLC+LEpw9Vsz8DDwKZaT5eF9YWpHTPVairHyvAY84K1CO/zcOWghbW93aPsykXl8zPvPvjRWtULs7P3Yro9nFqYsNvSB4cQwHNd7PoKyVCmLy6/hORsvdU3HttOLcSqAVFVGQMTcy8f/cCHM3vEMgLw6wTb5aLbo22YC23HtWJp8lWKFmhuKZF2QxKqDkioyN/4gr23ch5AbjdBOF2pznP7wDcxsrehyIDn/gxCm8Ujmtp1hhligtLmyuLM4zbL6IwCImxPWgklqsCMq4k1378oam0DsYQSEylHL5mObJDECAwRZzI3qjnDeowCENMIpWm3OhDeqi3ltB/a0Bgd6mxnTY1XloTWHtySDy43QOiK3cmzVIHoMJvrF5gHG3XHooJn5wnD0FzUWrKzpXp51UzHEw9SS07EOngAjppb9UIxMEiv3HBQqPXZe6UDzdupt9Y0eVfiTRTiZ4xpIBWT/lKFB5b1ThDGQIkLAq4QbV0FFbfvYlqasJgqhd0TKxX4HIOGwFAkaVQY+Ob3OLb4PnEOyvYf7onoqtriCr0HP6ka2QYuHDNNs1thAMH1WOA8+2cowKftfg/p28F02/tfhsxs+T6rQIymXYfmUTTKRdtLIxYOeTNaqjkLzvn4kXx9wvS2ONlOPedRXxboBwsqvMAQW/2BrJf9yOBijmMToGntvDdGv/Q2dcx2VDs4i3qJQEwtB9pXJvxVaT1TAgf/gAx+hoZ2pspkud0HILfRY9ywW47/lhydp7GceFlHh5E3vaY3v7dm4KmV2scK2QNJOwkY0r7LNqbrq/dZFK9gsfKryB9kkqRE1HbdCYOW8rgUECSr4gALI7/Ab6vUANkOT30Fux7gdP9Napb8AHtPjm0qIXNdpg5DsMmh2ujbzvwUbShg/WeVLfhzlT2WmFpswGecNWjjsNucTYTgAoK7vVpSNGJzmTtlZBS2Sy0qXi6TG/Q5KycVdOE0E6TTTear4c9fhHgdccjURf5pSoEj8vIp1jv6oM6YE0XKbVOoQozu9VSbtEwClLNIXLYKIPzAR1Gef9h1KCNPR/W7tRjo0l4YnraGBCffvQWLx06DHMZG6yc7kyqSY/cXokL973lIiOvGXg/jd/8lg0oR07afgcto2qsnWZQ3UkdN7u7fIT6IP88nt3WJ/EMeZ2c+mo1DObROuz6eMm6XpajNYsBtnlfXwDm3IwRV5mxmFm2D8Am+yweJNAVjhlH3cJ4SvS62V0IXFDsyUhMOXbbRrd9lpCPy7zWLVN7gYFuFX3M8KO7zEuZ3mwYKbCX4b+2cmQDqlFk1S3K8GEXiuJJaH5UJk42STGT0lelyeK1+tuGa+pDmR1WXcjjZz7HDdaglJoweclmRuKi8AuzmL6AnaekhwL3G2Umhvn9cnskQ2yYgMfDtvKqgDgv4PthLtkI7ayuM8WrCkzwzVDuwMZjJU/JpKoBU1jRKpkr0HBr13ytXLm/DYH3yWNx37yfdZQvNjdz2EyVwirplmJQUB/o0jZfC1F6ktWr0drJw5nhsd1qkTvdrp2R1O/16xFPUQM3GTVkvCJNF83G9S9x2q5E8WHXyYj70s9dtQxpZG22K61xezNBK5KTMr3cRHT5/e3gV4s5K7liLtW26KMuODmAzOlbJsVgtxCQRQl5OAiE7CWbmVQfzxPSD0FHISTuZnk7+LCw7bJxYzeWLub2bfu+jMB62FGehDx3bPL7n5uGRH5POWmF+ByohVpSdlRf7hWtXzaI5+gWt7ltHWsZkRkJyIo8PpJR4OZg/LIWoXPiYvOHIm0lRvppzKkwOI9t0cs+l27phgWkONnmwOE/NVtyYcSBjyPUvC9dJTdR5hI5UBftgYufp3emX1bHbpKL6BbvzKuym/FTahMTzVVnjgRDgRuojHbF6QpoVlymQMrQ0Fp0qT7kFSOBTMCj1tNHaS9a7M90lC8zEkbIuQDBPLaPoHgshwf1DJ46Ga7ZFbgHVx20EuJz3GU2uWDHrZGpXexMBVwvotzFEWfsYhFxVJFR/PrOBVBLj6wUF1n1W8ehQZgK0pN11hwDDAjj1tVqzkIPCXDxV6t59p5lQse2caRwSwN2PImTU+bDJP2+1VeJFYlF6YGvCIENS6YA8FGlqKbqj5o9GI+sWrIgT7x5mzclLKEc1GrNuyPh/hSW6vuUl6vlqYmG3BqakjzioPPkVZ1IchHwFvbVuqPOYGXIUGGFFzxEilwNW+Z66cd/K997ezMpZqYWzgq0gXlzTRXIBeJF5ch8W4qb0YMeh1KAY4t+wY/ZlzQvQS14lCSyNG8rjBnpxFBmJpMdUspRQbR42zrozic3TSgEJnF4XqjR3yGaTquP5Yoayu+2eOshAlOX0AJQo1dK0PqsPjw90eSrPxKCZLgEfSWljdrl4Xb6uDzEz/LX1rw5u3dck60BN2quV0N6GbCT6royPS6+c3WQhJzG2ocruz88pgXQ+640vnNomtw9hOx2zh6Pc+KXqkW8GNNdy7ufYmxDQaFjd5l+ZnhFNYlNh4jOP9U1sQxwPyc599QI3N3PYK3/GjmLrroDrupt9ePw87XfPoG7uB2DJGaFa00BGxBUCdVvlP2qSa9FQ0hhivNKoiTuGJbJzNsz7VXU0/7T3HGOiBd9FnNlv7uDcmWIn1j6Y2ZRuIgXkhIjRDPxGK3+guRtMCld1lPJB+dwEwk1K8F74n2ZdI4yxdCkDzYBzolRNBKtERCBZYTYw383t/1kkVjIIf2iV/unMtiUaGgf01858waUZfk7lz6jjIIPFel3WNQ2HdSSj3MciBJ5/rp73k4LUDQ//NgHTKjFZ+dxhIKmkkwnAl8/ikpfcJ1URkAU6tctNTniBNzeC41aBik4o7E4JPiwzZjq4CoGR0mSBu97LzddZcDtkyE2NjngKeS1AJAmPLrRSm9fsAW6/G6ujMiwIO2/ceZGtyT7gntBFiRNNgAmaPwqDUcZRJxE/fw0N7sizts1ECyQhE8DEA7YiGXniIKB6t39+enX4AECVsM2QSXz7JO3ng5uAnjT8tD4p5nf8qUY9T6k4GGPw2ToqzjXIYOYD3vrcg7j6onIym7JN1b2Ho23xYeA3cByxUzbbDAEgGFdWKQr+y5A4EFNcD834kogNjWiYQPWclR2A5MInnBbyv+CKfCC7ID8TF6ZnWcjqPn/3UXEQSDcBMGx5vigvOgApIBtGsj7CDOhURFaAQuo9y</vt:lpwstr>
  </property>
  <property fmtid="{D5CDD505-2E9C-101B-9397-08002B2CF9AE}" pid="4" name="ClauseBase-version">
    <vt:lpwstr>214</vt:lpwstr>
  </property>
  <property fmtid="{D5CDD505-2E9C-101B-9397-08002B2CF9AE}" pid="5" name="ContentTypeId">
    <vt:lpwstr>0x0101002C34C447E6454A40A553EE97A6C4718600B38ADEEFE164B8409EED758F627A4A3A</vt:lpwstr>
  </property>
  <property fmtid="{D5CDD505-2E9C-101B-9397-08002B2CF9AE}" pid="6" name="MediaServiceImageTags">
    <vt:lpwstr/>
  </property>
  <property fmtid="{D5CDD505-2E9C-101B-9397-08002B2CF9AE}" pid="7" name="Document_Type">
    <vt:lpwstr/>
  </property>
  <property fmtid="{D5CDD505-2E9C-101B-9397-08002B2CF9AE}" pid="8" name="Country">
    <vt:lpwstr>1;#MOZ|3496db66-fcb2-481b-980a-3d157fe844e3</vt:lpwstr>
  </property>
  <property fmtid="{D5CDD505-2E9C-101B-9397-08002B2CF9AE}" pid="9" name="Document_Status">
    <vt:lpwstr/>
  </property>
  <property fmtid="{D5CDD505-2E9C-101B-9397-08002B2CF9AE}" pid="10" name="_dlc_DocIdItemGuid">
    <vt:lpwstr>ca376591-2155-481b-977b-e73fd6f6c372</vt:lpwstr>
  </property>
  <property fmtid="{D5CDD505-2E9C-101B-9397-08002B2CF9AE}" pid="11" name="Document_Language">
    <vt:lpwstr>4</vt:lpwstr>
  </property>
  <property fmtid="{D5CDD505-2E9C-101B-9397-08002B2CF9AE}" pid="12" name="Contract_reference">
    <vt:lpwstr>471</vt:lpwstr>
  </property>
  <property fmtid="{D5CDD505-2E9C-101B-9397-08002B2CF9AE}" pid="13" name="Project_code">
    <vt:lpwstr>426</vt:lpwstr>
  </property>
</Properties>
</file>